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2" r:id="rId1"/>
  </p:sldMasterIdLst>
  <p:notesMasterIdLst>
    <p:notesMasterId r:id="rId40"/>
  </p:notesMasterIdLst>
  <p:handoutMasterIdLst>
    <p:handoutMasterId r:id="rId41"/>
  </p:handoutMasterIdLst>
  <p:sldIdLst>
    <p:sldId id="353" r:id="rId2"/>
    <p:sldId id="455" r:id="rId3"/>
    <p:sldId id="354" r:id="rId4"/>
    <p:sldId id="430" r:id="rId5"/>
    <p:sldId id="450" r:id="rId6"/>
    <p:sldId id="459" r:id="rId7"/>
    <p:sldId id="460" r:id="rId8"/>
    <p:sldId id="461" r:id="rId9"/>
    <p:sldId id="462" r:id="rId10"/>
    <p:sldId id="463" r:id="rId11"/>
    <p:sldId id="464" r:id="rId12"/>
    <p:sldId id="465" r:id="rId13"/>
    <p:sldId id="466" r:id="rId14"/>
    <p:sldId id="364" r:id="rId15"/>
    <p:sldId id="446" r:id="rId16"/>
    <p:sldId id="456" r:id="rId17"/>
    <p:sldId id="417" r:id="rId18"/>
    <p:sldId id="467" r:id="rId19"/>
    <p:sldId id="468" r:id="rId20"/>
    <p:sldId id="482" r:id="rId21"/>
    <p:sldId id="471" r:id="rId22"/>
    <p:sldId id="433" r:id="rId23"/>
    <p:sldId id="469" r:id="rId24"/>
    <p:sldId id="470" r:id="rId25"/>
    <p:sldId id="401" r:id="rId26"/>
    <p:sldId id="472" r:id="rId27"/>
    <p:sldId id="451" r:id="rId28"/>
    <p:sldId id="452" r:id="rId29"/>
    <p:sldId id="453" r:id="rId30"/>
    <p:sldId id="481" r:id="rId31"/>
    <p:sldId id="477" r:id="rId32"/>
    <p:sldId id="479" r:id="rId33"/>
    <p:sldId id="478" r:id="rId34"/>
    <p:sldId id="480" r:id="rId35"/>
    <p:sldId id="458" r:id="rId36"/>
    <p:sldId id="473" r:id="rId37"/>
    <p:sldId id="474" r:id="rId38"/>
    <p:sldId id="36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unch presentation (all slides)" id="{91C89BB1-478C-496A-959E-22BD5DED024F}">
          <p14:sldIdLst>
            <p14:sldId id="353"/>
            <p14:sldId id="455"/>
            <p14:sldId id="354"/>
            <p14:sldId id="430"/>
            <p14:sldId id="450"/>
            <p14:sldId id="459"/>
            <p14:sldId id="460"/>
            <p14:sldId id="461"/>
            <p14:sldId id="462"/>
            <p14:sldId id="463"/>
            <p14:sldId id="464"/>
            <p14:sldId id="465"/>
            <p14:sldId id="466"/>
            <p14:sldId id="364"/>
            <p14:sldId id="446"/>
            <p14:sldId id="456"/>
            <p14:sldId id="417"/>
            <p14:sldId id="467"/>
            <p14:sldId id="468"/>
            <p14:sldId id="482"/>
            <p14:sldId id="471"/>
            <p14:sldId id="433"/>
            <p14:sldId id="469"/>
            <p14:sldId id="470"/>
            <p14:sldId id="401"/>
            <p14:sldId id="472"/>
            <p14:sldId id="451"/>
            <p14:sldId id="452"/>
            <p14:sldId id="453"/>
            <p14:sldId id="481"/>
            <p14:sldId id="477"/>
            <p14:sldId id="479"/>
            <p14:sldId id="478"/>
            <p14:sldId id="480"/>
            <p14:sldId id="458"/>
            <p14:sldId id="473"/>
            <p14:sldId id="474"/>
            <p14:sldId id="3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ent, Marie (IFPRI)" initials="PM(" lastIdx="20" clrIdx="0">
    <p:extLst>
      <p:ext uri="{19B8F6BF-5375-455C-9EA6-DF929625EA0E}">
        <p15:presenceInfo xmlns:p15="http://schemas.microsoft.com/office/powerpoint/2012/main" userId="S-1-5-21-1606980848-162531612-839522115-88609" providerId="AD"/>
      </p:ext>
    </p:extLst>
  </p:cmAuthor>
  <p:cmAuthor id="2" name="Jaron Porciello" initials="JP" lastIdx="16" clrIdx="1">
    <p:extLst>
      <p:ext uri="{19B8F6BF-5375-455C-9EA6-DF929625EA0E}">
        <p15:presenceInfo xmlns:p15="http://schemas.microsoft.com/office/powerpoint/2012/main" userId="S-1-5-21-1275210071-879983540-725345543-279688" providerId="AD"/>
      </p:ext>
    </p:extLst>
  </p:cmAuthor>
  <p:cmAuthor id="3" name="Laborde, David (IFPRI)" initials="LD(" lastIdx="1" clrIdx="2">
    <p:extLst>
      <p:ext uri="{19B8F6BF-5375-455C-9EA6-DF929625EA0E}">
        <p15:presenceInfo xmlns:p15="http://schemas.microsoft.com/office/powerpoint/2012/main" userId="S-1-5-21-1606980848-162531612-839522115-54185" providerId="AD"/>
      </p:ext>
    </p:extLst>
  </p:cmAuthor>
  <p:cmAuthor id="4" name="Carin Smaller" initials="CS" lastIdx="3" clrIdx="3">
    <p:extLst>
      <p:ext uri="{19B8F6BF-5375-455C-9EA6-DF929625EA0E}">
        <p15:presenceInfo xmlns:p15="http://schemas.microsoft.com/office/powerpoint/2012/main" userId="291bfc11-e48c-4bde-a372-0cb6959d06c6" providerId="Windows Live"/>
      </p:ext>
    </p:extLst>
  </p:cmAuthor>
  <p:cmAuthor id="5" name="David Laborde" initials="DL" lastIdx="2" clrIdx="4">
    <p:extLst>
      <p:ext uri="{19B8F6BF-5375-455C-9EA6-DF929625EA0E}">
        <p15:presenceInfo xmlns:p15="http://schemas.microsoft.com/office/powerpoint/2012/main" userId="David Labor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9BABB"/>
    <a:srgbClr val="353534"/>
    <a:srgbClr val="A2A3A4"/>
    <a:srgbClr val="F29C9C"/>
    <a:srgbClr val="A8A8A8"/>
    <a:srgbClr val="FBE1E1"/>
    <a:srgbClr val="B31B1B"/>
    <a:srgbClr val="429D46"/>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095" autoAdjust="0"/>
  </p:normalViewPr>
  <p:slideViewPr>
    <p:cSldViewPr snapToGrid="0" snapToObjects="1">
      <p:cViewPr varScale="1">
        <p:scale>
          <a:sx n="127" d="100"/>
          <a:sy n="127" d="100"/>
        </p:scale>
        <p:origin x="440"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9" d="100"/>
          <a:sy n="69" d="100"/>
        </p:scale>
        <p:origin x="32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cap="none" baseline="0">
                <a:solidFill>
                  <a:schemeClr val="lt1">
                    <a:lumMod val="85000"/>
                  </a:schemeClr>
                </a:solidFill>
                <a:latin typeface="+mn-lt"/>
                <a:ea typeface="+mn-ea"/>
                <a:cs typeface="+mn-cs"/>
              </a:defRPr>
            </a:pPr>
            <a:r>
              <a:rPr lang="en-US" sz="3000" dirty="0">
                <a:solidFill>
                  <a:srgbClr val="92D050"/>
                </a:solidFill>
              </a:rPr>
              <a:t>Systematic reviews &amp; </a:t>
            </a:r>
            <a:r>
              <a:rPr lang="en-US" sz="3000" baseline="0" dirty="0">
                <a:solidFill>
                  <a:srgbClr val="92D050"/>
                </a:solidFill>
              </a:rPr>
              <a:t>meta analyses </a:t>
            </a:r>
            <a:r>
              <a:rPr lang="en-US" sz="3000" baseline="0" dirty="0"/>
              <a:t>by indicator</a:t>
            </a:r>
            <a:endParaRPr lang="en-US" sz="3000" dirty="0"/>
          </a:p>
        </c:rich>
      </c:tx>
      <c:overlay val="0"/>
      <c:spPr>
        <a:noFill/>
        <a:ln>
          <a:noFill/>
        </a:ln>
        <a:effectLst/>
      </c:spPr>
      <c:txPr>
        <a:bodyPr rot="0" spcFirstLastPara="1" vertOverflow="ellipsis" vert="horz" wrap="square" anchor="ctr" anchorCtr="1"/>
        <a:lstStyle/>
        <a:p>
          <a:pPr>
            <a:defRPr sz="3000" b="1" i="0" u="none" strike="noStrike" kern="1200" cap="none" baseline="0">
              <a:solidFill>
                <a:schemeClr val="lt1">
                  <a:lumMod val="8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savedrecs!$B$10</c:f>
              <c:strCache>
                <c:ptCount val="1"/>
                <c:pt idx="0">
                  <c:v>Number of reviews</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savedrecs!$A$11:$A$14</c:f>
              <c:strCache>
                <c:ptCount val="4"/>
                <c:pt idx="0">
                  <c:v>SDG 2.3</c:v>
                </c:pt>
                <c:pt idx="1">
                  <c:v>SDG 2.4</c:v>
                </c:pt>
                <c:pt idx="2">
                  <c:v>Both 2.3 and 2.4</c:v>
                </c:pt>
                <c:pt idx="3">
                  <c:v>Neither 2.3 and 2.4</c:v>
                </c:pt>
              </c:strCache>
            </c:strRef>
          </c:cat>
          <c:val>
            <c:numRef>
              <c:f>savedrecs!$B$11:$B$14</c:f>
              <c:numCache>
                <c:formatCode>General</c:formatCode>
                <c:ptCount val="4"/>
                <c:pt idx="0">
                  <c:v>110</c:v>
                </c:pt>
                <c:pt idx="1">
                  <c:v>105</c:v>
                </c:pt>
                <c:pt idx="2">
                  <c:v>64</c:v>
                </c:pt>
                <c:pt idx="3">
                  <c:v>37</c:v>
                </c:pt>
              </c:numCache>
            </c:numRef>
          </c:val>
          <c:extLst>
            <c:ext xmlns:c16="http://schemas.microsoft.com/office/drawing/2014/chart" uri="{C3380CC4-5D6E-409C-BE32-E72D297353CC}">
              <c16:uniqueId val="{00000000-4AC0-4604-A696-C54E1AE8D477}"/>
            </c:ext>
          </c:extLst>
        </c:ser>
        <c:dLbls>
          <c:showLegendKey val="0"/>
          <c:showVal val="1"/>
          <c:showCatName val="0"/>
          <c:showSerName val="0"/>
          <c:showPercent val="0"/>
          <c:showBubbleSize val="0"/>
        </c:dLbls>
        <c:gapWidth val="150"/>
        <c:overlap val="-25"/>
        <c:axId val="451809120"/>
        <c:axId val="451816176"/>
      </c:barChart>
      <c:catAx>
        <c:axId val="451809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lt1">
                    <a:lumMod val="75000"/>
                  </a:schemeClr>
                </a:solidFill>
                <a:latin typeface="+mn-lt"/>
                <a:ea typeface="+mn-ea"/>
                <a:cs typeface="+mn-cs"/>
              </a:defRPr>
            </a:pPr>
            <a:endParaRPr lang="en-US"/>
          </a:p>
        </c:txPr>
        <c:crossAx val="451816176"/>
        <c:crosses val="autoZero"/>
        <c:auto val="1"/>
        <c:lblAlgn val="ctr"/>
        <c:lblOffset val="100"/>
        <c:noMultiLvlLbl val="0"/>
      </c:catAx>
      <c:valAx>
        <c:axId val="451816176"/>
        <c:scaling>
          <c:orientation val="minMax"/>
        </c:scaling>
        <c:delete val="1"/>
        <c:axPos val="l"/>
        <c:numFmt formatCode="General" sourceLinked="1"/>
        <c:majorTickMark val="none"/>
        <c:minorTickMark val="none"/>
        <c:tickLblPos val="nextTo"/>
        <c:crossAx val="451809120"/>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09-10T23:26:29.973" idx="1">
    <p:pos x="7687" y="129"/>
    <p:text>Jaron, can you get another picture and put it to the left side?</p:text>
    <p:extLst>
      <p:ext uri="{C676402C-5697-4E1C-873F-D02D1690AC5C}">
        <p15:threadingInfo xmlns:p15="http://schemas.microsoft.com/office/powerpoint/2012/main" timeZoneBias="-120"/>
      </p:ext>
    </p:extLst>
  </p:cm>
  <p:cm authorId="2" dt="2018-09-10T18:53:02.382" idx="12">
    <p:pos x="7687" y="225"/>
    <p:text>I don't have another non Africa photo of this size to replace--feel free to insert something you have. Gates will not find this photo offensive :-0</p:text>
    <p:extLst>
      <p:ext uri="{C676402C-5697-4E1C-873F-D02D1690AC5C}">
        <p15:threadingInfo xmlns:p15="http://schemas.microsoft.com/office/powerpoint/2012/main" timeZoneBias="240">
          <p15:parentCm authorId="4"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9-10T18:48:20.173" idx="20">
    <p:pos x="10" y="10"/>
    <p:text>David: Carin wanted to know if you wanted to add a fertilizer example slide.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DAEB6-A8C7-4401-8950-030DC123C66D}"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US"/>
        </a:p>
      </dgm:t>
    </dgm:pt>
    <dgm:pt modelId="{F66DB1F2-5839-43E0-BE0E-9BEC5D11F74A}">
      <dgm:prSet phldrT="[Text]"/>
      <dgm:spPr/>
      <dgm:t>
        <a:bodyPr/>
        <a:lstStyle/>
        <a:p>
          <a:r>
            <a:rPr lang="en-US" dirty="0"/>
            <a:t>SDG 2.4</a:t>
          </a:r>
        </a:p>
      </dgm:t>
    </dgm:pt>
    <dgm:pt modelId="{52131F7D-4711-4D3B-B4AF-71203ABF390D}" type="parTrans" cxnId="{BAE4E473-F052-4429-9769-E4A09D1E9EA0}">
      <dgm:prSet/>
      <dgm:spPr/>
      <dgm:t>
        <a:bodyPr/>
        <a:lstStyle/>
        <a:p>
          <a:endParaRPr lang="en-US"/>
        </a:p>
      </dgm:t>
    </dgm:pt>
    <dgm:pt modelId="{3E72CB5B-4F37-4FA4-B0EF-4754027F7E64}" type="sibTrans" cxnId="{BAE4E473-F052-4429-9769-E4A09D1E9EA0}">
      <dgm:prSet/>
      <dgm:spPr/>
      <dgm:t>
        <a:bodyPr/>
        <a:lstStyle/>
        <a:p>
          <a:endParaRPr lang="en-US"/>
        </a:p>
      </dgm:t>
    </dgm:pt>
    <dgm:pt modelId="{C376D7D0-2CC7-44A4-94C1-69A7CA98C568}">
      <dgm:prSet phldrT="[Text]" custT="1"/>
      <dgm:spPr/>
      <dgm:t>
        <a:bodyPr/>
        <a:lstStyle/>
        <a:p>
          <a:r>
            <a:rPr lang="en-US" sz="1600" dirty="0"/>
            <a:t> </a:t>
          </a:r>
          <a:endParaRPr lang="en-US" sz="2000" dirty="0"/>
        </a:p>
      </dgm:t>
    </dgm:pt>
    <dgm:pt modelId="{B8DB1E0C-3D36-42E5-A5F0-03955370CB26}" type="parTrans" cxnId="{3480B2F2-FC99-4020-AAA3-959C0019DF5D}">
      <dgm:prSet/>
      <dgm:spPr/>
      <dgm:t>
        <a:bodyPr/>
        <a:lstStyle/>
        <a:p>
          <a:endParaRPr lang="en-US"/>
        </a:p>
      </dgm:t>
    </dgm:pt>
    <dgm:pt modelId="{D6AEE434-4338-47D2-B07E-3C0892254F4C}" type="sibTrans" cxnId="{3480B2F2-FC99-4020-AAA3-959C0019DF5D}">
      <dgm:prSet/>
      <dgm:spPr/>
      <dgm:t>
        <a:bodyPr/>
        <a:lstStyle/>
        <a:p>
          <a:endParaRPr lang="en-US"/>
        </a:p>
      </dgm:t>
    </dgm:pt>
    <dgm:pt modelId="{4B5D8226-1CA4-420A-AE55-29CA48D01134}">
      <dgm:prSet phldrT="[Text]" phldr="1"/>
      <dgm:spPr/>
      <dgm:t>
        <a:bodyPr/>
        <a:lstStyle/>
        <a:p>
          <a:endParaRPr lang="en-US"/>
        </a:p>
      </dgm:t>
    </dgm:pt>
    <dgm:pt modelId="{3EB9A8A8-2BAA-4780-9794-67BDC9CA2151}" type="parTrans" cxnId="{F173E089-6863-44F6-8D82-6BB44C0C56FC}">
      <dgm:prSet/>
      <dgm:spPr/>
      <dgm:t>
        <a:bodyPr/>
        <a:lstStyle/>
        <a:p>
          <a:endParaRPr lang="en-US"/>
        </a:p>
      </dgm:t>
    </dgm:pt>
    <dgm:pt modelId="{EB656FCD-97DD-49A7-BC35-904568E8104B}" type="sibTrans" cxnId="{F173E089-6863-44F6-8D82-6BB44C0C56FC}">
      <dgm:prSet/>
      <dgm:spPr/>
      <dgm:t>
        <a:bodyPr/>
        <a:lstStyle/>
        <a:p>
          <a:endParaRPr lang="en-US"/>
        </a:p>
      </dgm:t>
    </dgm:pt>
    <dgm:pt modelId="{A9BAA77A-4A72-4F44-BDC9-A0BEB208D28A}">
      <dgm:prSet phldrT="[Text]" phldr="1"/>
      <dgm:spPr/>
      <dgm:t>
        <a:bodyPr/>
        <a:lstStyle/>
        <a:p>
          <a:endParaRPr lang="en-US"/>
        </a:p>
      </dgm:t>
    </dgm:pt>
    <dgm:pt modelId="{5B7E53FD-35E8-4522-8B4E-3284EA487A38}" type="parTrans" cxnId="{F0FDEABE-AEBD-4987-BE05-9A63596CD42C}">
      <dgm:prSet/>
      <dgm:spPr/>
      <dgm:t>
        <a:bodyPr/>
        <a:lstStyle/>
        <a:p>
          <a:endParaRPr lang="en-US"/>
        </a:p>
      </dgm:t>
    </dgm:pt>
    <dgm:pt modelId="{407EE1C6-978E-4208-84AB-584630C36389}" type="sibTrans" cxnId="{F0FDEABE-AEBD-4987-BE05-9A63596CD42C}">
      <dgm:prSet/>
      <dgm:spPr/>
      <dgm:t>
        <a:bodyPr/>
        <a:lstStyle/>
        <a:p>
          <a:endParaRPr lang="en-US"/>
        </a:p>
      </dgm:t>
    </dgm:pt>
    <dgm:pt modelId="{F6919A28-DEAE-49C8-8C84-FDFEAEAA681D}">
      <dgm:prSet phldrT="[Text]" phldr="1"/>
      <dgm:spPr/>
      <dgm:t>
        <a:bodyPr/>
        <a:lstStyle/>
        <a:p>
          <a:endParaRPr lang="en-US"/>
        </a:p>
      </dgm:t>
    </dgm:pt>
    <dgm:pt modelId="{5F922E6F-6DD0-4CAA-9F50-212C7B366205}" type="parTrans" cxnId="{FCB67360-96D0-4549-B78D-FCC4AE6E639B}">
      <dgm:prSet/>
      <dgm:spPr/>
      <dgm:t>
        <a:bodyPr/>
        <a:lstStyle/>
        <a:p>
          <a:endParaRPr lang="en-US"/>
        </a:p>
      </dgm:t>
    </dgm:pt>
    <dgm:pt modelId="{4F21308D-D16C-4869-967A-899CDF8A6A5F}" type="sibTrans" cxnId="{FCB67360-96D0-4549-B78D-FCC4AE6E639B}">
      <dgm:prSet/>
      <dgm:spPr/>
      <dgm:t>
        <a:bodyPr/>
        <a:lstStyle/>
        <a:p>
          <a:endParaRPr lang="en-US"/>
        </a:p>
      </dgm:t>
    </dgm:pt>
    <dgm:pt modelId="{B35C2092-2C45-4057-8052-A30BF28B6C3A}">
      <dgm:prSet phldrT="[Text]" phldr="1"/>
      <dgm:spPr/>
      <dgm:t>
        <a:bodyPr/>
        <a:lstStyle/>
        <a:p>
          <a:endParaRPr lang="en-US"/>
        </a:p>
      </dgm:t>
    </dgm:pt>
    <dgm:pt modelId="{3974B23D-99B5-4120-A6E6-7319088B733E}" type="parTrans" cxnId="{19733EDF-D2C3-42EA-897C-F26BC24AC6F9}">
      <dgm:prSet/>
      <dgm:spPr/>
      <dgm:t>
        <a:bodyPr/>
        <a:lstStyle/>
        <a:p>
          <a:endParaRPr lang="en-US"/>
        </a:p>
      </dgm:t>
    </dgm:pt>
    <dgm:pt modelId="{DC1EE150-488F-4163-BDAB-9444AD196427}" type="sibTrans" cxnId="{19733EDF-D2C3-42EA-897C-F26BC24AC6F9}">
      <dgm:prSet/>
      <dgm:spPr/>
      <dgm:t>
        <a:bodyPr/>
        <a:lstStyle/>
        <a:p>
          <a:endParaRPr lang="en-US"/>
        </a:p>
      </dgm:t>
    </dgm:pt>
    <dgm:pt modelId="{178D4BA2-4E92-45C6-8A3A-83C620E725F7}">
      <dgm:prSet phldrT="[Text]" phldr="1"/>
      <dgm:spPr/>
      <dgm:t>
        <a:bodyPr/>
        <a:lstStyle/>
        <a:p>
          <a:endParaRPr lang="en-US"/>
        </a:p>
      </dgm:t>
    </dgm:pt>
    <dgm:pt modelId="{FD3F402A-EBE7-4133-A631-2582D6DF3641}" type="parTrans" cxnId="{67DFA384-C357-4D1A-80E3-BA1759C86747}">
      <dgm:prSet/>
      <dgm:spPr/>
      <dgm:t>
        <a:bodyPr/>
        <a:lstStyle/>
        <a:p>
          <a:endParaRPr lang="en-US"/>
        </a:p>
      </dgm:t>
    </dgm:pt>
    <dgm:pt modelId="{2E6CC61C-F10D-452B-8DC0-0976B72D4B3E}" type="sibTrans" cxnId="{67DFA384-C357-4D1A-80E3-BA1759C86747}">
      <dgm:prSet/>
      <dgm:spPr/>
      <dgm:t>
        <a:bodyPr/>
        <a:lstStyle/>
        <a:p>
          <a:endParaRPr lang="en-US"/>
        </a:p>
      </dgm:t>
    </dgm:pt>
    <dgm:pt modelId="{57A830D9-7DF9-4293-AAF7-BFED89196CD8}">
      <dgm:prSet phldrT="[Text]" phldr="1"/>
      <dgm:spPr/>
      <dgm:t>
        <a:bodyPr/>
        <a:lstStyle/>
        <a:p>
          <a:endParaRPr lang="en-US"/>
        </a:p>
      </dgm:t>
    </dgm:pt>
    <dgm:pt modelId="{493555BD-AEE3-4E3C-88BE-CDE929FE2320}" type="parTrans" cxnId="{634CA60C-7501-4708-B655-44AF19333003}">
      <dgm:prSet/>
      <dgm:spPr/>
      <dgm:t>
        <a:bodyPr/>
        <a:lstStyle/>
        <a:p>
          <a:endParaRPr lang="en-US"/>
        </a:p>
      </dgm:t>
    </dgm:pt>
    <dgm:pt modelId="{E50543E3-BC1D-4BBD-8EB2-F57AAE8B0269}" type="sibTrans" cxnId="{634CA60C-7501-4708-B655-44AF19333003}">
      <dgm:prSet/>
      <dgm:spPr/>
      <dgm:t>
        <a:bodyPr/>
        <a:lstStyle/>
        <a:p>
          <a:endParaRPr lang="en-US"/>
        </a:p>
      </dgm:t>
    </dgm:pt>
    <dgm:pt modelId="{654FAE2C-5A91-4440-B527-D2ABC033B8F1}">
      <dgm:prSet phldrT="[Text]" custT="1"/>
      <dgm:spPr/>
      <dgm:t>
        <a:bodyPr/>
        <a:lstStyle/>
        <a:p>
          <a:r>
            <a:rPr lang="en-US" sz="1600" dirty="0"/>
            <a:t> </a:t>
          </a:r>
        </a:p>
      </dgm:t>
    </dgm:pt>
    <dgm:pt modelId="{4299B8A1-B507-41BB-97A7-3D3E78C05568}" type="parTrans" cxnId="{A81DC988-13C9-40F5-9E83-16C615354055}">
      <dgm:prSet/>
      <dgm:spPr/>
      <dgm:t>
        <a:bodyPr/>
        <a:lstStyle/>
        <a:p>
          <a:endParaRPr lang="en-US"/>
        </a:p>
      </dgm:t>
    </dgm:pt>
    <dgm:pt modelId="{F447F791-334C-42E9-8583-D9DD7B856FE9}" type="sibTrans" cxnId="{A81DC988-13C9-40F5-9E83-16C615354055}">
      <dgm:prSet/>
      <dgm:spPr/>
      <dgm:t>
        <a:bodyPr/>
        <a:lstStyle/>
        <a:p>
          <a:endParaRPr lang="en-US"/>
        </a:p>
      </dgm:t>
    </dgm:pt>
    <dgm:pt modelId="{4567FD8A-DA77-4B32-828E-E75922CB03F6}">
      <dgm:prSet phldrT="[Text]"/>
      <dgm:spPr/>
      <dgm:t>
        <a:bodyPr/>
        <a:lstStyle/>
        <a:p>
          <a:r>
            <a:rPr lang="en-US" dirty="0"/>
            <a:t> </a:t>
          </a:r>
        </a:p>
      </dgm:t>
    </dgm:pt>
    <dgm:pt modelId="{07EEB6BE-E4E5-45FC-8FD5-6710C528F1A1}" type="parTrans" cxnId="{DEB96371-DFD1-4971-82B7-2C0AC4B3D3A7}">
      <dgm:prSet/>
      <dgm:spPr/>
      <dgm:t>
        <a:bodyPr/>
        <a:lstStyle/>
        <a:p>
          <a:endParaRPr lang="en-US"/>
        </a:p>
      </dgm:t>
    </dgm:pt>
    <dgm:pt modelId="{1A601A6E-9CC7-4E4A-A507-5C058777530E}" type="sibTrans" cxnId="{DEB96371-DFD1-4971-82B7-2C0AC4B3D3A7}">
      <dgm:prSet/>
      <dgm:spPr/>
      <dgm:t>
        <a:bodyPr/>
        <a:lstStyle/>
        <a:p>
          <a:endParaRPr lang="en-US"/>
        </a:p>
      </dgm:t>
    </dgm:pt>
    <dgm:pt modelId="{23A645F2-CC5A-4D38-86AC-955C12AAB3A4}">
      <dgm:prSet custT="1"/>
      <dgm:spPr/>
      <dgm:t>
        <a:bodyPr/>
        <a:lstStyle/>
        <a:p>
          <a:r>
            <a:rPr lang="en-US" sz="2000" dirty="0"/>
            <a:t> </a:t>
          </a:r>
        </a:p>
      </dgm:t>
    </dgm:pt>
    <dgm:pt modelId="{3DA049E1-3331-4495-A83D-F152335907C7}" type="parTrans" cxnId="{CBAE37FB-C8F1-4898-9C2D-B2937824F044}">
      <dgm:prSet/>
      <dgm:spPr/>
      <dgm:t>
        <a:bodyPr/>
        <a:lstStyle/>
        <a:p>
          <a:endParaRPr lang="en-US"/>
        </a:p>
      </dgm:t>
    </dgm:pt>
    <dgm:pt modelId="{369AC23C-D543-4D15-ABD0-FC0AE0463D9F}" type="sibTrans" cxnId="{CBAE37FB-C8F1-4898-9C2D-B2937824F044}">
      <dgm:prSet/>
      <dgm:spPr/>
      <dgm:t>
        <a:bodyPr/>
        <a:lstStyle/>
        <a:p>
          <a:endParaRPr lang="en-US"/>
        </a:p>
      </dgm:t>
    </dgm:pt>
    <dgm:pt modelId="{EB325FB4-A368-4C8C-BC15-95FAFFC8A47A}">
      <dgm:prSet phldrT="[Text]" custT="1"/>
      <dgm:spPr/>
      <dgm:t>
        <a:bodyPr/>
        <a:lstStyle/>
        <a:p>
          <a:r>
            <a:rPr lang="en-US" sz="2400" dirty="0"/>
            <a:t> </a:t>
          </a:r>
          <a:endParaRPr lang="en-US" sz="1600" dirty="0"/>
        </a:p>
      </dgm:t>
    </dgm:pt>
    <dgm:pt modelId="{6BD54BDB-F0C4-424E-BD36-733479DFB762}" type="sibTrans" cxnId="{680B27E4-A152-4925-92C5-F40CD29E5E6B}">
      <dgm:prSet/>
      <dgm:spPr/>
      <dgm:t>
        <a:bodyPr/>
        <a:lstStyle/>
        <a:p>
          <a:endParaRPr lang="en-US"/>
        </a:p>
      </dgm:t>
    </dgm:pt>
    <dgm:pt modelId="{C3DFE5DB-1999-4DF9-AB30-7F4710E68773}" type="parTrans" cxnId="{680B27E4-A152-4925-92C5-F40CD29E5E6B}">
      <dgm:prSet/>
      <dgm:spPr/>
      <dgm:t>
        <a:bodyPr/>
        <a:lstStyle/>
        <a:p>
          <a:endParaRPr lang="en-US"/>
        </a:p>
      </dgm:t>
    </dgm:pt>
    <dgm:pt modelId="{B6979A14-C51A-4A77-B770-DD0B506D1F4A}" type="pres">
      <dgm:prSet presAssocID="{22CDAEB6-A8C7-4401-8950-030DC123C66D}" presName="Name0" presStyleCnt="0">
        <dgm:presLayoutVars>
          <dgm:chMax val="1"/>
          <dgm:dir/>
          <dgm:animLvl val="ctr"/>
          <dgm:resizeHandles val="exact"/>
        </dgm:presLayoutVars>
      </dgm:prSet>
      <dgm:spPr/>
    </dgm:pt>
    <dgm:pt modelId="{0B99A1CD-007E-490F-B0EA-1F12B8F4EDA1}" type="pres">
      <dgm:prSet presAssocID="{F66DB1F2-5839-43E0-BE0E-9BEC5D11F74A}" presName="centerShape" presStyleLbl="node0" presStyleIdx="0" presStyleCnt="1"/>
      <dgm:spPr/>
    </dgm:pt>
    <dgm:pt modelId="{5BA3B004-6BA5-4183-92C3-DD9F3BED7C52}" type="pres">
      <dgm:prSet presAssocID="{4567FD8A-DA77-4B32-828E-E75922CB03F6}" presName="node" presStyleLbl="node1" presStyleIdx="0" presStyleCnt="5" custRadScaleRad="96844" custRadScaleInc="0">
        <dgm:presLayoutVars>
          <dgm:bulletEnabled val="1"/>
        </dgm:presLayoutVars>
      </dgm:prSet>
      <dgm:spPr/>
    </dgm:pt>
    <dgm:pt modelId="{E0306F38-5140-4AE2-8F8C-14F21F52A190}" type="pres">
      <dgm:prSet presAssocID="{4567FD8A-DA77-4B32-828E-E75922CB03F6}" presName="dummy" presStyleCnt="0"/>
      <dgm:spPr/>
    </dgm:pt>
    <dgm:pt modelId="{A6E1AF13-BBAE-4143-86DA-430509F0490C}" type="pres">
      <dgm:prSet presAssocID="{1A601A6E-9CC7-4E4A-A507-5C058777530E}" presName="sibTrans" presStyleLbl="sibTrans2D1" presStyleIdx="0" presStyleCnt="5"/>
      <dgm:spPr/>
    </dgm:pt>
    <dgm:pt modelId="{98BA0347-6AAE-4FC2-802D-9348198592C2}" type="pres">
      <dgm:prSet presAssocID="{23A645F2-CC5A-4D38-86AC-955C12AAB3A4}" presName="node" presStyleLbl="node1" presStyleIdx="1" presStyleCnt="5">
        <dgm:presLayoutVars>
          <dgm:bulletEnabled val="1"/>
        </dgm:presLayoutVars>
      </dgm:prSet>
      <dgm:spPr/>
    </dgm:pt>
    <dgm:pt modelId="{E227A91E-F0D7-46A4-B92C-061DB97521B9}" type="pres">
      <dgm:prSet presAssocID="{23A645F2-CC5A-4D38-86AC-955C12AAB3A4}" presName="dummy" presStyleCnt="0"/>
      <dgm:spPr/>
    </dgm:pt>
    <dgm:pt modelId="{3E5F8B77-0B02-45F0-A93C-6095AE37154C}" type="pres">
      <dgm:prSet presAssocID="{369AC23C-D543-4D15-ABD0-FC0AE0463D9F}" presName="sibTrans" presStyleLbl="sibTrans2D1" presStyleIdx="1" presStyleCnt="5"/>
      <dgm:spPr/>
    </dgm:pt>
    <dgm:pt modelId="{85AC1B65-CE1A-4119-A18D-83AE7707654D}" type="pres">
      <dgm:prSet presAssocID="{C376D7D0-2CC7-44A4-94C1-69A7CA98C568}" presName="node" presStyleLbl="node1" presStyleIdx="2" presStyleCnt="5">
        <dgm:presLayoutVars>
          <dgm:bulletEnabled val="1"/>
        </dgm:presLayoutVars>
      </dgm:prSet>
      <dgm:spPr/>
    </dgm:pt>
    <dgm:pt modelId="{D8151879-D581-4EF6-9F51-029BE19DB1BB}" type="pres">
      <dgm:prSet presAssocID="{C376D7D0-2CC7-44A4-94C1-69A7CA98C568}" presName="dummy" presStyleCnt="0"/>
      <dgm:spPr/>
    </dgm:pt>
    <dgm:pt modelId="{AB2168A4-3577-47FA-9AFE-94C637D0DE4E}" type="pres">
      <dgm:prSet presAssocID="{D6AEE434-4338-47D2-B07E-3C0892254F4C}" presName="sibTrans" presStyleLbl="sibTrans2D1" presStyleIdx="2" presStyleCnt="5"/>
      <dgm:spPr/>
    </dgm:pt>
    <dgm:pt modelId="{B829026C-A0E9-4FF3-81C5-E4FE44BE1F50}" type="pres">
      <dgm:prSet presAssocID="{654FAE2C-5A91-4440-B527-D2ABC033B8F1}" presName="node" presStyleLbl="node1" presStyleIdx="3" presStyleCnt="5">
        <dgm:presLayoutVars>
          <dgm:bulletEnabled val="1"/>
        </dgm:presLayoutVars>
      </dgm:prSet>
      <dgm:spPr/>
    </dgm:pt>
    <dgm:pt modelId="{71839267-3DA5-4499-909E-F226B777DC80}" type="pres">
      <dgm:prSet presAssocID="{654FAE2C-5A91-4440-B527-D2ABC033B8F1}" presName="dummy" presStyleCnt="0"/>
      <dgm:spPr/>
    </dgm:pt>
    <dgm:pt modelId="{F2260A31-9002-432A-84A2-1632F1C15BA7}" type="pres">
      <dgm:prSet presAssocID="{F447F791-334C-42E9-8583-D9DD7B856FE9}" presName="sibTrans" presStyleLbl="sibTrans2D1" presStyleIdx="3" presStyleCnt="5"/>
      <dgm:spPr/>
    </dgm:pt>
    <dgm:pt modelId="{483784F8-8FEC-4052-8463-E76DDF9B6796}" type="pres">
      <dgm:prSet presAssocID="{EB325FB4-A368-4C8C-BC15-95FAFFC8A47A}" presName="node" presStyleLbl="node1" presStyleIdx="4" presStyleCnt="5">
        <dgm:presLayoutVars>
          <dgm:bulletEnabled val="1"/>
        </dgm:presLayoutVars>
      </dgm:prSet>
      <dgm:spPr/>
    </dgm:pt>
    <dgm:pt modelId="{33EF5393-BD69-4AC3-BCA2-46DDD8169620}" type="pres">
      <dgm:prSet presAssocID="{EB325FB4-A368-4C8C-BC15-95FAFFC8A47A}" presName="dummy" presStyleCnt="0"/>
      <dgm:spPr/>
    </dgm:pt>
    <dgm:pt modelId="{4AACE626-C88D-46F0-9FD5-08DCDB710C89}" type="pres">
      <dgm:prSet presAssocID="{6BD54BDB-F0C4-424E-BD36-733479DFB762}" presName="sibTrans" presStyleLbl="sibTrans2D1" presStyleIdx="4" presStyleCnt="5"/>
      <dgm:spPr/>
    </dgm:pt>
  </dgm:ptLst>
  <dgm:cxnLst>
    <dgm:cxn modelId="{634CA60C-7501-4708-B655-44AF19333003}" srcId="{B35C2092-2C45-4057-8052-A30BF28B6C3A}" destId="{57A830D9-7DF9-4293-AAF7-BFED89196CD8}" srcOrd="1" destOrd="0" parTransId="{493555BD-AEE3-4E3C-88BE-CDE929FE2320}" sibTransId="{E50543E3-BC1D-4BBD-8EB2-F57AAE8B0269}"/>
    <dgm:cxn modelId="{4007860E-B90E-485D-8162-DFA2E3A16A8B}" type="presOf" srcId="{1A601A6E-9CC7-4E4A-A507-5C058777530E}" destId="{A6E1AF13-BBAE-4143-86DA-430509F0490C}" srcOrd="0" destOrd="0" presId="urn:microsoft.com/office/officeart/2005/8/layout/radial6"/>
    <dgm:cxn modelId="{8E411317-7ADF-4D41-8312-B336ABF187B0}" type="presOf" srcId="{654FAE2C-5A91-4440-B527-D2ABC033B8F1}" destId="{B829026C-A0E9-4FF3-81C5-E4FE44BE1F50}" srcOrd="0" destOrd="0" presId="urn:microsoft.com/office/officeart/2005/8/layout/radial6"/>
    <dgm:cxn modelId="{FCB67360-96D0-4549-B78D-FCC4AE6E639B}" srcId="{4B5D8226-1CA4-420A-AE55-29CA48D01134}" destId="{F6919A28-DEAE-49C8-8C84-FDFEAEAA681D}" srcOrd="1" destOrd="0" parTransId="{5F922E6F-6DD0-4CAA-9F50-212C7B366205}" sibTransId="{4F21308D-D16C-4869-967A-899CDF8A6A5F}"/>
    <dgm:cxn modelId="{B7928561-3064-4492-A067-03D5A51CB2BE}" type="presOf" srcId="{4567FD8A-DA77-4B32-828E-E75922CB03F6}" destId="{5BA3B004-6BA5-4183-92C3-DD9F3BED7C52}" srcOrd="0" destOrd="0" presId="urn:microsoft.com/office/officeart/2005/8/layout/radial6"/>
    <dgm:cxn modelId="{894D576C-F9FE-4978-B0FB-91B70F8FEA22}" type="presOf" srcId="{F66DB1F2-5839-43E0-BE0E-9BEC5D11F74A}" destId="{0B99A1CD-007E-490F-B0EA-1F12B8F4EDA1}" srcOrd="0" destOrd="0" presId="urn:microsoft.com/office/officeart/2005/8/layout/radial6"/>
    <dgm:cxn modelId="{7A3A6F6C-4052-4862-9CE6-B46B76DA848C}" type="presOf" srcId="{22CDAEB6-A8C7-4401-8950-030DC123C66D}" destId="{B6979A14-C51A-4A77-B770-DD0B506D1F4A}" srcOrd="0" destOrd="0" presId="urn:microsoft.com/office/officeart/2005/8/layout/radial6"/>
    <dgm:cxn modelId="{DEB96371-DFD1-4971-82B7-2C0AC4B3D3A7}" srcId="{F66DB1F2-5839-43E0-BE0E-9BEC5D11F74A}" destId="{4567FD8A-DA77-4B32-828E-E75922CB03F6}" srcOrd="0" destOrd="0" parTransId="{07EEB6BE-E4E5-45FC-8FD5-6710C528F1A1}" sibTransId="{1A601A6E-9CC7-4E4A-A507-5C058777530E}"/>
    <dgm:cxn modelId="{BAE4E473-F052-4429-9769-E4A09D1E9EA0}" srcId="{22CDAEB6-A8C7-4401-8950-030DC123C66D}" destId="{F66DB1F2-5839-43E0-BE0E-9BEC5D11F74A}" srcOrd="0" destOrd="0" parTransId="{52131F7D-4711-4D3B-B4AF-71203ABF390D}" sibTransId="{3E72CB5B-4F37-4FA4-B0EF-4754027F7E64}"/>
    <dgm:cxn modelId="{AA034B7B-CD94-40F8-B3FF-1EC291FD37D0}" type="presOf" srcId="{EB325FB4-A368-4C8C-BC15-95FAFFC8A47A}" destId="{483784F8-8FEC-4052-8463-E76DDF9B6796}" srcOrd="0" destOrd="0" presId="urn:microsoft.com/office/officeart/2005/8/layout/radial6"/>
    <dgm:cxn modelId="{67DFA384-C357-4D1A-80E3-BA1759C86747}" srcId="{B35C2092-2C45-4057-8052-A30BF28B6C3A}" destId="{178D4BA2-4E92-45C6-8A3A-83C620E725F7}" srcOrd="0" destOrd="0" parTransId="{FD3F402A-EBE7-4133-A631-2582D6DF3641}" sibTransId="{2E6CC61C-F10D-452B-8DC0-0976B72D4B3E}"/>
    <dgm:cxn modelId="{A81DC988-13C9-40F5-9E83-16C615354055}" srcId="{F66DB1F2-5839-43E0-BE0E-9BEC5D11F74A}" destId="{654FAE2C-5A91-4440-B527-D2ABC033B8F1}" srcOrd="3" destOrd="0" parTransId="{4299B8A1-B507-41BB-97A7-3D3E78C05568}" sibTransId="{F447F791-334C-42E9-8583-D9DD7B856FE9}"/>
    <dgm:cxn modelId="{75D2D489-8B41-4000-A82A-DB4DC3A9271D}" type="presOf" srcId="{C376D7D0-2CC7-44A4-94C1-69A7CA98C568}" destId="{85AC1B65-CE1A-4119-A18D-83AE7707654D}" srcOrd="0" destOrd="0" presId="urn:microsoft.com/office/officeart/2005/8/layout/radial6"/>
    <dgm:cxn modelId="{F173E089-6863-44F6-8D82-6BB44C0C56FC}" srcId="{22CDAEB6-A8C7-4401-8950-030DC123C66D}" destId="{4B5D8226-1CA4-420A-AE55-29CA48D01134}" srcOrd="1" destOrd="0" parTransId="{3EB9A8A8-2BAA-4780-9794-67BDC9CA2151}" sibTransId="{EB656FCD-97DD-49A7-BC35-904568E8104B}"/>
    <dgm:cxn modelId="{C00D368E-C7CF-47A3-A748-707965A6F2EA}" type="presOf" srcId="{F447F791-334C-42E9-8583-D9DD7B856FE9}" destId="{F2260A31-9002-432A-84A2-1632F1C15BA7}" srcOrd="0" destOrd="0" presId="urn:microsoft.com/office/officeart/2005/8/layout/radial6"/>
    <dgm:cxn modelId="{8281958E-211D-4F02-89CA-0F0CE631FE7A}" type="presOf" srcId="{D6AEE434-4338-47D2-B07E-3C0892254F4C}" destId="{AB2168A4-3577-47FA-9AFE-94C637D0DE4E}" srcOrd="0" destOrd="0" presId="urn:microsoft.com/office/officeart/2005/8/layout/radial6"/>
    <dgm:cxn modelId="{6E213EA9-BB07-4F45-8D71-4EDDF2DCC0A7}" type="presOf" srcId="{369AC23C-D543-4D15-ABD0-FC0AE0463D9F}" destId="{3E5F8B77-0B02-45F0-A93C-6095AE37154C}" srcOrd="0" destOrd="0" presId="urn:microsoft.com/office/officeart/2005/8/layout/radial6"/>
    <dgm:cxn modelId="{F0FDEABE-AEBD-4987-BE05-9A63596CD42C}" srcId="{4B5D8226-1CA4-420A-AE55-29CA48D01134}" destId="{A9BAA77A-4A72-4F44-BDC9-A0BEB208D28A}" srcOrd="0" destOrd="0" parTransId="{5B7E53FD-35E8-4522-8B4E-3284EA487A38}" sibTransId="{407EE1C6-978E-4208-84AB-584630C36389}"/>
    <dgm:cxn modelId="{4A80B0C5-F716-40EA-9264-F10A65843061}" type="presOf" srcId="{23A645F2-CC5A-4D38-86AC-955C12AAB3A4}" destId="{98BA0347-6AAE-4FC2-802D-9348198592C2}" srcOrd="0" destOrd="0" presId="urn:microsoft.com/office/officeart/2005/8/layout/radial6"/>
    <dgm:cxn modelId="{4D9501D8-FB39-478A-9FDF-F5957BCF44CE}" type="presOf" srcId="{6BD54BDB-F0C4-424E-BD36-733479DFB762}" destId="{4AACE626-C88D-46F0-9FD5-08DCDB710C89}" srcOrd="0" destOrd="0" presId="urn:microsoft.com/office/officeart/2005/8/layout/radial6"/>
    <dgm:cxn modelId="{19733EDF-D2C3-42EA-897C-F26BC24AC6F9}" srcId="{22CDAEB6-A8C7-4401-8950-030DC123C66D}" destId="{B35C2092-2C45-4057-8052-A30BF28B6C3A}" srcOrd="2" destOrd="0" parTransId="{3974B23D-99B5-4120-A6E6-7319088B733E}" sibTransId="{DC1EE150-488F-4163-BDAB-9444AD196427}"/>
    <dgm:cxn modelId="{680B27E4-A152-4925-92C5-F40CD29E5E6B}" srcId="{F66DB1F2-5839-43E0-BE0E-9BEC5D11F74A}" destId="{EB325FB4-A368-4C8C-BC15-95FAFFC8A47A}" srcOrd="4" destOrd="0" parTransId="{C3DFE5DB-1999-4DF9-AB30-7F4710E68773}" sibTransId="{6BD54BDB-F0C4-424E-BD36-733479DFB762}"/>
    <dgm:cxn modelId="{3480B2F2-FC99-4020-AAA3-959C0019DF5D}" srcId="{F66DB1F2-5839-43E0-BE0E-9BEC5D11F74A}" destId="{C376D7D0-2CC7-44A4-94C1-69A7CA98C568}" srcOrd="2" destOrd="0" parTransId="{B8DB1E0C-3D36-42E5-A5F0-03955370CB26}" sibTransId="{D6AEE434-4338-47D2-B07E-3C0892254F4C}"/>
    <dgm:cxn modelId="{CBAE37FB-C8F1-4898-9C2D-B2937824F044}" srcId="{F66DB1F2-5839-43E0-BE0E-9BEC5D11F74A}" destId="{23A645F2-CC5A-4D38-86AC-955C12AAB3A4}" srcOrd="1" destOrd="0" parTransId="{3DA049E1-3331-4495-A83D-F152335907C7}" sibTransId="{369AC23C-D543-4D15-ABD0-FC0AE0463D9F}"/>
    <dgm:cxn modelId="{0D900FC7-C58C-45DA-98A1-EC82CE684713}" type="presParOf" srcId="{B6979A14-C51A-4A77-B770-DD0B506D1F4A}" destId="{0B99A1CD-007E-490F-B0EA-1F12B8F4EDA1}" srcOrd="0" destOrd="0" presId="urn:microsoft.com/office/officeart/2005/8/layout/radial6"/>
    <dgm:cxn modelId="{3B2EE1B6-E3D9-4279-884C-8A2146F1810A}" type="presParOf" srcId="{B6979A14-C51A-4A77-B770-DD0B506D1F4A}" destId="{5BA3B004-6BA5-4183-92C3-DD9F3BED7C52}" srcOrd="1" destOrd="0" presId="urn:microsoft.com/office/officeart/2005/8/layout/radial6"/>
    <dgm:cxn modelId="{DE2255D9-52D5-4B6E-8DF3-1EFD5AA557DE}" type="presParOf" srcId="{B6979A14-C51A-4A77-B770-DD0B506D1F4A}" destId="{E0306F38-5140-4AE2-8F8C-14F21F52A190}" srcOrd="2" destOrd="0" presId="urn:microsoft.com/office/officeart/2005/8/layout/radial6"/>
    <dgm:cxn modelId="{DF638FE9-9B92-4C8F-BD1D-5832AB93B409}" type="presParOf" srcId="{B6979A14-C51A-4A77-B770-DD0B506D1F4A}" destId="{A6E1AF13-BBAE-4143-86DA-430509F0490C}" srcOrd="3" destOrd="0" presId="urn:microsoft.com/office/officeart/2005/8/layout/radial6"/>
    <dgm:cxn modelId="{E0F59C28-9272-4A94-B1CB-40BCE60E0698}" type="presParOf" srcId="{B6979A14-C51A-4A77-B770-DD0B506D1F4A}" destId="{98BA0347-6AAE-4FC2-802D-9348198592C2}" srcOrd="4" destOrd="0" presId="urn:microsoft.com/office/officeart/2005/8/layout/radial6"/>
    <dgm:cxn modelId="{EDF5A494-4637-4A57-9300-FB86FE6A75A6}" type="presParOf" srcId="{B6979A14-C51A-4A77-B770-DD0B506D1F4A}" destId="{E227A91E-F0D7-46A4-B92C-061DB97521B9}" srcOrd="5" destOrd="0" presId="urn:microsoft.com/office/officeart/2005/8/layout/radial6"/>
    <dgm:cxn modelId="{101CC5DF-BFCD-4ED7-98FF-64BA24289ECC}" type="presParOf" srcId="{B6979A14-C51A-4A77-B770-DD0B506D1F4A}" destId="{3E5F8B77-0B02-45F0-A93C-6095AE37154C}" srcOrd="6" destOrd="0" presId="urn:microsoft.com/office/officeart/2005/8/layout/radial6"/>
    <dgm:cxn modelId="{633B3516-4AF3-4482-95F2-8319C74AB727}" type="presParOf" srcId="{B6979A14-C51A-4A77-B770-DD0B506D1F4A}" destId="{85AC1B65-CE1A-4119-A18D-83AE7707654D}" srcOrd="7" destOrd="0" presId="urn:microsoft.com/office/officeart/2005/8/layout/radial6"/>
    <dgm:cxn modelId="{A7129A51-F941-43FE-AF9A-372B96CE6399}" type="presParOf" srcId="{B6979A14-C51A-4A77-B770-DD0B506D1F4A}" destId="{D8151879-D581-4EF6-9F51-029BE19DB1BB}" srcOrd="8" destOrd="0" presId="urn:microsoft.com/office/officeart/2005/8/layout/radial6"/>
    <dgm:cxn modelId="{BF3A51D3-98C7-47B1-9BD5-04C723EA9FDD}" type="presParOf" srcId="{B6979A14-C51A-4A77-B770-DD0B506D1F4A}" destId="{AB2168A4-3577-47FA-9AFE-94C637D0DE4E}" srcOrd="9" destOrd="0" presId="urn:microsoft.com/office/officeart/2005/8/layout/radial6"/>
    <dgm:cxn modelId="{3BA7B998-BB31-4BC6-94D5-C5546CC7F469}" type="presParOf" srcId="{B6979A14-C51A-4A77-B770-DD0B506D1F4A}" destId="{B829026C-A0E9-4FF3-81C5-E4FE44BE1F50}" srcOrd="10" destOrd="0" presId="urn:microsoft.com/office/officeart/2005/8/layout/radial6"/>
    <dgm:cxn modelId="{AA23DA72-4E17-49D2-8AF0-4CCFF13B1835}" type="presParOf" srcId="{B6979A14-C51A-4A77-B770-DD0B506D1F4A}" destId="{71839267-3DA5-4499-909E-F226B777DC80}" srcOrd="11" destOrd="0" presId="urn:microsoft.com/office/officeart/2005/8/layout/radial6"/>
    <dgm:cxn modelId="{A2B8254E-12B8-4413-B606-4BE4766B6316}" type="presParOf" srcId="{B6979A14-C51A-4A77-B770-DD0B506D1F4A}" destId="{F2260A31-9002-432A-84A2-1632F1C15BA7}" srcOrd="12" destOrd="0" presId="urn:microsoft.com/office/officeart/2005/8/layout/radial6"/>
    <dgm:cxn modelId="{2496A9FD-20AE-4F94-9AE9-2902E5C5846D}" type="presParOf" srcId="{B6979A14-C51A-4A77-B770-DD0B506D1F4A}" destId="{483784F8-8FEC-4052-8463-E76DDF9B6796}" srcOrd="13" destOrd="0" presId="urn:microsoft.com/office/officeart/2005/8/layout/radial6"/>
    <dgm:cxn modelId="{5FBC73AF-D881-44A1-8FD4-B5DD9A22659D}" type="presParOf" srcId="{B6979A14-C51A-4A77-B770-DD0B506D1F4A}" destId="{33EF5393-BD69-4AC3-BCA2-46DDD8169620}" srcOrd="14" destOrd="0" presId="urn:microsoft.com/office/officeart/2005/8/layout/radial6"/>
    <dgm:cxn modelId="{09AA2656-5460-4C62-8B5B-C6E057FFD23F}" type="presParOf" srcId="{B6979A14-C51A-4A77-B770-DD0B506D1F4A}" destId="{4AACE626-C88D-46F0-9FD5-08DCDB710C8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DAEB6-A8C7-4401-8950-030DC123C66D}"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US"/>
        </a:p>
      </dgm:t>
    </dgm:pt>
    <dgm:pt modelId="{F66DB1F2-5839-43E0-BE0E-9BEC5D11F74A}">
      <dgm:prSet phldrT="[Text]"/>
      <dgm:spPr/>
      <dgm:t>
        <a:bodyPr/>
        <a:lstStyle/>
        <a:p>
          <a:r>
            <a:rPr lang="en-US" dirty="0"/>
            <a:t>SDG 2.4</a:t>
          </a:r>
        </a:p>
      </dgm:t>
    </dgm:pt>
    <dgm:pt modelId="{52131F7D-4711-4D3B-B4AF-71203ABF390D}" type="parTrans" cxnId="{BAE4E473-F052-4429-9769-E4A09D1E9EA0}">
      <dgm:prSet/>
      <dgm:spPr/>
      <dgm:t>
        <a:bodyPr/>
        <a:lstStyle/>
        <a:p>
          <a:endParaRPr lang="en-US"/>
        </a:p>
      </dgm:t>
    </dgm:pt>
    <dgm:pt modelId="{3E72CB5B-4F37-4FA4-B0EF-4754027F7E64}" type="sibTrans" cxnId="{BAE4E473-F052-4429-9769-E4A09D1E9EA0}">
      <dgm:prSet/>
      <dgm:spPr/>
      <dgm:t>
        <a:bodyPr/>
        <a:lstStyle/>
        <a:p>
          <a:endParaRPr lang="en-US"/>
        </a:p>
      </dgm:t>
    </dgm:pt>
    <dgm:pt modelId="{C376D7D0-2CC7-44A4-94C1-69A7CA98C568}">
      <dgm:prSet phldrT="[Text]" custT="1"/>
      <dgm:spPr/>
      <dgm:t>
        <a:bodyPr/>
        <a:lstStyle/>
        <a:p>
          <a:r>
            <a:rPr lang="en-US" sz="1600" dirty="0"/>
            <a:t>Economic dimension</a:t>
          </a:r>
        </a:p>
        <a:p>
          <a:r>
            <a:rPr lang="en-US" sz="2000" dirty="0"/>
            <a:t>Model rationality</a:t>
          </a:r>
        </a:p>
      </dgm:t>
    </dgm:pt>
    <dgm:pt modelId="{B8DB1E0C-3D36-42E5-A5F0-03955370CB26}" type="parTrans" cxnId="{3480B2F2-FC99-4020-AAA3-959C0019DF5D}">
      <dgm:prSet/>
      <dgm:spPr/>
      <dgm:t>
        <a:bodyPr/>
        <a:lstStyle/>
        <a:p>
          <a:endParaRPr lang="en-US"/>
        </a:p>
      </dgm:t>
    </dgm:pt>
    <dgm:pt modelId="{D6AEE434-4338-47D2-B07E-3C0892254F4C}" type="sibTrans" cxnId="{3480B2F2-FC99-4020-AAA3-959C0019DF5D}">
      <dgm:prSet/>
      <dgm:spPr/>
      <dgm:t>
        <a:bodyPr/>
        <a:lstStyle/>
        <a:p>
          <a:endParaRPr lang="en-US"/>
        </a:p>
      </dgm:t>
    </dgm:pt>
    <dgm:pt modelId="{EB325FB4-A368-4C8C-BC15-95FAFFC8A47A}">
      <dgm:prSet phldrT="[Text]" custT="1"/>
      <dgm:spPr/>
      <dgm:t>
        <a:bodyPr/>
        <a:lstStyle/>
        <a:p>
          <a:r>
            <a:rPr lang="en-US" sz="2400" dirty="0"/>
            <a:t>Water </a:t>
          </a:r>
          <a:r>
            <a:rPr lang="en-US" sz="1600" dirty="0"/>
            <a:t>Needs</a:t>
          </a:r>
        </a:p>
        <a:p>
          <a:r>
            <a:rPr lang="en-US" sz="1600" dirty="0"/>
            <a:t>Monitoring</a:t>
          </a:r>
        </a:p>
      </dgm:t>
    </dgm:pt>
    <dgm:pt modelId="{C3DFE5DB-1999-4DF9-AB30-7F4710E68773}" type="parTrans" cxnId="{680B27E4-A152-4925-92C5-F40CD29E5E6B}">
      <dgm:prSet/>
      <dgm:spPr/>
      <dgm:t>
        <a:bodyPr/>
        <a:lstStyle/>
        <a:p>
          <a:endParaRPr lang="en-US"/>
        </a:p>
      </dgm:t>
    </dgm:pt>
    <dgm:pt modelId="{6BD54BDB-F0C4-424E-BD36-733479DFB762}" type="sibTrans" cxnId="{680B27E4-A152-4925-92C5-F40CD29E5E6B}">
      <dgm:prSet/>
      <dgm:spPr/>
      <dgm:t>
        <a:bodyPr/>
        <a:lstStyle/>
        <a:p>
          <a:endParaRPr lang="en-US"/>
        </a:p>
      </dgm:t>
    </dgm:pt>
    <dgm:pt modelId="{4B5D8226-1CA4-420A-AE55-29CA48D01134}">
      <dgm:prSet phldrT="[Text]" phldr="1"/>
      <dgm:spPr/>
      <dgm:t>
        <a:bodyPr/>
        <a:lstStyle/>
        <a:p>
          <a:endParaRPr lang="en-US"/>
        </a:p>
      </dgm:t>
    </dgm:pt>
    <dgm:pt modelId="{3EB9A8A8-2BAA-4780-9794-67BDC9CA2151}" type="parTrans" cxnId="{F173E089-6863-44F6-8D82-6BB44C0C56FC}">
      <dgm:prSet/>
      <dgm:spPr/>
      <dgm:t>
        <a:bodyPr/>
        <a:lstStyle/>
        <a:p>
          <a:endParaRPr lang="en-US"/>
        </a:p>
      </dgm:t>
    </dgm:pt>
    <dgm:pt modelId="{EB656FCD-97DD-49A7-BC35-904568E8104B}" type="sibTrans" cxnId="{F173E089-6863-44F6-8D82-6BB44C0C56FC}">
      <dgm:prSet/>
      <dgm:spPr/>
      <dgm:t>
        <a:bodyPr/>
        <a:lstStyle/>
        <a:p>
          <a:endParaRPr lang="en-US"/>
        </a:p>
      </dgm:t>
    </dgm:pt>
    <dgm:pt modelId="{A9BAA77A-4A72-4F44-BDC9-A0BEB208D28A}">
      <dgm:prSet phldrT="[Text]" phldr="1"/>
      <dgm:spPr/>
      <dgm:t>
        <a:bodyPr/>
        <a:lstStyle/>
        <a:p>
          <a:endParaRPr lang="en-US"/>
        </a:p>
      </dgm:t>
    </dgm:pt>
    <dgm:pt modelId="{5B7E53FD-35E8-4522-8B4E-3284EA487A38}" type="parTrans" cxnId="{F0FDEABE-AEBD-4987-BE05-9A63596CD42C}">
      <dgm:prSet/>
      <dgm:spPr/>
      <dgm:t>
        <a:bodyPr/>
        <a:lstStyle/>
        <a:p>
          <a:endParaRPr lang="en-US"/>
        </a:p>
      </dgm:t>
    </dgm:pt>
    <dgm:pt modelId="{407EE1C6-978E-4208-84AB-584630C36389}" type="sibTrans" cxnId="{F0FDEABE-AEBD-4987-BE05-9A63596CD42C}">
      <dgm:prSet/>
      <dgm:spPr/>
      <dgm:t>
        <a:bodyPr/>
        <a:lstStyle/>
        <a:p>
          <a:endParaRPr lang="en-US"/>
        </a:p>
      </dgm:t>
    </dgm:pt>
    <dgm:pt modelId="{F6919A28-DEAE-49C8-8C84-FDFEAEAA681D}">
      <dgm:prSet phldrT="[Text]" phldr="1"/>
      <dgm:spPr/>
      <dgm:t>
        <a:bodyPr/>
        <a:lstStyle/>
        <a:p>
          <a:endParaRPr lang="en-US"/>
        </a:p>
      </dgm:t>
    </dgm:pt>
    <dgm:pt modelId="{5F922E6F-6DD0-4CAA-9F50-212C7B366205}" type="parTrans" cxnId="{FCB67360-96D0-4549-B78D-FCC4AE6E639B}">
      <dgm:prSet/>
      <dgm:spPr/>
      <dgm:t>
        <a:bodyPr/>
        <a:lstStyle/>
        <a:p>
          <a:endParaRPr lang="en-US"/>
        </a:p>
      </dgm:t>
    </dgm:pt>
    <dgm:pt modelId="{4F21308D-D16C-4869-967A-899CDF8A6A5F}" type="sibTrans" cxnId="{FCB67360-96D0-4549-B78D-FCC4AE6E639B}">
      <dgm:prSet/>
      <dgm:spPr/>
      <dgm:t>
        <a:bodyPr/>
        <a:lstStyle/>
        <a:p>
          <a:endParaRPr lang="en-US"/>
        </a:p>
      </dgm:t>
    </dgm:pt>
    <dgm:pt modelId="{B35C2092-2C45-4057-8052-A30BF28B6C3A}">
      <dgm:prSet phldrT="[Text]" phldr="1"/>
      <dgm:spPr/>
      <dgm:t>
        <a:bodyPr/>
        <a:lstStyle/>
        <a:p>
          <a:endParaRPr lang="en-US"/>
        </a:p>
      </dgm:t>
    </dgm:pt>
    <dgm:pt modelId="{3974B23D-99B5-4120-A6E6-7319088B733E}" type="parTrans" cxnId="{19733EDF-D2C3-42EA-897C-F26BC24AC6F9}">
      <dgm:prSet/>
      <dgm:spPr/>
      <dgm:t>
        <a:bodyPr/>
        <a:lstStyle/>
        <a:p>
          <a:endParaRPr lang="en-US"/>
        </a:p>
      </dgm:t>
    </dgm:pt>
    <dgm:pt modelId="{DC1EE150-488F-4163-BDAB-9444AD196427}" type="sibTrans" cxnId="{19733EDF-D2C3-42EA-897C-F26BC24AC6F9}">
      <dgm:prSet/>
      <dgm:spPr/>
      <dgm:t>
        <a:bodyPr/>
        <a:lstStyle/>
        <a:p>
          <a:endParaRPr lang="en-US"/>
        </a:p>
      </dgm:t>
    </dgm:pt>
    <dgm:pt modelId="{178D4BA2-4E92-45C6-8A3A-83C620E725F7}">
      <dgm:prSet phldrT="[Text]" phldr="1"/>
      <dgm:spPr/>
      <dgm:t>
        <a:bodyPr/>
        <a:lstStyle/>
        <a:p>
          <a:endParaRPr lang="en-US"/>
        </a:p>
      </dgm:t>
    </dgm:pt>
    <dgm:pt modelId="{FD3F402A-EBE7-4133-A631-2582D6DF3641}" type="parTrans" cxnId="{67DFA384-C357-4D1A-80E3-BA1759C86747}">
      <dgm:prSet/>
      <dgm:spPr/>
      <dgm:t>
        <a:bodyPr/>
        <a:lstStyle/>
        <a:p>
          <a:endParaRPr lang="en-US"/>
        </a:p>
      </dgm:t>
    </dgm:pt>
    <dgm:pt modelId="{2E6CC61C-F10D-452B-8DC0-0976B72D4B3E}" type="sibTrans" cxnId="{67DFA384-C357-4D1A-80E3-BA1759C86747}">
      <dgm:prSet/>
      <dgm:spPr/>
      <dgm:t>
        <a:bodyPr/>
        <a:lstStyle/>
        <a:p>
          <a:endParaRPr lang="en-US"/>
        </a:p>
      </dgm:t>
    </dgm:pt>
    <dgm:pt modelId="{57A830D9-7DF9-4293-AAF7-BFED89196CD8}">
      <dgm:prSet phldrT="[Text]" phldr="1"/>
      <dgm:spPr/>
      <dgm:t>
        <a:bodyPr/>
        <a:lstStyle/>
        <a:p>
          <a:endParaRPr lang="en-US"/>
        </a:p>
      </dgm:t>
    </dgm:pt>
    <dgm:pt modelId="{493555BD-AEE3-4E3C-88BE-CDE929FE2320}" type="parTrans" cxnId="{634CA60C-7501-4708-B655-44AF19333003}">
      <dgm:prSet/>
      <dgm:spPr/>
      <dgm:t>
        <a:bodyPr/>
        <a:lstStyle/>
        <a:p>
          <a:endParaRPr lang="en-US"/>
        </a:p>
      </dgm:t>
    </dgm:pt>
    <dgm:pt modelId="{E50543E3-BC1D-4BBD-8EB2-F57AAE8B0269}" type="sibTrans" cxnId="{634CA60C-7501-4708-B655-44AF19333003}">
      <dgm:prSet/>
      <dgm:spPr/>
      <dgm:t>
        <a:bodyPr/>
        <a:lstStyle/>
        <a:p>
          <a:endParaRPr lang="en-US"/>
        </a:p>
      </dgm:t>
    </dgm:pt>
    <dgm:pt modelId="{654FAE2C-5A91-4440-B527-D2ABC033B8F1}">
      <dgm:prSet phldrT="[Text]" custT="1"/>
      <dgm:spPr/>
      <dgm:t>
        <a:bodyPr/>
        <a:lstStyle/>
        <a:p>
          <a:r>
            <a:rPr lang="en-US" sz="1600" dirty="0"/>
            <a:t>Social Dimension</a:t>
          </a:r>
        </a:p>
        <a:p>
          <a:r>
            <a:rPr lang="en-US" sz="2000" b="0" dirty="0"/>
            <a:t>No One Left Behind </a:t>
          </a:r>
        </a:p>
        <a:p>
          <a:r>
            <a:rPr lang="en-US" sz="1600" dirty="0"/>
            <a:t>(2.1, 2.3)</a:t>
          </a:r>
        </a:p>
      </dgm:t>
    </dgm:pt>
    <dgm:pt modelId="{4299B8A1-B507-41BB-97A7-3D3E78C05568}" type="parTrans" cxnId="{A81DC988-13C9-40F5-9E83-16C615354055}">
      <dgm:prSet/>
      <dgm:spPr/>
      <dgm:t>
        <a:bodyPr/>
        <a:lstStyle/>
        <a:p>
          <a:endParaRPr lang="en-US"/>
        </a:p>
      </dgm:t>
    </dgm:pt>
    <dgm:pt modelId="{F447F791-334C-42E9-8583-D9DD7B856FE9}" type="sibTrans" cxnId="{A81DC988-13C9-40F5-9E83-16C615354055}">
      <dgm:prSet/>
      <dgm:spPr/>
      <dgm:t>
        <a:bodyPr/>
        <a:lstStyle/>
        <a:p>
          <a:endParaRPr lang="en-US"/>
        </a:p>
      </dgm:t>
    </dgm:pt>
    <dgm:pt modelId="{4567FD8A-DA77-4B32-828E-E75922CB03F6}">
      <dgm:prSet phldrT="[Text]"/>
      <dgm:spPr/>
      <dgm:t>
        <a:bodyPr/>
        <a:lstStyle/>
        <a:p>
          <a:r>
            <a:rPr lang="en-US" dirty="0">
              <a:solidFill>
                <a:srgbClr val="000000"/>
              </a:solidFill>
            </a:rPr>
            <a:t>Adaptation</a:t>
          </a:r>
          <a:r>
            <a:rPr lang="en-US" dirty="0"/>
            <a:t> Included in 2.1 and 2.3</a:t>
          </a:r>
        </a:p>
      </dgm:t>
    </dgm:pt>
    <dgm:pt modelId="{07EEB6BE-E4E5-45FC-8FD5-6710C528F1A1}" type="parTrans" cxnId="{DEB96371-DFD1-4971-82B7-2C0AC4B3D3A7}">
      <dgm:prSet/>
      <dgm:spPr/>
      <dgm:t>
        <a:bodyPr/>
        <a:lstStyle/>
        <a:p>
          <a:endParaRPr lang="en-US"/>
        </a:p>
      </dgm:t>
    </dgm:pt>
    <dgm:pt modelId="{1A601A6E-9CC7-4E4A-A507-5C058777530E}" type="sibTrans" cxnId="{DEB96371-DFD1-4971-82B7-2C0AC4B3D3A7}">
      <dgm:prSet/>
      <dgm:spPr/>
      <dgm:t>
        <a:bodyPr/>
        <a:lstStyle/>
        <a:p>
          <a:endParaRPr lang="en-US"/>
        </a:p>
      </dgm:t>
    </dgm:pt>
    <dgm:pt modelId="{23A645F2-CC5A-4D38-86AC-955C12AAB3A4}">
      <dgm:prSet custT="1"/>
      <dgm:spPr/>
      <dgm:t>
        <a:bodyPr/>
        <a:lstStyle/>
        <a:p>
          <a:r>
            <a:rPr lang="en-US" sz="2000" dirty="0">
              <a:solidFill>
                <a:srgbClr val="000000"/>
              </a:solidFill>
            </a:rPr>
            <a:t>Mitigation:</a:t>
          </a:r>
        </a:p>
        <a:p>
          <a:r>
            <a:rPr lang="en-US" sz="2000" dirty="0"/>
            <a:t>GHG Emissions</a:t>
          </a:r>
        </a:p>
      </dgm:t>
    </dgm:pt>
    <dgm:pt modelId="{3DA049E1-3331-4495-A83D-F152335907C7}" type="parTrans" cxnId="{CBAE37FB-C8F1-4898-9C2D-B2937824F044}">
      <dgm:prSet/>
      <dgm:spPr/>
      <dgm:t>
        <a:bodyPr/>
        <a:lstStyle/>
        <a:p>
          <a:endParaRPr lang="en-US"/>
        </a:p>
      </dgm:t>
    </dgm:pt>
    <dgm:pt modelId="{369AC23C-D543-4D15-ABD0-FC0AE0463D9F}" type="sibTrans" cxnId="{CBAE37FB-C8F1-4898-9C2D-B2937824F044}">
      <dgm:prSet/>
      <dgm:spPr/>
      <dgm:t>
        <a:bodyPr/>
        <a:lstStyle/>
        <a:p>
          <a:endParaRPr lang="en-US"/>
        </a:p>
      </dgm:t>
    </dgm:pt>
    <dgm:pt modelId="{B6979A14-C51A-4A77-B770-DD0B506D1F4A}" type="pres">
      <dgm:prSet presAssocID="{22CDAEB6-A8C7-4401-8950-030DC123C66D}" presName="Name0" presStyleCnt="0">
        <dgm:presLayoutVars>
          <dgm:chMax val="1"/>
          <dgm:dir/>
          <dgm:animLvl val="ctr"/>
          <dgm:resizeHandles val="exact"/>
        </dgm:presLayoutVars>
      </dgm:prSet>
      <dgm:spPr/>
    </dgm:pt>
    <dgm:pt modelId="{0B99A1CD-007E-490F-B0EA-1F12B8F4EDA1}" type="pres">
      <dgm:prSet presAssocID="{F66DB1F2-5839-43E0-BE0E-9BEC5D11F74A}" presName="centerShape" presStyleLbl="node0" presStyleIdx="0" presStyleCnt="1"/>
      <dgm:spPr/>
    </dgm:pt>
    <dgm:pt modelId="{5BA3B004-6BA5-4183-92C3-DD9F3BED7C52}" type="pres">
      <dgm:prSet presAssocID="{4567FD8A-DA77-4B32-828E-E75922CB03F6}" presName="node" presStyleLbl="node1" presStyleIdx="0" presStyleCnt="5" custRadScaleRad="96844" custRadScaleInc="0">
        <dgm:presLayoutVars>
          <dgm:bulletEnabled val="1"/>
        </dgm:presLayoutVars>
      </dgm:prSet>
      <dgm:spPr/>
    </dgm:pt>
    <dgm:pt modelId="{E0306F38-5140-4AE2-8F8C-14F21F52A190}" type="pres">
      <dgm:prSet presAssocID="{4567FD8A-DA77-4B32-828E-E75922CB03F6}" presName="dummy" presStyleCnt="0"/>
      <dgm:spPr/>
    </dgm:pt>
    <dgm:pt modelId="{A6E1AF13-BBAE-4143-86DA-430509F0490C}" type="pres">
      <dgm:prSet presAssocID="{1A601A6E-9CC7-4E4A-A507-5C058777530E}" presName="sibTrans" presStyleLbl="sibTrans2D1" presStyleIdx="0" presStyleCnt="5"/>
      <dgm:spPr/>
    </dgm:pt>
    <dgm:pt modelId="{98BA0347-6AAE-4FC2-802D-9348198592C2}" type="pres">
      <dgm:prSet presAssocID="{23A645F2-CC5A-4D38-86AC-955C12AAB3A4}" presName="node" presStyleLbl="node1" presStyleIdx="1" presStyleCnt="5">
        <dgm:presLayoutVars>
          <dgm:bulletEnabled val="1"/>
        </dgm:presLayoutVars>
      </dgm:prSet>
      <dgm:spPr/>
    </dgm:pt>
    <dgm:pt modelId="{E227A91E-F0D7-46A4-B92C-061DB97521B9}" type="pres">
      <dgm:prSet presAssocID="{23A645F2-CC5A-4D38-86AC-955C12AAB3A4}" presName="dummy" presStyleCnt="0"/>
      <dgm:spPr/>
    </dgm:pt>
    <dgm:pt modelId="{3E5F8B77-0B02-45F0-A93C-6095AE37154C}" type="pres">
      <dgm:prSet presAssocID="{369AC23C-D543-4D15-ABD0-FC0AE0463D9F}" presName="sibTrans" presStyleLbl="sibTrans2D1" presStyleIdx="1" presStyleCnt="5"/>
      <dgm:spPr/>
    </dgm:pt>
    <dgm:pt modelId="{85AC1B65-CE1A-4119-A18D-83AE7707654D}" type="pres">
      <dgm:prSet presAssocID="{C376D7D0-2CC7-44A4-94C1-69A7CA98C568}" presName="node" presStyleLbl="node1" presStyleIdx="2" presStyleCnt="5">
        <dgm:presLayoutVars>
          <dgm:bulletEnabled val="1"/>
        </dgm:presLayoutVars>
      </dgm:prSet>
      <dgm:spPr/>
    </dgm:pt>
    <dgm:pt modelId="{D8151879-D581-4EF6-9F51-029BE19DB1BB}" type="pres">
      <dgm:prSet presAssocID="{C376D7D0-2CC7-44A4-94C1-69A7CA98C568}" presName="dummy" presStyleCnt="0"/>
      <dgm:spPr/>
    </dgm:pt>
    <dgm:pt modelId="{AB2168A4-3577-47FA-9AFE-94C637D0DE4E}" type="pres">
      <dgm:prSet presAssocID="{D6AEE434-4338-47D2-B07E-3C0892254F4C}" presName="sibTrans" presStyleLbl="sibTrans2D1" presStyleIdx="2" presStyleCnt="5"/>
      <dgm:spPr/>
    </dgm:pt>
    <dgm:pt modelId="{B829026C-A0E9-4FF3-81C5-E4FE44BE1F50}" type="pres">
      <dgm:prSet presAssocID="{654FAE2C-5A91-4440-B527-D2ABC033B8F1}" presName="node" presStyleLbl="node1" presStyleIdx="3" presStyleCnt="5">
        <dgm:presLayoutVars>
          <dgm:bulletEnabled val="1"/>
        </dgm:presLayoutVars>
      </dgm:prSet>
      <dgm:spPr/>
    </dgm:pt>
    <dgm:pt modelId="{71839267-3DA5-4499-909E-F226B777DC80}" type="pres">
      <dgm:prSet presAssocID="{654FAE2C-5A91-4440-B527-D2ABC033B8F1}" presName="dummy" presStyleCnt="0"/>
      <dgm:spPr/>
    </dgm:pt>
    <dgm:pt modelId="{F2260A31-9002-432A-84A2-1632F1C15BA7}" type="pres">
      <dgm:prSet presAssocID="{F447F791-334C-42E9-8583-D9DD7B856FE9}" presName="sibTrans" presStyleLbl="sibTrans2D1" presStyleIdx="3" presStyleCnt="5"/>
      <dgm:spPr/>
    </dgm:pt>
    <dgm:pt modelId="{483784F8-8FEC-4052-8463-E76DDF9B6796}" type="pres">
      <dgm:prSet presAssocID="{EB325FB4-A368-4C8C-BC15-95FAFFC8A47A}" presName="node" presStyleLbl="node1" presStyleIdx="4" presStyleCnt="5">
        <dgm:presLayoutVars>
          <dgm:bulletEnabled val="1"/>
        </dgm:presLayoutVars>
      </dgm:prSet>
      <dgm:spPr/>
    </dgm:pt>
    <dgm:pt modelId="{33EF5393-BD69-4AC3-BCA2-46DDD8169620}" type="pres">
      <dgm:prSet presAssocID="{EB325FB4-A368-4C8C-BC15-95FAFFC8A47A}" presName="dummy" presStyleCnt="0"/>
      <dgm:spPr/>
    </dgm:pt>
    <dgm:pt modelId="{4AACE626-C88D-46F0-9FD5-08DCDB710C89}" type="pres">
      <dgm:prSet presAssocID="{6BD54BDB-F0C4-424E-BD36-733479DFB762}" presName="sibTrans" presStyleLbl="sibTrans2D1" presStyleIdx="4" presStyleCnt="5"/>
      <dgm:spPr/>
    </dgm:pt>
  </dgm:ptLst>
  <dgm:cxnLst>
    <dgm:cxn modelId="{634CA60C-7501-4708-B655-44AF19333003}" srcId="{B35C2092-2C45-4057-8052-A30BF28B6C3A}" destId="{57A830D9-7DF9-4293-AAF7-BFED89196CD8}" srcOrd="1" destOrd="0" parTransId="{493555BD-AEE3-4E3C-88BE-CDE929FE2320}" sibTransId="{E50543E3-BC1D-4BBD-8EB2-F57AAE8B0269}"/>
    <dgm:cxn modelId="{43026513-DB28-4852-A1D2-7B88AEFE9993}" type="presOf" srcId="{1A601A6E-9CC7-4E4A-A507-5C058777530E}" destId="{A6E1AF13-BBAE-4143-86DA-430509F0490C}" srcOrd="0" destOrd="0" presId="urn:microsoft.com/office/officeart/2005/8/layout/radial6"/>
    <dgm:cxn modelId="{52100124-52A2-4255-A6C3-3EC479DB51EC}" type="presOf" srcId="{EB325FB4-A368-4C8C-BC15-95FAFFC8A47A}" destId="{483784F8-8FEC-4052-8463-E76DDF9B6796}" srcOrd="0" destOrd="0" presId="urn:microsoft.com/office/officeart/2005/8/layout/radial6"/>
    <dgm:cxn modelId="{10291F27-AE24-4237-A6A3-C1EB6D6BAE69}" type="presOf" srcId="{23A645F2-CC5A-4D38-86AC-955C12AAB3A4}" destId="{98BA0347-6AAE-4FC2-802D-9348198592C2}" srcOrd="0" destOrd="0" presId="urn:microsoft.com/office/officeart/2005/8/layout/radial6"/>
    <dgm:cxn modelId="{09660028-9646-4929-999F-651005548E89}" type="presOf" srcId="{D6AEE434-4338-47D2-B07E-3C0892254F4C}" destId="{AB2168A4-3577-47FA-9AFE-94C637D0DE4E}" srcOrd="0" destOrd="0" presId="urn:microsoft.com/office/officeart/2005/8/layout/radial6"/>
    <dgm:cxn modelId="{3844D24E-C688-4982-997F-B847910242AC}" type="presOf" srcId="{22CDAEB6-A8C7-4401-8950-030DC123C66D}" destId="{B6979A14-C51A-4A77-B770-DD0B506D1F4A}" srcOrd="0" destOrd="0" presId="urn:microsoft.com/office/officeart/2005/8/layout/radial6"/>
    <dgm:cxn modelId="{59AC3B55-79E9-4C02-A804-5BEBED4858A8}" type="presOf" srcId="{C376D7D0-2CC7-44A4-94C1-69A7CA98C568}" destId="{85AC1B65-CE1A-4119-A18D-83AE7707654D}" srcOrd="0" destOrd="0" presId="urn:microsoft.com/office/officeart/2005/8/layout/radial6"/>
    <dgm:cxn modelId="{FCB67360-96D0-4549-B78D-FCC4AE6E639B}" srcId="{4B5D8226-1CA4-420A-AE55-29CA48D01134}" destId="{F6919A28-DEAE-49C8-8C84-FDFEAEAA681D}" srcOrd="1" destOrd="0" parTransId="{5F922E6F-6DD0-4CAA-9F50-212C7B366205}" sibTransId="{4F21308D-D16C-4869-967A-899CDF8A6A5F}"/>
    <dgm:cxn modelId="{D50CDF64-D232-46B3-A972-EF2ADE5049D5}" type="presOf" srcId="{369AC23C-D543-4D15-ABD0-FC0AE0463D9F}" destId="{3E5F8B77-0B02-45F0-A93C-6095AE37154C}" srcOrd="0" destOrd="0" presId="urn:microsoft.com/office/officeart/2005/8/layout/radial6"/>
    <dgm:cxn modelId="{BDDC9567-7CCF-4D8C-BBA1-1A01B9F1184C}" type="presOf" srcId="{F66DB1F2-5839-43E0-BE0E-9BEC5D11F74A}" destId="{0B99A1CD-007E-490F-B0EA-1F12B8F4EDA1}" srcOrd="0" destOrd="0" presId="urn:microsoft.com/office/officeart/2005/8/layout/radial6"/>
    <dgm:cxn modelId="{DEB96371-DFD1-4971-82B7-2C0AC4B3D3A7}" srcId="{F66DB1F2-5839-43E0-BE0E-9BEC5D11F74A}" destId="{4567FD8A-DA77-4B32-828E-E75922CB03F6}" srcOrd="0" destOrd="0" parTransId="{07EEB6BE-E4E5-45FC-8FD5-6710C528F1A1}" sibTransId="{1A601A6E-9CC7-4E4A-A507-5C058777530E}"/>
    <dgm:cxn modelId="{BAE4E473-F052-4429-9769-E4A09D1E9EA0}" srcId="{22CDAEB6-A8C7-4401-8950-030DC123C66D}" destId="{F66DB1F2-5839-43E0-BE0E-9BEC5D11F74A}" srcOrd="0" destOrd="0" parTransId="{52131F7D-4711-4D3B-B4AF-71203ABF390D}" sibTransId="{3E72CB5B-4F37-4FA4-B0EF-4754027F7E64}"/>
    <dgm:cxn modelId="{67DFA384-C357-4D1A-80E3-BA1759C86747}" srcId="{B35C2092-2C45-4057-8052-A30BF28B6C3A}" destId="{178D4BA2-4E92-45C6-8A3A-83C620E725F7}" srcOrd="0" destOrd="0" parTransId="{FD3F402A-EBE7-4133-A631-2582D6DF3641}" sibTransId="{2E6CC61C-F10D-452B-8DC0-0976B72D4B3E}"/>
    <dgm:cxn modelId="{A81DC988-13C9-40F5-9E83-16C615354055}" srcId="{F66DB1F2-5839-43E0-BE0E-9BEC5D11F74A}" destId="{654FAE2C-5A91-4440-B527-D2ABC033B8F1}" srcOrd="3" destOrd="0" parTransId="{4299B8A1-B507-41BB-97A7-3D3E78C05568}" sibTransId="{F447F791-334C-42E9-8583-D9DD7B856FE9}"/>
    <dgm:cxn modelId="{F173E089-6863-44F6-8D82-6BB44C0C56FC}" srcId="{22CDAEB6-A8C7-4401-8950-030DC123C66D}" destId="{4B5D8226-1CA4-420A-AE55-29CA48D01134}" srcOrd="1" destOrd="0" parTransId="{3EB9A8A8-2BAA-4780-9794-67BDC9CA2151}" sibTransId="{EB656FCD-97DD-49A7-BC35-904568E8104B}"/>
    <dgm:cxn modelId="{CE5890AC-A1AE-4BD7-902F-1BE1F9FC27AF}" type="presOf" srcId="{F447F791-334C-42E9-8583-D9DD7B856FE9}" destId="{F2260A31-9002-432A-84A2-1632F1C15BA7}" srcOrd="0" destOrd="0" presId="urn:microsoft.com/office/officeart/2005/8/layout/radial6"/>
    <dgm:cxn modelId="{7E569EBB-1A90-46C5-A4D3-CEEB6A7BEAAA}" type="presOf" srcId="{4567FD8A-DA77-4B32-828E-E75922CB03F6}" destId="{5BA3B004-6BA5-4183-92C3-DD9F3BED7C52}" srcOrd="0" destOrd="0" presId="urn:microsoft.com/office/officeart/2005/8/layout/radial6"/>
    <dgm:cxn modelId="{F0FDEABE-AEBD-4987-BE05-9A63596CD42C}" srcId="{4B5D8226-1CA4-420A-AE55-29CA48D01134}" destId="{A9BAA77A-4A72-4F44-BDC9-A0BEB208D28A}" srcOrd="0" destOrd="0" parTransId="{5B7E53FD-35E8-4522-8B4E-3284EA487A38}" sibTransId="{407EE1C6-978E-4208-84AB-584630C36389}"/>
    <dgm:cxn modelId="{3C701EC9-8EE2-4E97-9B97-20B2253C1F38}" type="presOf" srcId="{6BD54BDB-F0C4-424E-BD36-733479DFB762}" destId="{4AACE626-C88D-46F0-9FD5-08DCDB710C89}" srcOrd="0" destOrd="0" presId="urn:microsoft.com/office/officeart/2005/8/layout/radial6"/>
    <dgm:cxn modelId="{19733EDF-D2C3-42EA-897C-F26BC24AC6F9}" srcId="{22CDAEB6-A8C7-4401-8950-030DC123C66D}" destId="{B35C2092-2C45-4057-8052-A30BF28B6C3A}" srcOrd="2" destOrd="0" parTransId="{3974B23D-99B5-4120-A6E6-7319088B733E}" sibTransId="{DC1EE150-488F-4163-BDAB-9444AD196427}"/>
    <dgm:cxn modelId="{680B27E4-A152-4925-92C5-F40CD29E5E6B}" srcId="{F66DB1F2-5839-43E0-BE0E-9BEC5D11F74A}" destId="{EB325FB4-A368-4C8C-BC15-95FAFFC8A47A}" srcOrd="4" destOrd="0" parTransId="{C3DFE5DB-1999-4DF9-AB30-7F4710E68773}" sibTransId="{6BD54BDB-F0C4-424E-BD36-733479DFB762}"/>
    <dgm:cxn modelId="{3480B2F2-FC99-4020-AAA3-959C0019DF5D}" srcId="{F66DB1F2-5839-43E0-BE0E-9BEC5D11F74A}" destId="{C376D7D0-2CC7-44A4-94C1-69A7CA98C568}" srcOrd="2" destOrd="0" parTransId="{B8DB1E0C-3D36-42E5-A5F0-03955370CB26}" sibTransId="{D6AEE434-4338-47D2-B07E-3C0892254F4C}"/>
    <dgm:cxn modelId="{CBAE37FB-C8F1-4898-9C2D-B2937824F044}" srcId="{F66DB1F2-5839-43E0-BE0E-9BEC5D11F74A}" destId="{23A645F2-CC5A-4D38-86AC-955C12AAB3A4}" srcOrd="1" destOrd="0" parTransId="{3DA049E1-3331-4495-A83D-F152335907C7}" sibTransId="{369AC23C-D543-4D15-ABD0-FC0AE0463D9F}"/>
    <dgm:cxn modelId="{40453AFC-6E46-49C9-A199-2D6AB41D9033}" type="presOf" srcId="{654FAE2C-5A91-4440-B527-D2ABC033B8F1}" destId="{B829026C-A0E9-4FF3-81C5-E4FE44BE1F50}" srcOrd="0" destOrd="0" presId="urn:microsoft.com/office/officeart/2005/8/layout/radial6"/>
    <dgm:cxn modelId="{5AFADC65-66DC-452A-90BC-9560F781F26A}" type="presParOf" srcId="{B6979A14-C51A-4A77-B770-DD0B506D1F4A}" destId="{0B99A1CD-007E-490F-B0EA-1F12B8F4EDA1}" srcOrd="0" destOrd="0" presId="urn:microsoft.com/office/officeart/2005/8/layout/radial6"/>
    <dgm:cxn modelId="{8E61174C-6F1F-4BE8-B09E-3ABCE248F5F2}" type="presParOf" srcId="{B6979A14-C51A-4A77-B770-DD0B506D1F4A}" destId="{5BA3B004-6BA5-4183-92C3-DD9F3BED7C52}" srcOrd="1" destOrd="0" presId="urn:microsoft.com/office/officeart/2005/8/layout/radial6"/>
    <dgm:cxn modelId="{1EEDA8DC-D93C-406B-A428-B5EEBDA89631}" type="presParOf" srcId="{B6979A14-C51A-4A77-B770-DD0B506D1F4A}" destId="{E0306F38-5140-4AE2-8F8C-14F21F52A190}" srcOrd="2" destOrd="0" presId="urn:microsoft.com/office/officeart/2005/8/layout/radial6"/>
    <dgm:cxn modelId="{020BFF75-CD92-43FF-BAB2-C74DC7B30B59}" type="presParOf" srcId="{B6979A14-C51A-4A77-B770-DD0B506D1F4A}" destId="{A6E1AF13-BBAE-4143-86DA-430509F0490C}" srcOrd="3" destOrd="0" presId="urn:microsoft.com/office/officeart/2005/8/layout/radial6"/>
    <dgm:cxn modelId="{D848497E-7F11-49D1-8749-1D13C71EB001}" type="presParOf" srcId="{B6979A14-C51A-4A77-B770-DD0B506D1F4A}" destId="{98BA0347-6AAE-4FC2-802D-9348198592C2}" srcOrd="4" destOrd="0" presId="urn:microsoft.com/office/officeart/2005/8/layout/radial6"/>
    <dgm:cxn modelId="{5BFAE8F0-9F64-41A5-AB56-06D1FC74543D}" type="presParOf" srcId="{B6979A14-C51A-4A77-B770-DD0B506D1F4A}" destId="{E227A91E-F0D7-46A4-B92C-061DB97521B9}" srcOrd="5" destOrd="0" presId="urn:microsoft.com/office/officeart/2005/8/layout/radial6"/>
    <dgm:cxn modelId="{778A5E34-03D4-44DF-9E0F-647FBA63FF30}" type="presParOf" srcId="{B6979A14-C51A-4A77-B770-DD0B506D1F4A}" destId="{3E5F8B77-0B02-45F0-A93C-6095AE37154C}" srcOrd="6" destOrd="0" presId="urn:microsoft.com/office/officeart/2005/8/layout/radial6"/>
    <dgm:cxn modelId="{84DEBFE0-7474-4FC0-9992-C8DD17F1075D}" type="presParOf" srcId="{B6979A14-C51A-4A77-B770-DD0B506D1F4A}" destId="{85AC1B65-CE1A-4119-A18D-83AE7707654D}" srcOrd="7" destOrd="0" presId="urn:microsoft.com/office/officeart/2005/8/layout/radial6"/>
    <dgm:cxn modelId="{4C4E1832-268F-43CD-A634-9482DFA63BB5}" type="presParOf" srcId="{B6979A14-C51A-4A77-B770-DD0B506D1F4A}" destId="{D8151879-D581-4EF6-9F51-029BE19DB1BB}" srcOrd="8" destOrd="0" presId="urn:microsoft.com/office/officeart/2005/8/layout/radial6"/>
    <dgm:cxn modelId="{2D305FD4-1A3B-4D5A-AC4D-CD33B19E7642}" type="presParOf" srcId="{B6979A14-C51A-4A77-B770-DD0B506D1F4A}" destId="{AB2168A4-3577-47FA-9AFE-94C637D0DE4E}" srcOrd="9" destOrd="0" presId="urn:microsoft.com/office/officeart/2005/8/layout/radial6"/>
    <dgm:cxn modelId="{E8A6B249-52DE-4E66-90DC-646B48683DEA}" type="presParOf" srcId="{B6979A14-C51A-4A77-B770-DD0B506D1F4A}" destId="{B829026C-A0E9-4FF3-81C5-E4FE44BE1F50}" srcOrd="10" destOrd="0" presId="urn:microsoft.com/office/officeart/2005/8/layout/radial6"/>
    <dgm:cxn modelId="{F8E54D90-09F9-48FB-8076-7BE9E9E61E17}" type="presParOf" srcId="{B6979A14-C51A-4A77-B770-DD0B506D1F4A}" destId="{71839267-3DA5-4499-909E-F226B777DC80}" srcOrd="11" destOrd="0" presId="urn:microsoft.com/office/officeart/2005/8/layout/radial6"/>
    <dgm:cxn modelId="{9E5772FE-0975-4F93-BAC9-777415711F0E}" type="presParOf" srcId="{B6979A14-C51A-4A77-B770-DD0B506D1F4A}" destId="{F2260A31-9002-432A-84A2-1632F1C15BA7}" srcOrd="12" destOrd="0" presId="urn:microsoft.com/office/officeart/2005/8/layout/radial6"/>
    <dgm:cxn modelId="{36DF1F1F-70B6-4BB5-B496-211B7B106E31}" type="presParOf" srcId="{B6979A14-C51A-4A77-B770-DD0B506D1F4A}" destId="{483784F8-8FEC-4052-8463-E76DDF9B6796}" srcOrd="13" destOrd="0" presId="urn:microsoft.com/office/officeart/2005/8/layout/radial6"/>
    <dgm:cxn modelId="{0F34E5D7-9A74-49CE-A8B5-9FD1BBBC7F16}" type="presParOf" srcId="{B6979A14-C51A-4A77-B770-DD0B506D1F4A}" destId="{33EF5393-BD69-4AC3-BCA2-46DDD8169620}" srcOrd="14" destOrd="0" presId="urn:microsoft.com/office/officeart/2005/8/layout/radial6"/>
    <dgm:cxn modelId="{B0AAE593-3087-4C40-9A11-E75C947E57F5}" type="presParOf" srcId="{B6979A14-C51A-4A77-B770-DD0B506D1F4A}" destId="{4AACE626-C88D-46F0-9FD5-08DCDB710C8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CE626-C88D-46F0-9FD5-08DCDB710C89}">
      <dsp:nvSpPr>
        <dsp:cNvPr id="0" name=""/>
        <dsp:cNvSpPr/>
      </dsp:nvSpPr>
      <dsp:spPr>
        <a:xfrm>
          <a:off x="3079688" y="806260"/>
          <a:ext cx="4876194" cy="4876194"/>
        </a:xfrm>
        <a:prstGeom prst="blockArc">
          <a:avLst>
            <a:gd name="adj1" fmla="val 11994508"/>
            <a:gd name="adj2" fmla="val 16237193"/>
            <a:gd name="adj3" fmla="val 4644"/>
          </a:avLst>
        </a:prstGeom>
        <a:solidFill>
          <a:schemeClr val="accent5">
            <a:hueOff val="5081760"/>
            <a:satOff val="31022"/>
            <a:lumOff val="9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260A31-9002-432A-84A2-1632F1C15BA7}">
      <dsp:nvSpPr>
        <dsp:cNvPr id="0" name=""/>
        <dsp:cNvSpPr/>
      </dsp:nvSpPr>
      <dsp:spPr>
        <a:xfrm>
          <a:off x="3105452" y="731240"/>
          <a:ext cx="4876194" cy="4876194"/>
        </a:xfrm>
        <a:prstGeom prst="blockArc">
          <a:avLst>
            <a:gd name="adj1" fmla="val 7560000"/>
            <a:gd name="adj2" fmla="val 11880000"/>
            <a:gd name="adj3" fmla="val 4644"/>
          </a:avLst>
        </a:prstGeom>
        <a:solidFill>
          <a:schemeClr val="accent5">
            <a:hueOff val="3811320"/>
            <a:satOff val="23267"/>
            <a:lumOff val="7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2168A4-3577-47FA-9AFE-94C637D0DE4E}">
      <dsp:nvSpPr>
        <dsp:cNvPr id="0" name=""/>
        <dsp:cNvSpPr/>
      </dsp:nvSpPr>
      <dsp:spPr>
        <a:xfrm>
          <a:off x="3105452" y="731240"/>
          <a:ext cx="4876194" cy="4876194"/>
        </a:xfrm>
        <a:prstGeom prst="blockArc">
          <a:avLst>
            <a:gd name="adj1" fmla="val 3240000"/>
            <a:gd name="adj2" fmla="val 7560000"/>
            <a:gd name="adj3" fmla="val 4644"/>
          </a:avLst>
        </a:prstGeom>
        <a:solidFill>
          <a:schemeClr val="accent5">
            <a:hueOff val="2540880"/>
            <a:satOff val="15511"/>
            <a:lumOff val="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5F8B77-0B02-45F0-A93C-6095AE37154C}">
      <dsp:nvSpPr>
        <dsp:cNvPr id="0" name=""/>
        <dsp:cNvSpPr/>
      </dsp:nvSpPr>
      <dsp:spPr>
        <a:xfrm>
          <a:off x="3105452" y="731240"/>
          <a:ext cx="4876194" cy="4876194"/>
        </a:xfrm>
        <a:prstGeom prst="blockArc">
          <a:avLst>
            <a:gd name="adj1" fmla="val 20520000"/>
            <a:gd name="adj2" fmla="val 3240000"/>
            <a:gd name="adj3" fmla="val 4644"/>
          </a:avLst>
        </a:prstGeom>
        <a:solidFill>
          <a:schemeClr val="accent5">
            <a:hueOff val="1270440"/>
            <a:satOff val="7756"/>
            <a:lumOff val="2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E1AF13-BBAE-4143-86DA-430509F0490C}">
      <dsp:nvSpPr>
        <dsp:cNvPr id="0" name=""/>
        <dsp:cNvSpPr/>
      </dsp:nvSpPr>
      <dsp:spPr>
        <a:xfrm>
          <a:off x="3131217" y="806260"/>
          <a:ext cx="4876194" cy="4876194"/>
        </a:xfrm>
        <a:prstGeom prst="blockArc">
          <a:avLst>
            <a:gd name="adj1" fmla="val 16162807"/>
            <a:gd name="adj2" fmla="val 20405492"/>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99A1CD-007E-490F-B0EA-1F12B8F4EDA1}">
      <dsp:nvSpPr>
        <dsp:cNvPr id="0" name=""/>
        <dsp:cNvSpPr/>
      </dsp:nvSpPr>
      <dsp:spPr>
        <a:xfrm>
          <a:off x="4420223" y="2046011"/>
          <a:ext cx="2246653" cy="2246653"/>
        </a:xfrm>
        <a:prstGeom prst="ellipse">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en-US" sz="5500" kern="1200" dirty="0"/>
            <a:t>SDG 2.4</a:t>
          </a:r>
        </a:p>
      </dsp:txBody>
      <dsp:txXfrm>
        <a:off x="4749238" y="2375026"/>
        <a:ext cx="1588623" cy="1588623"/>
      </dsp:txXfrm>
    </dsp:sp>
    <dsp:sp modelId="{5BA3B004-6BA5-4183-92C3-DD9F3BED7C52}">
      <dsp:nvSpPr>
        <dsp:cNvPr id="0" name=""/>
        <dsp:cNvSpPr/>
      </dsp:nvSpPr>
      <dsp:spPr>
        <a:xfrm>
          <a:off x="4757221" y="76687"/>
          <a:ext cx="1572657" cy="1572657"/>
        </a:xfrm>
        <a:prstGeom prst="ellipse">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sz="5100" kern="1200" dirty="0"/>
            <a:t> </a:t>
          </a:r>
        </a:p>
      </dsp:txBody>
      <dsp:txXfrm>
        <a:off x="4987531" y="306997"/>
        <a:ext cx="1112037" cy="1112037"/>
      </dsp:txXfrm>
    </dsp:sp>
    <dsp:sp modelId="{98BA0347-6AAE-4FC2-802D-9348198592C2}">
      <dsp:nvSpPr>
        <dsp:cNvPr id="0" name=""/>
        <dsp:cNvSpPr/>
      </dsp:nvSpPr>
      <dsp:spPr>
        <a:xfrm>
          <a:off x="7022144" y="1647091"/>
          <a:ext cx="1572657" cy="1572657"/>
        </a:xfrm>
        <a:prstGeom prst="ellipse">
          <a:avLst/>
        </a:prstGeom>
        <a:solidFill>
          <a:schemeClr val="accent5">
            <a:hueOff val="1270440"/>
            <a:satOff val="7756"/>
            <a:lumOff val="24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7252454" y="1877401"/>
        <a:ext cx="1112037" cy="1112037"/>
      </dsp:txXfrm>
    </dsp:sp>
    <dsp:sp modelId="{85AC1B65-CE1A-4119-A18D-83AE7707654D}">
      <dsp:nvSpPr>
        <dsp:cNvPr id="0" name=""/>
        <dsp:cNvSpPr/>
      </dsp:nvSpPr>
      <dsp:spPr>
        <a:xfrm>
          <a:off x="6157021" y="4309668"/>
          <a:ext cx="1572657" cy="1572657"/>
        </a:xfrm>
        <a:prstGeom prst="ellipse">
          <a:avLst/>
        </a:prstGeom>
        <a:solidFill>
          <a:schemeClr val="accent5">
            <a:hueOff val="2540880"/>
            <a:satOff val="15511"/>
            <a:lumOff val="49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endParaRPr lang="en-US" sz="2000" kern="1200" dirty="0"/>
        </a:p>
      </dsp:txBody>
      <dsp:txXfrm>
        <a:off x="6387331" y="4539978"/>
        <a:ext cx="1112037" cy="1112037"/>
      </dsp:txXfrm>
    </dsp:sp>
    <dsp:sp modelId="{B829026C-A0E9-4FF3-81C5-E4FE44BE1F50}">
      <dsp:nvSpPr>
        <dsp:cNvPr id="0" name=""/>
        <dsp:cNvSpPr/>
      </dsp:nvSpPr>
      <dsp:spPr>
        <a:xfrm>
          <a:off x="3357421" y="4309668"/>
          <a:ext cx="1572657" cy="1572657"/>
        </a:xfrm>
        <a:prstGeom prst="ellipse">
          <a:avLst/>
        </a:prstGeom>
        <a:solidFill>
          <a:schemeClr val="accent5">
            <a:hueOff val="3811320"/>
            <a:satOff val="23267"/>
            <a:lumOff val="73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3587731" y="4539978"/>
        <a:ext cx="1112037" cy="1112037"/>
      </dsp:txXfrm>
    </dsp:sp>
    <dsp:sp modelId="{483784F8-8FEC-4052-8463-E76DDF9B6796}">
      <dsp:nvSpPr>
        <dsp:cNvPr id="0" name=""/>
        <dsp:cNvSpPr/>
      </dsp:nvSpPr>
      <dsp:spPr>
        <a:xfrm>
          <a:off x="2492297" y="1647091"/>
          <a:ext cx="1572657" cy="1572657"/>
        </a:xfrm>
        <a:prstGeom prst="ellipse">
          <a:avLst/>
        </a:prstGeom>
        <a:solidFill>
          <a:schemeClr val="accent5">
            <a:hueOff val="5081760"/>
            <a:satOff val="31022"/>
            <a:lumOff val="98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 </a:t>
          </a:r>
          <a:endParaRPr lang="en-US" sz="1600" kern="1200" dirty="0"/>
        </a:p>
      </dsp:txBody>
      <dsp:txXfrm>
        <a:off x="2722607" y="1877401"/>
        <a:ext cx="1112037" cy="1112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CE626-C88D-46F0-9FD5-08DCDB710C89}">
      <dsp:nvSpPr>
        <dsp:cNvPr id="0" name=""/>
        <dsp:cNvSpPr/>
      </dsp:nvSpPr>
      <dsp:spPr>
        <a:xfrm>
          <a:off x="3079688" y="806260"/>
          <a:ext cx="4876194" cy="4876194"/>
        </a:xfrm>
        <a:prstGeom prst="blockArc">
          <a:avLst>
            <a:gd name="adj1" fmla="val 11994508"/>
            <a:gd name="adj2" fmla="val 16237193"/>
            <a:gd name="adj3" fmla="val 4644"/>
          </a:avLst>
        </a:prstGeom>
        <a:solidFill>
          <a:schemeClr val="accent5">
            <a:hueOff val="5081760"/>
            <a:satOff val="31022"/>
            <a:lumOff val="9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260A31-9002-432A-84A2-1632F1C15BA7}">
      <dsp:nvSpPr>
        <dsp:cNvPr id="0" name=""/>
        <dsp:cNvSpPr/>
      </dsp:nvSpPr>
      <dsp:spPr>
        <a:xfrm>
          <a:off x="3105452" y="731240"/>
          <a:ext cx="4876194" cy="4876194"/>
        </a:xfrm>
        <a:prstGeom prst="blockArc">
          <a:avLst>
            <a:gd name="adj1" fmla="val 7560000"/>
            <a:gd name="adj2" fmla="val 11880000"/>
            <a:gd name="adj3" fmla="val 4644"/>
          </a:avLst>
        </a:prstGeom>
        <a:solidFill>
          <a:schemeClr val="accent5">
            <a:hueOff val="3811320"/>
            <a:satOff val="23267"/>
            <a:lumOff val="7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2168A4-3577-47FA-9AFE-94C637D0DE4E}">
      <dsp:nvSpPr>
        <dsp:cNvPr id="0" name=""/>
        <dsp:cNvSpPr/>
      </dsp:nvSpPr>
      <dsp:spPr>
        <a:xfrm>
          <a:off x="3105452" y="731240"/>
          <a:ext cx="4876194" cy="4876194"/>
        </a:xfrm>
        <a:prstGeom prst="blockArc">
          <a:avLst>
            <a:gd name="adj1" fmla="val 3240000"/>
            <a:gd name="adj2" fmla="val 7560000"/>
            <a:gd name="adj3" fmla="val 4644"/>
          </a:avLst>
        </a:prstGeom>
        <a:solidFill>
          <a:schemeClr val="accent5">
            <a:hueOff val="2540880"/>
            <a:satOff val="15511"/>
            <a:lumOff val="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5F8B77-0B02-45F0-A93C-6095AE37154C}">
      <dsp:nvSpPr>
        <dsp:cNvPr id="0" name=""/>
        <dsp:cNvSpPr/>
      </dsp:nvSpPr>
      <dsp:spPr>
        <a:xfrm>
          <a:off x="3105452" y="731240"/>
          <a:ext cx="4876194" cy="4876194"/>
        </a:xfrm>
        <a:prstGeom prst="blockArc">
          <a:avLst>
            <a:gd name="adj1" fmla="val 20520000"/>
            <a:gd name="adj2" fmla="val 3240000"/>
            <a:gd name="adj3" fmla="val 4644"/>
          </a:avLst>
        </a:prstGeom>
        <a:solidFill>
          <a:schemeClr val="accent5">
            <a:hueOff val="1270440"/>
            <a:satOff val="7756"/>
            <a:lumOff val="2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E1AF13-BBAE-4143-86DA-430509F0490C}">
      <dsp:nvSpPr>
        <dsp:cNvPr id="0" name=""/>
        <dsp:cNvSpPr/>
      </dsp:nvSpPr>
      <dsp:spPr>
        <a:xfrm>
          <a:off x="3131217" y="806260"/>
          <a:ext cx="4876194" cy="4876194"/>
        </a:xfrm>
        <a:prstGeom prst="blockArc">
          <a:avLst>
            <a:gd name="adj1" fmla="val 16162807"/>
            <a:gd name="adj2" fmla="val 20405492"/>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99A1CD-007E-490F-B0EA-1F12B8F4EDA1}">
      <dsp:nvSpPr>
        <dsp:cNvPr id="0" name=""/>
        <dsp:cNvSpPr/>
      </dsp:nvSpPr>
      <dsp:spPr>
        <a:xfrm>
          <a:off x="4420223" y="2046011"/>
          <a:ext cx="2246653" cy="2246653"/>
        </a:xfrm>
        <a:prstGeom prst="ellipse">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en-US" sz="5500" kern="1200" dirty="0"/>
            <a:t>SDG 2.4</a:t>
          </a:r>
        </a:p>
      </dsp:txBody>
      <dsp:txXfrm>
        <a:off x="4749238" y="2375026"/>
        <a:ext cx="1588623" cy="1588623"/>
      </dsp:txXfrm>
    </dsp:sp>
    <dsp:sp modelId="{5BA3B004-6BA5-4183-92C3-DD9F3BED7C52}">
      <dsp:nvSpPr>
        <dsp:cNvPr id="0" name=""/>
        <dsp:cNvSpPr/>
      </dsp:nvSpPr>
      <dsp:spPr>
        <a:xfrm>
          <a:off x="4757221" y="76687"/>
          <a:ext cx="1572657" cy="1572657"/>
        </a:xfrm>
        <a:prstGeom prst="ellipse">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Adaptation</a:t>
          </a:r>
          <a:r>
            <a:rPr lang="en-US" sz="2000" kern="1200" dirty="0"/>
            <a:t> Included in 2.1 and 2.3</a:t>
          </a:r>
        </a:p>
      </dsp:txBody>
      <dsp:txXfrm>
        <a:off x="4987531" y="306997"/>
        <a:ext cx="1112037" cy="1112037"/>
      </dsp:txXfrm>
    </dsp:sp>
    <dsp:sp modelId="{98BA0347-6AAE-4FC2-802D-9348198592C2}">
      <dsp:nvSpPr>
        <dsp:cNvPr id="0" name=""/>
        <dsp:cNvSpPr/>
      </dsp:nvSpPr>
      <dsp:spPr>
        <a:xfrm>
          <a:off x="7022144" y="1647091"/>
          <a:ext cx="1572657" cy="1572657"/>
        </a:xfrm>
        <a:prstGeom prst="ellipse">
          <a:avLst/>
        </a:prstGeom>
        <a:solidFill>
          <a:schemeClr val="accent5">
            <a:hueOff val="1270440"/>
            <a:satOff val="7756"/>
            <a:lumOff val="24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Mitigation:</a:t>
          </a:r>
        </a:p>
        <a:p>
          <a:pPr marL="0" lvl="0" indent="0" algn="ctr" defTabSz="889000">
            <a:lnSpc>
              <a:spcPct val="90000"/>
            </a:lnSpc>
            <a:spcBef>
              <a:spcPct val="0"/>
            </a:spcBef>
            <a:spcAft>
              <a:spcPct val="35000"/>
            </a:spcAft>
            <a:buNone/>
          </a:pPr>
          <a:r>
            <a:rPr lang="en-US" sz="2000" kern="1200" dirty="0"/>
            <a:t>GHG Emissions</a:t>
          </a:r>
        </a:p>
      </dsp:txBody>
      <dsp:txXfrm>
        <a:off x="7252454" y="1877401"/>
        <a:ext cx="1112037" cy="1112037"/>
      </dsp:txXfrm>
    </dsp:sp>
    <dsp:sp modelId="{85AC1B65-CE1A-4119-A18D-83AE7707654D}">
      <dsp:nvSpPr>
        <dsp:cNvPr id="0" name=""/>
        <dsp:cNvSpPr/>
      </dsp:nvSpPr>
      <dsp:spPr>
        <a:xfrm>
          <a:off x="6157021" y="4309668"/>
          <a:ext cx="1572657" cy="1572657"/>
        </a:xfrm>
        <a:prstGeom prst="ellipse">
          <a:avLst/>
        </a:prstGeom>
        <a:solidFill>
          <a:schemeClr val="accent5">
            <a:hueOff val="2540880"/>
            <a:satOff val="15511"/>
            <a:lumOff val="49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Economic dimension</a:t>
          </a:r>
        </a:p>
        <a:p>
          <a:pPr marL="0" lvl="0" indent="0" algn="ctr" defTabSz="711200">
            <a:lnSpc>
              <a:spcPct val="90000"/>
            </a:lnSpc>
            <a:spcBef>
              <a:spcPct val="0"/>
            </a:spcBef>
            <a:spcAft>
              <a:spcPct val="35000"/>
            </a:spcAft>
            <a:buNone/>
          </a:pPr>
          <a:r>
            <a:rPr lang="en-US" sz="2000" kern="1200" dirty="0"/>
            <a:t>Model rationality</a:t>
          </a:r>
        </a:p>
      </dsp:txBody>
      <dsp:txXfrm>
        <a:off x="6387331" y="4539978"/>
        <a:ext cx="1112037" cy="1112037"/>
      </dsp:txXfrm>
    </dsp:sp>
    <dsp:sp modelId="{B829026C-A0E9-4FF3-81C5-E4FE44BE1F50}">
      <dsp:nvSpPr>
        <dsp:cNvPr id="0" name=""/>
        <dsp:cNvSpPr/>
      </dsp:nvSpPr>
      <dsp:spPr>
        <a:xfrm>
          <a:off x="3357421" y="4309668"/>
          <a:ext cx="1572657" cy="1572657"/>
        </a:xfrm>
        <a:prstGeom prst="ellipse">
          <a:avLst/>
        </a:prstGeom>
        <a:solidFill>
          <a:schemeClr val="accent5">
            <a:hueOff val="3811320"/>
            <a:satOff val="23267"/>
            <a:lumOff val="73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Social Dimension</a:t>
          </a:r>
        </a:p>
        <a:p>
          <a:pPr marL="0" lvl="0" indent="0" algn="ctr" defTabSz="711200">
            <a:lnSpc>
              <a:spcPct val="90000"/>
            </a:lnSpc>
            <a:spcBef>
              <a:spcPct val="0"/>
            </a:spcBef>
            <a:spcAft>
              <a:spcPct val="35000"/>
            </a:spcAft>
            <a:buNone/>
          </a:pPr>
          <a:r>
            <a:rPr lang="en-US" sz="2000" b="0" kern="1200" dirty="0"/>
            <a:t>No One Left Behind </a:t>
          </a:r>
        </a:p>
        <a:p>
          <a:pPr marL="0" lvl="0" indent="0" algn="ctr" defTabSz="711200">
            <a:lnSpc>
              <a:spcPct val="90000"/>
            </a:lnSpc>
            <a:spcBef>
              <a:spcPct val="0"/>
            </a:spcBef>
            <a:spcAft>
              <a:spcPct val="35000"/>
            </a:spcAft>
            <a:buNone/>
          </a:pPr>
          <a:r>
            <a:rPr lang="en-US" sz="1600" kern="1200" dirty="0"/>
            <a:t>(2.1, 2.3)</a:t>
          </a:r>
        </a:p>
      </dsp:txBody>
      <dsp:txXfrm>
        <a:off x="3587731" y="4539978"/>
        <a:ext cx="1112037" cy="1112037"/>
      </dsp:txXfrm>
    </dsp:sp>
    <dsp:sp modelId="{483784F8-8FEC-4052-8463-E76DDF9B6796}">
      <dsp:nvSpPr>
        <dsp:cNvPr id="0" name=""/>
        <dsp:cNvSpPr/>
      </dsp:nvSpPr>
      <dsp:spPr>
        <a:xfrm>
          <a:off x="2492297" y="1647091"/>
          <a:ext cx="1572657" cy="1572657"/>
        </a:xfrm>
        <a:prstGeom prst="ellipse">
          <a:avLst/>
        </a:prstGeom>
        <a:solidFill>
          <a:schemeClr val="accent5">
            <a:hueOff val="5081760"/>
            <a:satOff val="31022"/>
            <a:lumOff val="98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Water </a:t>
          </a:r>
          <a:r>
            <a:rPr lang="en-US" sz="1600" kern="1200" dirty="0"/>
            <a:t>Needs</a:t>
          </a:r>
        </a:p>
        <a:p>
          <a:pPr marL="0" lvl="0" indent="0" algn="ctr" defTabSz="1066800">
            <a:lnSpc>
              <a:spcPct val="90000"/>
            </a:lnSpc>
            <a:spcBef>
              <a:spcPct val="0"/>
            </a:spcBef>
            <a:spcAft>
              <a:spcPct val="35000"/>
            </a:spcAft>
            <a:buNone/>
          </a:pPr>
          <a:r>
            <a:rPr lang="en-US" sz="1600" kern="1200" dirty="0"/>
            <a:t>Monitoring</a:t>
          </a:r>
        </a:p>
      </dsp:txBody>
      <dsp:txXfrm>
        <a:off x="2722607" y="1877401"/>
        <a:ext cx="1112037" cy="111203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drawing1.xml><?xml version="1.0" encoding="utf-8"?>
<c:userShapes xmlns:c="http://schemas.openxmlformats.org/drawingml/2006/chart">
  <cdr:relSizeAnchor xmlns:cdr="http://schemas.openxmlformats.org/drawingml/2006/chartDrawing">
    <cdr:from>
      <cdr:x>0</cdr:x>
      <cdr:y>0.29582</cdr:y>
    </cdr:from>
    <cdr:to>
      <cdr:x>0.07177</cdr:x>
      <cdr:y>0.76464</cdr:y>
    </cdr:to>
    <cdr:sp macro="" textlink="">
      <cdr:nvSpPr>
        <cdr:cNvPr id="2" name="TextBox 1"/>
        <cdr:cNvSpPr txBox="1"/>
      </cdr:nvSpPr>
      <cdr:spPr>
        <a:xfrm xmlns:a="http://schemas.openxmlformats.org/drawingml/2006/main" rot="16200000">
          <a:off x="-1015819" y="2496770"/>
          <a:ext cx="2347045" cy="3154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rgbClr val="A8A8A8"/>
              </a:solidFill>
            </a:rPr>
            <a:t>No of studies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5E745A-F63B-4BBB-996F-78A2FE3D07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773B75-54F0-4A6C-9A3E-24066FED93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5E6856-1E03-45CE-9DAD-C2C47372D4BE}" type="datetimeFigureOut">
              <a:rPr lang="en-US" smtClean="0"/>
              <a:t>10/30/18</a:t>
            </a:fld>
            <a:endParaRPr lang="en-US"/>
          </a:p>
        </p:txBody>
      </p:sp>
      <p:sp>
        <p:nvSpPr>
          <p:cNvPr id="4" name="Footer Placeholder 3">
            <a:extLst>
              <a:ext uri="{FF2B5EF4-FFF2-40B4-BE49-F238E27FC236}">
                <a16:creationId xmlns:a16="http://schemas.microsoft.com/office/drawing/2014/main" id="{AA25849A-AF6F-4057-8C35-5D3B61C426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0E24BB-94FF-4DE3-BC64-A9CAF19110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22F000-8F03-4CCF-B9E8-16F7C1C62835}" type="slidenum">
              <a:rPr lang="en-US" smtClean="0"/>
              <a:t>‹#›</a:t>
            </a:fld>
            <a:endParaRPr lang="en-US"/>
          </a:p>
        </p:txBody>
      </p:sp>
    </p:spTree>
    <p:extLst>
      <p:ext uri="{BB962C8B-B14F-4D97-AF65-F5344CB8AC3E}">
        <p14:creationId xmlns:p14="http://schemas.microsoft.com/office/powerpoint/2010/main" val="1892664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15527-3DFA-CD43-9182-EC48899D1882}" type="datetimeFigureOut">
              <a:rPr lang="en-US" smtClean="0"/>
              <a:t>10/30/18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0F542-4C6C-C341-9051-CCBB82F11A45}" type="slidenum">
              <a:rPr lang="en-US" smtClean="0"/>
              <a:t>‹#›</a:t>
            </a:fld>
            <a:endParaRPr lang="en-US"/>
          </a:p>
        </p:txBody>
      </p:sp>
    </p:spTree>
    <p:extLst>
      <p:ext uri="{BB962C8B-B14F-4D97-AF65-F5344CB8AC3E}">
        <p14:creationId xmlns:p14="http://schemas.microsoft.com/office/powerpoint/2010/main" val="93025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 2 – 9</a:t>
            </a:r>
          </a:p>
          <a:p>
            <a:r>
              <a:rPr lang="en-US" dirty="0"/>
              <a:t>JP – 10 – 16</a:t>
            </a:r>
          </a:p>
          <a:p>
            <a:r>
              <a:rPr lang="en-US" dirty="0"/>
              <a:t>DL</a:t>
            </a:r>
            <a:r>
              <a:rPr lang="en-US"/>
              <a:t>: 17 - 25</a:t>
            </a:r>
            <a:endParaRPr lang="en-US" dirty="0"/>
          </a:p>
        </p:txBody>
      </p:sp>
      <p:sp>
        <p:nvSpPr>
          <p:cNvPr id="4" name="Slide Number Placeholder 3"/>
          <p:cNvSpPr>
            <a:spLocks noGrp="1"/>
          </p:cNvSpPr>
          <p:nvPr>
            <p:ph type="sldNum" sz="quarter" idx="10"/>
          </p:nvPr>
        </p:nvSpPr>
        <p:spPr/>
        <p:txBody>
          <a:bodyPr/>
          <a:lstStyle/>
          <a:p>
            <a:fld id="{F650F542-4C6C-C341-9051-CCBB82F11A45}" type="slidenum">
              <a:rPr lang="en-US" smtClean="0"/>
              <a:t>1</a:t>
            </a:fld>
            <a:endParaRPr lang="en-US"/>
          </a:p>
        </p:txBody>
      </p:sp>
    </p:spTree>
    <p:extLst>
      <p:ext uri="{BB962C8B-B14F-4D97-AF65-F5344CB8AC3E}">
        <p14:creationId xmlns:p14="http://schemas.microsoft.com/office/powerpoint/2010/main" val="214210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0F542-4C6C-C341-9051-CCBB82F11A45}" type="slidenum">
              <a:rPr lang="en-US" smtClean="0"/>
              <a:t>13</a:t>
            </a:fld>
            <a:endParaRPr lang="en-US"/>
          </a:p>
        </p:txBody>
      </p:sp>
    </p:spTree>
    <p:extLst>
      <p:ext uri="{BB962C8B-B14F-4D97-AF65-F5344CB8AC3E}">
        <p14:creationId xmlns:p14="http://schemas.microsoft.com/office/powerpoint/2010/main" val="416338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sec</a:t>
            </a:r>
          </a:p>
        </p:txBody>
      </p:sp>
      <p:sp>
        <p:nvSpPr>
          <p:cNvPr id="4" name="Slide Number Placeholder 3"/>
          <p:cNvSpPr>
            <a:spLocks noGrp="1"/>
          </p:cNvSpPr>
          <p:nvPr>
            <p:ph type="sldNum" sz="quarter" idx="10"/>
          </p:nvPr>
        </p:nvSpPr>
        <p:spPr/>
        <p:txBody>
          <a:bodyPr/>
          <a:lstStyle/>
          <a:p>
            <a:fld id="{F650F542-4C6C-C341-9051-CCBB82F11A45}" type="slidenum">
              <a:rPr lang="en-US" smtClean="0"/>
              <a:t>14</a:t>
            </a:fld>
            <a:endParaRPr lang="en-US"/>
          </a:p>
        </p:txBody>
      </p:sp>
    </p:spTree>
    <p:extLst>
      <p:ext uri="{BB962C8B-B14F-4D97-AF65-F5344CB8AC3E}">
        <p14:creationId xmlns:p14="http://schemas.microsoft.com/office/powerpoint/2010/main" val="82657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EE62F73F-7707-4B77-98FD-9676E3AB5824}" type="slidenum">
              <a:rPr lang="en-US" smtClean="0"/>
              <a:t>15</a:t>
            </a:fld>
            <a:endParaRPr lang="en-US"/>
          </a:p>
        </p:txBody>
      </p:sp>
    </p:spTree>
    <p:extLst>
      <p:ext uri="{BB962C8B-B14F-4D97-AF65-F5344CB8AC3E}">
        <p14:creationId xmlns:p14="http://schemas.microsoft.com/office/powerpoint/2010/main" val="1724768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EE62F73F-7707-4B77-98FD-9676E3AB5824}" type="slidenum">
              <a:rPr lang="en-US" smtClean="0"/>
              <a:t>16</a:t>
            </a:fld>
            <a:endParaRPr lang="en-US"/>
          </a:p>
        </p:txBody>
      </p:sp>
    </p:spTree>
    <p:extLst>
      <p:ext uri="{BB962C8B-B14F-4D97-AF65-F5344CB8AC3E}">
        <p14:creationId xmlns:p14="http://schemas.microsoft.com/office/powerpoint/2010/main" val="1716382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F650F542-4C6C-C341-9051-CCBB82F11A45}" type="slidenum">
              <a:rPr lang="en-US" smtClean="0"/>
              <a:t>17</a:t>
            </a:fld>
            <a:endParaRPr lang="en-US"/>
          </a:p>
        </p:txBody>
      </p:sp>
    </p:spTree>
    <p:extLst>
      <p:ext uri="{BB962C8B-B14F-4D97-AF65-F5344CB8AC3E}">
        <p14:creationId xmlns:p14="http://schemas.microsoft.com/office/powerpoint/2010/main" val="3310671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F650F542-4C6C-C341-9051-CCBB82F11A45}" type="slidenum">
              <a:rPr lang="en-US" smtClean="0"/>
              <a:t>18</a:t>
            </a:fld>
            <a:endParaRPr lang="en-US"/>
          </a:p>
        </p:txBody>
      </p:sp>
    </p:spTree>
    <p:extLst>
      <p:ext uri="{BB962C8B-B14F-4D97-AF65-F5344CB8AC3E}">
        <p14:creationId xmlns:p14="http://schemas.microsoft.com/office/powerpoint/2010/main" val="205593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F650F542-4C6C-C341-9051-CCBB82F11A45}" type="slidenum">
              <a:rPr lang="en-US" smtClean="0"/>
              <a:t>19</a:t>
            </a:fld>
            <a:endParaRPr lang="en-US"/>
          </a:p>
        </p:txBody>
      </p:sp>
    </p:spTree>
    <p:extLst>
      <p:ext uri="{BB962C8B-B14F-4D97-AF65-F5344CB8AC3E}">
        <p14:creationId xmlns:p14="http://schemas.microsoft.com/office/powerpoint/2010/main" val="2929873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1 </a:t>
            </a:r>
            <a:r>
              <a:rPr lang="en-US" dirty="0" err="1"/>
              <a:t>mn</a:t>
            </a:r>
            <a:endParaRPr lang="en-US" dirty="0"/>
          </a:p>
        </p:txBody>
      </p:sp>
      <p:sp>
        <p:nvSpPr>
          <p:cNvPr id="4" name="Slide Number Placeholder 3"/>
          <p:cNvSpPr>
            <a:spLocks noGrp="1"/>
          </p:cNvSpPr>
          <p:nvPr>
            <p:ph type="sldNum" sz="quarter" idx="10"/>
          </p:nvPr>
        </p:nvSpPr>
        <p:spPr/>
        <p:txBody>
          <a:bodyPr/>
          <a:lstStyle/>
          <a:p>
            <a:fld id="{EE62F73F-7707-4B77-98FD-9676E3AB5824}" type="slidenum">
              <a:rPr lang="en-US" smtClean="0"/>
              <a:t>21</a:t>
            </a:fld>
            <a:endParaRPr lang="en-US"/>
          </a:p>
        </p:txBody>
      </p:sp>
    </p:spTree>
    <p:extLst>
      <p:ext uri="{BB962C8B-B14F-4D97-AF65-F5344CB8AC3E}">
        <p14:creationId xmlns:p14="http://schemas.microsoft.com/office/powerpoint/2010/main" val="3321879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1 </a:t>
            </a:r>
            <a:r>
              <a:rPr lang="en-US" dirty="0" err="1"/>
              <a:t>mn</a:t>
            </a:r>
            <a:endParaRPr lang="en-US" dirty="0"/>
          </a:p>
        </p:txBody>
      </p:sp>
      <p:sp>
        <p:nvSpPr>
          <p:cNvPr id="4" name="Slide Number Placeholder 3"/>
          <p:cNvSpPr>
            <a:spLocks noGrp="1"/>
          </p:cNvSpPr>
          <p:nvPr>
            <p:ph type="sldNum" sz="quarter" idx="10"/>
          </p:nvPr>
        </p:nvSpPr>
        <p:spPr/>
        <p:txBody>
          <a:bodyPr/>
          <a:lstStyle/>
          <a:p>
            <a:fld id="{EE62F73F-7707-4B77-98FD-9676E3AB5824}" type="slidenum">
              <a:rPr lang="en-US" smtClean="0"/>
              <a:t>22</a:t>
            </a:fld>
            <a:endParaRPr lang="en-US"/>
          </a:p>
        </p:txBody>
      </p:sp>
    </p:spTree>
    <p:extLst>
      <p:ext uri="{BB962C8B-B14F-4D97-AF65-F5344CB8AC3E}">
        <p14:creationId xmlns:p14="http://schemas.microsoft.com/office/powerpoint/2010/main" val="37420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1 </a:t>
            </a:r>
            <a:r>
              <a:rPr lang="en-US" dirty="0" err="1"/>
              <a:t>mn</a:t>
            </a:r>
            <a:endParaRPr lang="en-US" dirty="0"/>
          </a:p>
        </p:txBody>
      </p:sp>
      <p:sp>
        <p:nvSpPr>
          <p:cNvPr id="4" name="Slide Number Placeholder 3"/>
          <p:cNvSpPr>
            <a:spLocks noGrp="1"/>
          </p:cNvSpPr>
          <p:nvPr>
            <p:ph type="sldNum" sz="quarter" idx="10"/>
          </p:nvPr>
        </p:nvSpPr>
        <p:spPr/>
        <p:txBody>
          <a:bodyPr/>
          <a:lstStyle/>
          <a:p>
            <a:fld id="{EE62F73F-7707-4B77-98FD-9676E3AB5824}" type="slidenum">
              <a:rPr lang="en-US" smtClean="0"/>
              <a:t>23</a:t>
            </a:fld>
            <a:endParaRPr lang="en-US"/>
          </a:p>
        </p:txBody>
      </p:sp>
    </p:spTree>
    <p:extLst>
      <p:ext uri="{BB962C8B-B14F-4D97-AF65-F5344CB8AC3E}">
        <p14:creationId xmlns:p14="http://schemas.microsoft.com/office/powerpoint/2010/main" val="92046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a:t>
            </a:r>
            <a:r>
              <a:rPr lang="en-US" baseline="0" dirty="0"/>
              <a:t> to our new project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Mobilizing </a:t>
            </a:r>
            <a:r>
              <a:rPr lang="en-US" sz="1200" dirty="0">
                <a:solidFill>
                  <a:srgbClr val="92D050"/>
                </a:solidFill>
                <a:effectLst>
                  <a:outerShdw blurRad="38100" dist="38100" dir="2700000" algn="tl">
                    <a:srgbClr val="000000">
                      <a:alpha val="43137"/>
                    </a:srgbClr>
                  </a:outerShdw>
                </a:effectLst>
              </a:rPr>
              <a:t>evidences </a:t>
            </a:r>
            <a:r>
              <a:rPr lang="en-US" sz="1200" dirty="0"/>
              <a:t>to achieve SDG2 in </a:t>
            </a:r>
            <a:r>
              <a:rPr lang="en-US" sz="1200" dirty="0">
                <a:solidFill>
                  <a:srgbClr val="92D050"/>
                </a:solidFill>
                <a:effectLst>
                  <a:outerShdw blurRad="38100" dist="38100" dir="2700000" algn="tl">
                    <a:srgbClr val="000000">
                      <a:alpha val="43137"/>
                    </a:srgbClr>
                  </a:outerShdw>
                </a:effectLst>
              </a:rPr>
              <a:t>cost </a:t>
            </a:r>
            <a:r>
              <a:rPr lang="en-US" sz="1200" dirty="0"/>
              <a:t>effective way</a:t>
            </a:r>
          </a:p>
          <a:p>
            <a:endParaRPr lang="en-US" dirty="0"/>
          </a:p>
        </p:txBody>
      </p:sp>
      <p:sp>
        <p:nvSpPr>
          <p:cNvPr id="4" name="Slide Number Placeholder 3"/>
          <p:cNvSpPr>
            <a:spLocks noGrp="1"/>
          </p:cNvSpPr>
          <p:nvPr>
            <p:ph type="sldNum" sz="quarter" idx="10"/>
          </p:nvPr>
        </p:nvSpPr>
        <p:spPr/>
        <p:txBody>
          <a:bodyPr/>
          <a:lstStyle/>
          <a:p>
            <a:fld id="{F650F542-4C6C-C341-9051-CCBB82F11A45}" type="slidenum">
              <a:rPr lang="en-US" smtClean="0"/>
              <a:t>2</a:t>
            </a:fld>
            <a:endParaRPr lang="en-US"/>
          </a:p>
        </p:txBody>
      </p:sp>
    </p:spTree>
    <p:extLst>
      <p:ext uri="{BB962C8B-B14F-4D97-AF65-F5344CB8AC3E}">
        <p14:creationId xmlns:p14="http://schemas.microsoft.com/office/powerpoint/2010/main" val="1606611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1 </a:t>
            </a:r>
            <a:r>
              <a:rPr lang="en-US" dirty="0" err="1"/>
              <a:t>mn</a:t>
            </a:r>
            <a:endParaRPr lang="en-US" dirty="0"/>
          </a:p>
        </p:txBody>
      </p:sp>
      <p:sp>
        <p:nvSpPr>
          <p:cNvPr id="4" name="Slide Number Placeholder 3"/>
          <p:cNvSpPr>
            <a:spLocks noGrp="1"/>
          </p:cNvSpPr>
          <p:nvPr>
            <p:ph type="sldNum" sz="quarter" idx="10"/>
          </p:nvPr>
        </p:nvSpPr>
        <p:spPr/>
        <p:txBody>
          <a:bodyPr/>
          <a:lstStyle/>
          <a:p>
            <a:fld id="{EE62F73F-7707-4B77-98FD-9676E3AB5824}" type="slidenum">
              <a:rPr lang="en-US" smtClean="0"/>
              <a:t>24</a:t>
            </a:fld>
            <a:endParaRPr lang="en-US"/>
          </a:p>
        </p:txBody>
      </p:sp>
    </p:spTree>
    <p:extLst>
      <p:ext uri="{BB962C8B-B14F-4D97-AF65-F5344CB8AC3E}">
        <p14:creationId xmlns:p14="http://schemas.microsoft.com/office/powerpoint/2010/main" val="2240080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20 sec</a:t>
            </a:r>
          </a:p>
        </p:txBody>
      </p:sp>
      <p:sp>
        <p:nvSpPr>
          <p:cNvPr id="4" name="Slide Number Placeholder 3"/>
          <p:cNvSpPr>
            <a:spLocks noGrp="1"/>
          </p:cNvSpPr>
          <p:nvPr>
            <p:ph type="sldNum" sz="quarter" idx="10"/>
          </p:nvPr>
        </p:nvSpPr>
        <p:spPr/>
        <p:txBody>
          <a:bodyPr/>
          <a:lstStyle/>
          <a:p>
            <a:fld id="{F650F542-4C6C-C341-9051-CCBB82F11A45}" type="slidenum">
              <a:rPr lang="en-US" smtClean="0"/>
              <a:t>25</a:t>
            </a:fld>
            <a:endParaRPr lang="en-US"/>
          </a:p>
        </p:txBody>
      </p:sp>
    </p:spTree>
    <p:extLst>
      <p:ext uri="{BB962C8B-B14F-4D97-AF65-F5344CB8AC3E}">
        <p14:creationId xmlns:p14="http://schemas.microsoft.com/office/powerpoint/2010/main" val="2648532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20 sec</a:t>
            </a:r>
          </a:p>
        </p:txBody>
      </p:sp>
      <p:sp>
        <p:nvSpPr>
          <p:cNvPr id="4" name="Slide Number Placeholder 3"/>
          <p:cNvSpPr>
            <a:spLocks noGrp="1"/>
          </p:cNvSpPr>
          <p:nvPr>
            <p:ph type="sldNum" sz="quarter" idx="10"/>
          </p:nvPr>
        </p:nvSpPr>
        <p:spPr/>
        <p:txBody>
          <a:bodyPr/>
          <a:lstStyle/>
          <a:p>
            <a:fld id="{F650F542-4C6C-C341-9051-CCBB82F11A45}" type="slidenum">
              <a:rPr lang="en-US" smtClean="0"/>
              <a:t>26</a:t>
            </a:fld>
            <a:endParaRPr lang="en-US"/>
          </a:p>
        </p:txBody>
      </p:sp>
    </p:spTree>
    <p:extLst>
      <p:ext uri="{BB962C8B-B14F-4D97-AF65-F5344CB8AC3E}">
        <p14:creationId xmlns:p14="http://schemas.microsoft.com/office/powerpoint/2010/main" val="3546480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1 </a:t>
            </a:r>
            <a:r>
              <a:rPr lang="en-US" dirty="0" err="1"/>
              <a:t>mn</a:t>
            </a:r>
            <a:endParaRPr lang="en-US" dirty="0"/>
          </a:p>
        </p:txBody>
      </p:sp>
      <p:sp>
        <p:nvSpPr>
          <p:cNvPr id="4" name="Slide Number Placeholder 3"/>
          <p:cNvSpPr>
            <a:spLocks noGrp="1"/>
          </p:cNvSpPr>
          <p:nvPr>
            <p:ph type="sldNum" sz="quarter" idx="10"/>
          </p:nvPr>
        </p:nvSpPr>
        <p:spPr/>
        <p:txBody>
          <a:bodyPr/>
          <a:lstStyle/>
          <a:p>
            <a:fld id="{EE62F73F-7707-4B77-98FD-9676E3AB5824}" type="slidenum">
              <a:rPr lang="en-US" smtClean="0"/>
              <a:t>27</a:t>
            </a:fld>
            <a:endParaRPr lang="en-US"/>
          </a:p>
        </p:txBody>
      </p:sp>
    </p:spTree>
    <p:extLst>
      <p:ext uri="{BB962C8B-B14F-4D97-AF65-F5344CB8AC3E}">
        <p14:creationId xmlns:p14="http://schemas.microsoft.com/office/powerpoint/2010/main" val="2347610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1mn</a:t>
            </a:r>
          </a:p>
        </p:txBody>
      </p:sp>
      <p:sp>
        <p:nvSpPr>
          <p:cNvPr id="4" name="Slide Number Placeholder 3"/>
          <p:cNvSpPr>
            <a:spLocks noGrp="1"/>
          </p:cNvSpPr>
          <p:nvPr>
            <p:ph type="sldNum" sz="quarter" idx="10"/>
          </p:nvPr>
        </p:nvSpPr>
        <p:spPr/>
        <p:txBody>
          <a:bodyPr/>
          <a:lstStyle/>
          <a:p>
            <a:fld id="{EE62F73F-7707-4B77-98FD-9676E3AB5824}" type="slidenum">
              <a:rPr lang="en-US" smtClean="0"/>
              <a:t>28</a:t>
            </a:fld>
            <a:endParaRPr lang="en-US"/>
          </a:p>
        </p:txBody>
      </p:sp>
    </p:spTree>
    <p:extLst>
      <p:ext uri="{BB962C8B-B14F-4D97-AF65-F5344CB8AC3E}">
        <p14:creationId xmlns:p14="http://schemas.microsoft.com/office/powerpoint/2010/main" val="1744374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EE62F73F-7707-4B77-98FD-9676E3AB5824}" type="slidenum">
              <a:rPr lang="en-US" smtClean="0"/>
              <a:t>29</a:t>
            </a:fld>
            <a:endParaRPr lang="en-US"/>
          </a:p>
        </p:txBody>
      </p:sp>
    </p:spTree>
    <p:extLst>
      <p:ext uri="{BB962C8B-B14F-4D97-AF65-F5344CB8AC3E}">
        <p14:creationId xmlns:p14="http://schemas.microsoft.com/office/powerpoint/2010/main" val="1789979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EE62F73F-7707-4B77-98FD-9676E3AB5824}" type="slidenum">
              <a:rPr lang="en-US" smtClean="0"/>
              <a:t>30</a:t>
            </a:fld>
            <a:endParaRPr lang="en-US"/>
          </a:p>
        </p:txBody>
      </p:sp>
    </p:spTree>
    <p:extLst>
      <p:ext uri="{BB962C8B-B14F-4D97-AF65-F5344CB8AC3E}">
        <p14:creationId xmlns:p14="http://schemas.microsoft.com/office/powerpoint/2010/main" val="301160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EE62F73F-7707-4B77-98FD-9676E3AB5824}" type="slidenum">
              <a:rPr lang="en-US" smtClean="0"/>
              <a:t>31</a:t>
            </a:fld>
            <a:endParaRPr lang="en-US"/>
          </a:p>
        </p:txBody>
      </p:sp>
    </p:spTree>
    <p:extLst>
      <p:ext uri="{BB962C8B-B14F-4D97-AF65-F5344CB8AC3E}">
        <p14:creationId xmlns:p14="http://schemas.microsoft.com/office/powerpoint/2010/main" val="3483820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EE62F73F-7707-4B77-98FD-9676E3AB5824}" type="slidenum">
              <a:rPr lang="en-US" smtClean="0"/>
              <a:t>34</a:t>
            </a:fld>
            <a:endParaRPr lang="en-US"/>
          </a:p>
        </p:txBody>
      </p:sp>
    </p:spTree>
    <p:extLst>
      <p:ext uri="{BB962C8B-B14F-4D97-AF65-F5344CB8AC3E}">
        <p14:creationId xmlns:p14="http://schemas.microsoft.com/office/powerpoint/2010/main" val="3414062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EE62F73F-7707-4B77-98FD-9676E3AB5824}" type="slidenum">
              <a:rPr lang="en-US" smtClean="0"/>
              <a:t>35</a:t>
            </a:fld>
            <a:endParaRPr lang="en-US"/>
          </a:p>
        </p:txBody>
      </p:sp>
    </p:spTree>
    <p:extLst>
      <p:ext uri="{BB962C8B-B14F-4D97-AF65-F5344CB8AC3E}">
        <p14:creationId xmlns:p14="http://schemas.microsoft.com/office/powerpoint/2010/main" val="71831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650F542-4C6C-C341-9051-CCBB82F11A45}" type="slidenum">
              <a:rPr lang="en-US" smtClean="0"/>
              <a:t>3</a:t>
            </a:fld>
            <a:endParaRPr lang="en-US"/>
          </a:p>
        </p:txBody>
      </p:sp>
    </p:spTree>
    <p:extLst>
      <p:ext uri="{BB962C8B-B14F-4D97-AF65-F5344CB8AC3E}">
        <p14:creationId xmlns:p14="http://schemas.microsoft.com/office/powerpoint/2010/main" val="3303664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EE62F73F-7707-4B77-98FD-9676E3AB5824}" type="slidenum">
              <a:rPr lang="en-US" smtClean="0"/>
              <a:t>36</a:t>
            </a:fld>
            <a:endParaRPr lang="en-US"/>
          </a:p>
        </p:txBody>
      </p:sp>
    </p:spTree>
    <p:extLst>
      <p:ext uri="{BB962C8B-B14F-4D97-AF65-F5344CB8AC3E}">
        <p14:creationId xmlns:p14="http://schemas.microsoft.com/office/powerpoint/2010/main" val="2552292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30 sec</a:t>
            </a:r>
          </a:p>
        </p:txBody>
      </p:sp>
      <p:sp>
        <p:nvSpPr>
          <p:cNvPr id="4" name="Slide Number Placeholder 3"/>
          <p:cNvSpPr>
            <a:spLocks noGrp="1"/>
          </p:cNvSpPr>
          <p:nvPr>
            <p:ph type="sldNum" sz="quarter" idx="10"/>
          </p:nvPr>
        </p:nvSpPr>
        <p:spPr/>
        <p:txBody>
          <a:bodyPr/>
          <a:lstStyle/>
          <a:p>
            <a:fld id="{EE62F73F-7707-4B77-98FD-9676E3AB5824}" type="slidenum">
              <a:rPr lang="en-US" smtClean="0"/>
              <a:t>37</a:t>
            </a:fld>
            <a:endParaRPr lang="en-US"/>
          </a:p>
        </p:txBody>
      </p:sp>
    </p:spTree>
    <p:extLst>
      <p:ext uri="{BB962C8B-B14F-4D97-AF65-F5344CB8AC3E}">
        <p14:creationId xmlns:p14="http://schemas.microsoft.com/office/powerpoint/2010/main" val="320883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650F542-4C6C-C341-9051-CCBB82F11A45}" type="slidenum">
              <a:rPr lang="en-US" smtClean="0"/>
              <a:t>4</a:t>
            </a:fld>
            <a:endParaRPr lang="en-US"/>
          </a:p>
        </p:txBody>
      </p:sp>
    </p:spTree>
    <p:extLst>
      <p:ext uri="{BB962C8B-B14F-4D97-AF65-F5344CB8AC3E}">
        <p14:creationId xmlns:p14="http://schemas.microsoft.com/office/powerpoint/2010/main" val="144705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0F542-4C6C-C341-9051-CCBB82F11A45}" type="slidenum">
              <a:rPr lang="en-US" smtClean="0"/>
              <a:t>7</a:t>
            </a:fld>
            <a:endParaRPr lang="en-US"/>
          </a:p>
        </p:txBody>
      </p:sp>
    </p:spTree>
    <p:extLst>
      <p:ext uri="{BB962C8B-B14F-4D97-AF65-F5344CB8AC3E}">
        <p14:creationId xmlns:p14="http://schemas.microsoft.com/office/powerpoint/2010/main" val="22054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We use machine learning models to explore the text. Natural language tools bypass the limitations presented by databases and see into the granular conversations science is having. It takes difficult scientific concepts and assigns them to more understandable terms. We assign confidence intervals to quantify relevancy. This presents a much friendly way to assess materials without losing scientific complexity.</a:t>
            </a:r>
          </a:p>
          <a:p>
            <a:endParaRPr lang="en-US" dirty="0"/>
          </a:p>
        </p:txBody>
      </p:sp>
      <p:sp>
        <p:nvSpPr>
          <p:cNvPr id="4" name="Slide Number Placeholder 3"/>
          <p:cNvSpPr>
            <a:spLocks noGrp="1"/>
          </p:cNvSpPr>
          <p:nvPr>
            <p:ph type="sldNum" sz="quarter" idx="10"/>
          </p:nvPr>
        </p:nvSpPr>
        <p:spPr/>
        <p:txBody>
          <a:bodyPr/>
          <a:lstStyle/>
          <a:p>
            <a:fld id="{F650F542-4C6C-C341-9051-CCBB82F11A45}" type="slidenum">
              <a:rPr lang="en-US" smtClean="0"/>
              <a:t>8</a:t>
            </a:fld>
            <a:endParaRPr lang="en-US"/>
          </a:p>
        </p:txBody>
      </p:sp>
    </p:spTree>
    <p:extLst>
      <p:ext uri="{BB962C8B-B14F-4D97-AF65-F5344CB8AC3E}">
        <p14:creationId xmlns:p14="http://schemas.microsoft.com/office/powerpoint/2010/main" val="47469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650F542-4C6C-C341-9051-CCBB82F11A45}" type="slidenum">
              <a:rPr lang="en-US" smtClean="0"/>
              <a:t>9</a:t>
            </a:fld>
            <a:endParaRPr lang="en-US"/>
          </a:p>
        </p:txBody>
      </p:sp>
    </p:spTree>
    <p:extLst>
      <p:ext uri="{BB962C8B-B14F-4D97-AF65-F5344CB8AC3E}">
        <p14:creationId xmlns:p14="http://schemas.microsoft.com/office/powerpoint/2010/main" val="194989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55C38DD1-33AA-4996-977A-42B26A155BBE}" type="slidenum">
              <a:rPr lang="id-ID" smtClean="0"/>
              <a:t>10</a:t>
            </a:fld>
            <a:endParaRPr lang="id-ID"/>
          </a:p>
        </p:txBody>
      </p:sp>
    </p:spTree>
    <p:extLst>
      <p:ext uri="{BB962C8B-B14F-4D97-AF65-F5344CB8AC3E}">
        <p14:creationId xmlns:p14="http://schemas.microsoft.com/office/powerpoint/2010/main" val="214670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0F542-4C6C-C341-9051-CCBB82F11A45}" type="slidenum">
              <a:rPr lang="en-US" smtClean="0"/>
              <a:t>11</a:t>
            </a:fld>
            <a:endParaRPr lang="en-US"/>
          </a:p>
        </p:txBody>
      </p:sp>
    </p:spTree>
    <p:extLst>
      <p:ext uri="{BB962C8B-B14F-4D97-AF65-F5344CB8AC3E}">
        <p14:creationId xmlns:p14="http://schemas.microsoft.com/office/powerpoint/2010/main" val="3855420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t="3892" b="5739"/>
          <a:stretch/>
        </p:blipFill>
        <p:spPr>
          <a:xfrm>
            <a:off x="0" y="2705"/>
            <a:ext cx="12192000" cy="2772076"/>
          </a:xfrm>
          <a:prstGeom prst="rect">
            <a:avLst/>
          </a:prstGeom>
        </p:spPr>
      </p:pic>
      <p:sp>
        <p:nvSpPr>
          <p:cNvPr id="2" name="Title 1"/>
          <p:cNvSpPr>
            <a:spLocks noGrp="1"/>
          </p:cNvSpPr>
          <p:nvPr>
            <p:ph type="title" hasCustomPrompt="1"/>
          </p:nvPr>
        </p:nvSpPr>
        <p:spPr>
          <a:xfrm>
            <a:off x="5870222" y="783167"/>
            <a:ext cx="5456061" cy="4021062"/>
          </a:xfrm>
        </p:spPr>
        <p:txBody>
          <a:bodyPr anchor="b" anchorCtr="0">
            <a:normAutofit/>
          </a:bodyPr>
          <a:lstStyle>
            <a:lvl1pPr algn="l">
              <a:defRPr sz="5400" b="0" cap="none">
                <a:solidFill>
                  <a:schemeClr val="bg2">
                    <a:lumMod val="20000"/>
                    <a:lumOff val="80000"/>
                  </a:schemeClr>
                </a:solidFill>
              </a:defRPr>
            </a:lvl1pPr>
          </a:lstStyle>
          <a:p>
            <a:r>
              <a:rPr lang="en-US" dirty="0"/>
              <a:t>Click to edit master title style</a:t>
            </a:r>
          </a:p>
        </p:txBody>
      </p:sp>
      <p:sp>
        <p:nvSpPr>
          <p:cNvPr id="3" name="Text Placeholder 2"/>
          <p:cNvSpPr>
            <a:spLocks noGrp="1"/>
          </p:cNvSpPr>
          <p:nvPr>
            <p:ph type="body" idx="1" hasCustomPrompt="1"/>
          </p:nvPr>
        </p:nvSpPr>
        <p:spPr>
          <a:xfrm>
            <a:off x="5870223" y="4920343"/>
            <a:ext cx="5456061" cy="1323824"/>
          </a:xfrm>
        </p:spPr>
        <p:txBody>
          <a:bodyPr anchor="t">
            <a:normAutofit/>
          </a:bodyPr>
          <a:lstStyle>
            <a:lvl1pPr marL="0" indent="0">
              <a:buNone/>
              <a:defRPr sz="2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8" name="Picture 7">
            <a:extLst>
              <a:ext uri="{FF2B5EF4-FFF2-40B4-BE49-F238E27FC236}">
                <a16:creationId xmlns:a16="http://schemas.microsoft.com/office/drawing/2014/main" id="{2AAC66B6-5014-4C3F-9079-2B311D6306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800" y="783167"/>
            <a:ext cx="3414517" cy="1524582"/>
          </a:xfrm>
          <a:prstGeom prst="rect">
            <a:avLst/>
          </a:prstGeom>
        </p:spPr>
      </p:pic>
      <p:sp>
        <p:nvSpPr>
          <p:cNvPr id="6" name="Rectangle 5">
            <a:extLst>
              <a:ext uri="{FF2B5EF4-FFF2-40B4-BE49-F238E27FC236}">
                <a16:creationId xmlns:a16="http://schemas.microsoft.com/office/drawing/2014/main" id="{CBF7215C-164C-41D7-A009-4D5BEC67E8A3}"/>
              </a:ext>
            </a:extLst>
          </p:cNvPr>
          <p:cNvSpPr/>
          <p:nvPr userDrawn="1"/>
        </p:nvSpPr>
        <p:spPr>
          <a:xfrm>
            <a:off x="0" y="0"/>
            <a:ext cx="12192000" cy="2772076"/>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64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907505"/>
            <a:ext cx="12192000" cy="986589"/>
          </a:xfrm>
          <a:prstGeom prst="rect">
            <a:avLst/>
          </a:prstGeom>
        </p:spPr>
      </p:pic>
      <p:sp>
        <p:nvSpPr>
          <p:cNvPr id="9" name="Title 1"/>
          <p:cNvSpPr>
            <a:spLocks noGrp="1"/>
          </p:cNvSpPr>
          <p:nvPr>
            <p:ph type="title" hasCustomPrompt="1"/>
          </p:nvPr>
        </p:nvSpPr>
        <p:spPr>
          <a:xfrm>
            <a:off x="5870222" y="807230"/>
            <a:ext cx="5456061" cy="3746500"/>
          </a:xfrm>
        </p:spPr>
        <p:txBody>
          <a:bodyPr anchor="b" anchorCtr="0">
            <a:normAutofit/>
          </a:bodyPr>
          <a:lstStyle>
            <a:lvl1pPr algn="l">
              <a:defRPr sz="4800" b="0" cap="none">
                <a:solidFill>
                  <a:schemeClr val="tx1">
                    <a:lumMod val="20000"/>
                    <a:lumOff val="80000"/>
                  </a:schemeClr>
                </a:solidFill>
              </a:defRPr>
            </a:lvl1pPr>
          </a:lstStyle>
          <a:p>
            <a:r>
              <a:rPr lang="en-US" dirty="0"/>
              <a:t>Click to edit master title style</a:t>
            </a:r>
          </a:p>
        </p:txBody>
      </p:sp>
      <p:sp>
        <p:nvSpPr>
          <p:cNvPr id="10" name="Text Placeholder 2"/>
          <p:cNvSpPr>
            <a:spLocks noGrp="1"/>
          </p:cNvSpPr>
          <p:nvPr>
            <p:ph type="body" idx="1" hasCustomPrompt="1"/>
          </p:nvPr>
        </p:nvSpPr>
        <p:spPr>
          <a:xfrm>
            <a:off x="5870223" y="4513344"/>
            <a:ext cx="5456061" cy="1754886"/>
          </a:xfrm>
        </p:spPr>
        <p:txBody>
          <a:bodyPr anchor="t">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9254" y="5944655"/>
            <a:ext cx="2043204" cy="912290"/>
          </a:xfrm>
          <a:prstGeom prst="rect">
            <a:avLst/>
          </a:prstGeom>
        </p:spPr>
      </p:pic>
      <p:sp>
        <p:nvSpPr>
          <p:cNvPr id="6" name="Rectangle 5">
            <a:extLst>
              <a:ext uri="{FF2B5EF4-FFF2-40B4-BE49-F238E27FC236}">
                <a16:creationId xmlns:a16="http://schemas.microsoft.com/office/drawing/2014/main" id="{4E026C45-983C-4ED6-91C3-75CFC948615A}"/>
              </a:ext>
            </a:extLst>
          </p:cNvPr>
          <p:cNvSpPr/>
          <p:nvPr userDrawn="1"/>
        </p:nvSpPr>
        <p:spPr>
          <a:xfrm>
            <a:off x="0" y="5907505"/>
            <a:ext cx="12192000" cy="986589"/>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09600" y="1582643"/>
            <a:ext cx="10972800" cy="4876800"/>
          </a:xfrm>
        </p:spPr>
        <p:txBody>
          <a:bodyPr/>
          <a:lstStyle>
            <a:lvl1pPr marL="342900" indent="-342900">
              <a:buClr>
                <a:schemeClr val="tx1">
                  <a:lumMod val="20000"/>
                  <a:lumOff val="80000"/>
                </a:schemeClr>
              </a:buClr>
              <a:buFont typeface="Arial" charset="0"/>
              <a:buChar char="•"/>
              <a:defRPr>
                <a:solidFill>
                  <a:schemeClr val="bg1"/>
                </a:solidFill>
              </a:defRPr>
            </a:lvl1pPr>
            <a:lvl2pPr marL="617220" indent="-342900">
              <a:buClr>
                <a:schemeClr val="tx1">
                  <a:lumMod val="20000"/>
                  <a:lumOff val="80000"/>
                </a:schemeClr>
              </a:buClr>
              <a:buFont typeface="Arial" charset="0"/>
              <a:buChar char="•"/>
              <a:defRPr>
                <a:solidFill>
                  <a:schemeClr val="bg1"/>
                </a:solidFill>
              </a:defRPr>
            </a:lvl2pPr>
            <a:lvl3pPr marL="834390" indent="-285750">
              <a:buClr>
                <a:schemeClr val="tx1">
                  <a:lumMod val="20000"/>
                  <a:lumOff val="80000"/>
                </a:schemeClr>
              </a:buClr>
              <a:buFont typeface="Arial" charset="0"/>
              <a:buChar char="•"/>
              <a:defRPr>
                <a:solidFill>
                  <a:schemeClr val="bg1"/>
                </a:solidFill>
              </a:defRPr>
            </a:lvl3pPr>
            <a:lvl4pPr marL="1108710" indent="-285750">
              <a:buClr>
                <a:schemeClr val="tx1">
                  <a:lumMod val="20000"/>
                  <a:lumOff val="80000"/>
                </a:schemeClr>
              </a:buClr>
              <a:buFont typeface="Arial" charset="0"/>
              <a:buChar char="•"/>
              <a:defRPr>
                <a:solidFill>
                  <a:schemeClr val="bg1"/>
                </a:solidFill>
              </a:defRPr>
            </a:lvl4pPr>
            <a:lvl5pPr marL="1337310" indent="-285750">
              <a:buClr>
                <a:schemeClr val="tx1">
                  <a:lumMod val="20000"/>
                  <a:lumOff val="80000"/>
                </a:schemeClr>
              </a:buClr>
              <a:buFont typeface="Arial"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629400"/>
            <a:ext cx="12192000" cy="228600"/>
          </a:xfrm>
          <a:prstGeom prst="rect">
            <a:avLst/>
          </a:prstGeom>
        </p:spPr>
      </p:pic>
      <p:sp>
        <p:nvSpPr>
          <p:cNvPr id="7" name="Rectangle 6">
            <a:extLst>
              <a:ext uri="{FF2B5EF4-FFF2-40B4-BE49-F238E27FC236}">
                <a16:creationId xmlns:a16="http://schemas.microsoft.com/office/drawing/2014/main" id="{76C8F3CA-A954-4272-BED6-38C0333CE80D}"/>
              </a:ext>
            </a:extLst>
          </p:cNvPr>
          <p:cNvSpPr/>
          <p:nvPr userDrawn="1"/>
        </p:nvSpPr>
        <p:spPr>
          <a:xfrm>
            <a:off x="0" y="6629400"/>
            <a:ext cx="12192000" cy="228600"/>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0222" y="807230"/>
            <a:ext cx="5456061" cy="3746500"/>
          </a:xfrm>
        </p:spPr>
        <p:txBody>
          <a:bodyPr anchor="b" anchorCtr="0">
            <a:normAutofit/>
          </a:bodyPr>
          <a:lstStyle>
            <a:lvl1pPr algn="l">
              <a:defRPr sz="4800" b="0" cap="none">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5870223" y="4513344"/>
            <a:ext cx="5456061" cy="1754886"/>
          </a:xfrm>
        </p:spPr>
        <p:txBody>
          <a:bodyPr anchor="t">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288" y="311758"/>
            <a:ext cx="3703865" cy="1653776"/>
          </a:xfrm>
          <a:prstGeom prst="rect">
            <a:avLst/>
          </a:prstGeom>
        </p:spPr>
      </p:pic>
    </p:spTree>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533400"/>
            <a:ext cx="10972800" cy="990600"/>
          </a:xfrm>
        </p:spPr>
        <p:txBody>
          <a:bodyPr/>
          <a:lstStyle>
            <a:lvl1pPr>
              <a:defRPr>
                <a:solidFill>
                  <a:schemeClr val="bg2"/>
                </a:solidFill>
              </a:defRPr>
            </a:lvl1pPr>
          </a:lstStyle>
          <a:p>
            <a:r>
              <a:rPr lang="en-US" dirty="0"/>
              <a:t>Click to edit master title style</a:t>
            </a:r>
          </a:p>
        </p:txBody>
      </p:sp>
      <p:sp>
        <p:nvSpPr>
          <p:cNvPr id="8" name="Content Placeholder 2"/>
          <p:cNvSpPr>
            <a:spLocks noGrp="1"/>
          </p:cNvSpPr>
          <p:nvPr>
            <p:ph idx="1"/>
          </p:nvPr>
        </p:nvSpPr>
        <p:spPr>
          <a:xfrm>
            <a:off x="609600" y="1600200"/>
            <a:ext cx="10972800" cy="4174454"/>
          </a:xfrm>
        </p:spPr>
        <p:txBody>
          <a:bodyPr/>
          <a:lstStyle>
            <a:lvl1pPr>
              <a:buClr>
                <a:schemeClr val="tx1">
                  <a:lumMod val="20000"/>
                  <a:lumOff val="80000"/>
                </a:schemeClr>
              </a:buClr>
              <a:defRPr>
                <a:solidFill>
                  <a:schemeClr val="bg1"/>
                </a:solidFill>
              </a:defRPr>
            </a:lvl1pPr>
            <a:lvl2pPr>
              <a:buClr>
                <a:schemeClr val="tx1">
                  <a:lumMod val="20000"/>
                  <a:lumOff val="80000"/>
                </a:schemeClr>
              </a:buClr>
              <a:defRPr>
                <a:solidFill>
                  <a:schemeClr val="bg1"/>
                </a:solidFill>
              </a:defRPr>
            </a:lvl2pPr>
            <a:lvl3pPr>
              <a:buClr>
                <a:schemeClr val="tx1">
                  <a:lumMod val="20000"/>
                  <a:lumOff val="80000"/>
                </a:schemeClr>
              </a:buClr>
              <a:defRPr>
                <a:solidFill>
                  <a:schemeClr val="bg1"/>
                </a:solidFill>
              </a:defRPr>
            </a:lvl3pPr>
            <a:lvl4pPr>
              <a:buClr>
                <a:schemeClr val="tx1">
                  <a:lumMod val="20000"/>
                  <a:lumOff val="80000"/>
                </a:schemeClr>
              </a:buClr>
              <a:defRPr>
                <a:solidFill>
                  <a:schemeClr val="bg1"/>
                </a:solidFill>
              </a:defRPr>
            </a:lvl4pPr>
            <a:lvl5pPr>
              <a:buClr>
                <a:schemeClr val="tx1">
                  <a:lumMod val="20000"/>
                  <a:lumOff val="80000"/>
                </a:schemeClr>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71411"/>
            <a:ext cx="12192000" cy="986589"/>
          </a:xfrm>
          <a:prstGeom prst="rect">
            <a:avLst/>
          </a:prstGeom>
        </p:spPr>
      </p:pic>
      <p:sp>
        <p:nvSpPr>
          <p:cNvPr id="6" name="Rectangle 5">
            <a:extLst>
              <a:ext uri="{FF2B5EF4-FFF2-40B4-BE49-F238E27FC236}">
                <a16:creationId xmlns:a16="http://schemas.microsoft.com/office/drawing/2014/main" id="{298202FA-5088-469C-A294-F2455660CEB6}"/>
              </a:ext>
            </a:extLst>
          </p:cNvPr>
          <p:cNvSpPr/>
          <p:nvPr userDrawn="1"/>
        </p:nvSpPr>
        <p:spPr>
          <a:xfrm>
            <a:off x="0" y="5871411"/>
            <a:ext cx="12192000" cy="986589"/>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4863E-8A0E-42B7-8C17-30E5A9EB726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16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4863E-8A0E-42B7-8C17-30E5A9EB726A}"/>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23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797D-F34E-48BA-9875-97D7223E18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BD8A3-1528-4AD8-9D0A-0FDFD6A2205B}"/>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EAF8AB-A5CA-42A8-8753-5CBB23C61838}"/>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AF867E-E36E-4309-B604-6D90873E3528}"/>
              </a:ext>
            </a:extLst>
          </p:cNvPr>
          <p:cNvSpPr>
            <a:spLocks noGrp="1"/>
          </p:cNvSpPr>
          <p:nvPr>
            <p:ph type="dt" sz="half" idx="10"/>
          </p:nvPr>
        </p:nvSpPr>
        <p:spPr/>
        <p:txBody>
          <a:bodyPr/>
          <a:lstStyle/>
          <a:p>
            <a:fld id="{953F4370-A48E-4714-AC41-FADFA86CF822}" type="datetimeFigureOut">
              <a:rPr lang="en-US" smtClean="0"/>
              <a:t>10/30/18</a:t>
            </a:fld>
            <a:endParaRPr lang="en-US"/>
          </a:p>
        </p:txBody>
      </p:sp>
      <p:sp>
        <p:nvSpPr>
          <p:cNvPr id="6" name="Footer Placeholder 5">
            <a:extLst>
              <a:ext uri="{FF2B5EF4-FFF2-40B4-BE49-F238E27FC236}">
                <a16:creationId xmlns:a16="http://schemas.microsoft.com/office/drawing/2014/main" id="{09E50115-81E5-408F-A7A9-D40C42C9E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8727D-1B9F-407D-9DAF-2081B9DAAC2F}"/>
              </a:ext>
            </a:extLst>
          </p:cNvPr>
          <p:cNvSpPr>
            <a:spLocks noGrp="1"/>
          </p:cNvSpPr>
          <p:nvPr>
            <p:ph type="sldNum" sz="quarter" idx="12"/>
          </p:nvPr>
        </p:nvSpPr>
        <p:spPr/>
        <p:txBody>
          <a:bodyPr/>
          <a:lstStyle/>
          <a:p>
            <a:fld id="{00003557-7C3C-4004-808E-BB539BF26EDF}" type="slidenum">
              <a:rPr lang="en-US" smtClean="0"/>
              <a:t>‹#›</a:t>
            </a:fld>
            <a:endParaRPr lang="en-US"/>
          </a:p>
        </p:txBody>
      </p:sp>
    </p:spTree>
    <p:extLst>
      <p:ext uri="{BB962C8B-B14F-4D97-AF65-F5344CB8AC3E}">
        <p14:creationId xmlns:p14="http://schemas.microsoft.com/office/powerpoint/2010/main" val="329154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5E1A-1115-48BF-AB10-B0341B8F3E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85987D-20C9-4F92-838C-7B459112C61B}"/>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FBD1B5-7938-48D7-BDDC-E7B7354F635F}"/>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64712C-015B-43C8-AC6A-28263C29EF3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02DE2D-B0DC-493B-B0BA-3F174C967740}"/>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0AFE11-FF2D-4729-854F-D380724C8CB9}"/>
              </a:ext>
            </a:extLst>
          </p:cNvPr>
          <p:cNvSpPr>
            <a:spLocks noGrp="1"/>
          </p:cNvSpPr>
          <p:nvPr>
            <p:ph type="dt" sz="half" idx="10"/>
          </p:nvPr>
        </p:nvSpPr>
        <p:spPr/>
        <p:txBody>
          <a:bodyPr/>
          <a:lstStyle/>
          <a:p>
            <a:fld id="{953F4370-A48E-4714-AC41-FADFA86CF822}" type="datetimeFigureOut">
              <a:rPr lang="en-US" smtClean="0"/>
              <a:t>10/30/18</a:t>
            </a:fld>
            <a:endParaRPr lang="en-US"/>
          </a:p>
        </p:txBody>
      </p:sp>
      <p:sp>
        <p:nvSpPr>
          <p:cNvPr id="8" name="Footer Placeholder 7">
            <a:extLst>
              <a:ext uri="{FF2B5EF4-FFF2-40B4-BE49-F238E27FC236}">
                <a16:creationId xmlns:a16="http://schemas.microsoft.com/office/drawing/2014/main" id="{339F674B-0526-4B8B-A05F-8142A15404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B7EA6E-5411-43FC-87F0-2CE574406935}"/>
              </a:ext>
            </a:extLst>
          </p:cNvPr>
          <p:cNvSpPr>
            <a:spLocks noGrp="1"/>
          </p:cNvSpPr>
          <p:nvPr>
            <p:ph type="sldNum" sz="quarter" idx="12"/>
          </p:nvPr>
        </p:nvSpPr>
        <p:spPr/>
        <p:txBody>
          <a:bodyPr/>
          <a:lstStyle/>
          <a:p>
            <a:fld id="{00003557-7C3C-4004-808E-BB539BF26EDF}" type="slidenum">
              <a:rPr lang="en-US" smtClean="0"/>
              <a:t>‹#›</a:t>
            </a:fld>
            <a:endParaRPr lang="en-US"/>
          </a:p>
        </p:txBody>
      </p:sp>
    </p:spTree>
    <p:extLst>
      <p:ext uri="{BB962C8B-B14F-4D97-AF65-F5344CB8AC3E}">
        <p14:creationId xmlns:p14="http://schemas.microsoft.com/office/powerpoint/2010/main" val="109904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535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192506"/>
          </a:xfrm>
          <a:prstGeom prst="rect">
            <a:avLst/>
          </a:prstGeom>
        </p:spPr>
      </p:pic>
      <p:pic>
        <p:nvPicPr>
          <p:cNvPr id="5" name="Picture 4"/>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0"/>
            <a:ext cx="12192000" cy="192506"/>
          </a:xfrm>
          <a:prstGeom prst="rect">
            <a:avLst/>
          </a:prstGeom>
        </p:spPr>
      </p:pic>
      <p:sp>
        <p:nvSpPr>
          <p:cNvPr id="7" name="Rectangle 6">
            <a:extLst>
              <a:ext uri="{FF2B5EF4-FFF2-40B4-BE49-F238E27FC236}">
                <a16:creationId xmlns:a16="http://schemas.microsoft.com/office/drawing/2014/main" id="{6195E390-F65E-4D1F-B3AC-B839158F1E3F}"/>
              </a:ext>
            </a:extLst>
          </p:cNvPr>
          <p:cNvSpPr/>
          <p:nvPr userDrawn="1"/>
        </p:nvSpPr>
        <p:spPr>
          <a:xfrm>
            <a:off x="0" y="0"/>
            <a:ext cx="12192000" cy="192506"/>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545848"/>
      </p:ext>
    </p:extLst>
  </p:cSld>
  <p:clrMap bg1="lt1" tx1="dk1" bg2="lt2" tx2="dk2" accent1="accent1" accent2="accent2" accent3="accent3" accent4="accent4" accent5="accent5" accent6="accent6" hlink="hlink" folHlink="folHlink"/>
  <p:sldLayoutIdLst>
    <p:sldLayoutId id="2147484343" r:id="rId1"/>
    <p:sldLayoutId id="2147484333" r:id="rId2"/>
    <p:sldLayoutId id="2147484334" r:id="rId3"/>
    <p:sldLayoutId id="2147484335" r:id="rId4"/>
    <p:sldLayoutId id="2147484344" r:id="rId5"/>
    <p:sldLayoutId id="2147484347" r:id="rId6"/>
    <p:sldLayoutId id="2147484348" r:id="rId7"/>
    <p:sldLayoutId id="2147484351" r:id="rId8"/>
    <p:sldLayoutId id="2147484352" r:id="rId9"/>
    <p:sldLayoutId id="2147484353" r:id="rId10"/>
  </p:sldLayoutIdLst>
  <p:hf sldNum="0" hdr="0" ftr="0" dt="0"/>
  <p:txStyles>
    <p:titleStyle>
      <a:lvl1pPr algn="l" defTabSz="914400" rtl="0" eaLnBrk="1" latinLnBrk="0" hangingPunct="1">
        <a:spcBef>
          <a:spcPct val="0"/>
        </a:spcBef>
        <a:buNone/>
        <a:defRPr sz="4800" b="0" kern="1200" spc="-100" baseline="0">
          <a:solidFill>
            <a:schemeClr val="bg2"/>
          </a:solidFill>
          <a:latin typeface="+mn-lt"/>
          <a:ea typeface="+mj-ea"/>
          <a:cs typeface="+mj-cs"/>
        </a:defRPr>
      </a:lvl1pPr>
    </p:titleStyle>
    <p:bodyStyle>
      <a:lvl1pPr marL="342900" indent="-342900" algn="l" defTabSz="914400" rtl="0" eaLnBrk="1" latinLnBrk="0" hangingPunct="1">
        <a:spcBef>
          <a:spcPct val="20000"/>
        </a:spcBef>
        <a:buClr>
          <a:schemeClr val="tx1">
            <a:lumMod val="20000"/>
            <a:lumOff val="80000"/>
          </a:schemeClr>
        </a:buClr>
        <a:buSzPct val="85000"/>
        <a:buFont typeface="Arial" charset="0"/>
        <a:buChar char="•"/>
        <a:defRPr sz="2400" kern="1200">
          <a:solidFill>
            <a:schemeClr val="tx1">
              <a:lumMod val="20000"/>
              <a:lumOff val="80000"/>
            </a:schemeClr>
          </a:solidFill>
          <a:latin typeface="+mn-lt"/>
          <a:ea typeface="+mn-ea"/>
          <a:cs typeface="+mn-cs"/>
        </a:defRPr>
      </a:lvl1pPr>
      <a:lvl2pPr marL="617220" indent="-342900" algn="l" defTabSz="914400" rtl="0" eaLnBrk="1" latinLnBrk="0" hangingPunct="1">
        <a:spcBef>
          <a:spcPct val="20000"/>
        </a:spcBef>
        <a:buClr>
          <a:schemeClr val="tx1">
            <a:lumMod val="20000"/>
            <a:lumOff val="80000"/>
          </a:schemeClr>
        </a:buClr>
        <a:buSzPct val="85000"/>
        <a:buFont typeface="Arial" charset="0"/>
        <a:buChar char="•"/>
        <a:defRPr sz="2000" kern="1200">
          <a:solidFill>
            <a:schemeClr val="tx1">
              <a:lumMod val="20000"/>
              <a:lumOff val="80000"/>
            </a:schemeClr>
          </a:solidFill>
          <a:latin typeface="+mn-lt"/>
          <a:ea typeface="+mn-ea"/>
          <a:cs typeface="+mn-cs"/>
        </a:defRPr>
      </a:lvl2pPr>
      <a:lvl3pPr marL="834390" indent="-285750" algn="l" defTabSz="914400" rtl="0" eaLnBrk="1" latinLnBrk="0" hangingPunct="1">
        <a:spcBef>
          <a:spcPct val="20000"/>
        </a:spcBef>
        <a:buClr>
          <a:schemeClr val="tx1">
            <a:lumMod val="20000"/>
            <a:lumOff val="80000"/>
          </a:schemeClr>
        </a:buClr>
        <a:buSzPct val="90000"/>
        <a:buFont typeface="Arial" charset="0"/>
        <a:buChar char="•"/>
        <a:defRPr sz="1800" kern="1200">
          <a:solidFill>
            <a:schemeClr val="tx1">
              <a:lumMod val="20000"/>
              <a:lumOff val="80000"/>
            </a:schemeClr>
          </a:solidFill>
          <a:latin typeface="+mn-lt"/>
          <a:ea typeface="+mn-ea"/>
          <a:cs typeface="+mn-cs"/>
        </a:defRPr>
      </a:lvl3pPr>
      <a:lvl4pPr marL="1108710" indent="-285750" algn="l" defTabSz="914400" rtl="0" eaLnBrk="1" latinLnBrk="0" hangingPunct="1">
        <a:spcBef>
          <a:spcPct val="20000"/>
        </a:spcBef>
        <a:buClr>
          <a:schemeClr val="tx1">
            <a:lumMod val="20000"/>
            <a:lumOff val="80000"/>
          </a:schemeClr>
        </a:buClr>
        <a:buFont typeface="Arial" charset="0"/>
        <a:buChar char="•"/>
        <a:defRPr sz="1600" kern="1200">
          <a:solidFill>
            <a:schemeClr val="tx1">
              <a:lumMod val="20000"/>
              <a:lumOff val="80000"/>
            </a:schemeClr>
          </a:solidFill>
          <a:latin typeface="+mn-lt"/>
          <a:ea typeface="+mn-ea"/>
          <a:cs typeface="+mn-cs"/>
        </a:defRPr>
      </a:lvl4pPr>
      <a:lvl5pPr marL="1337310" indent="-285750" algn="l" defTabSz="914400" rtl="0" eaLnBrk="1" latinLnBrk="0" hangingPunct="1">
        <a:spcBef>
          <a:spcPct val="20000"/>
        </a:spcBef>
        <a:buClr>
          <a:schemeClr val="tx1">
            <a:lumMod val="20000"/>
            <a:lumOff val="80000"/>
          </a:schemeClr>
        </a:buClr>
        <a:buSzPct val="100000"/>
        <a:buFont typeface="Arial" charset="0"/>
        <a:buChar char="•"/>
        <a:defRPr sz="1400" kern="1200" baseline="0">
          <a:solidFill>
            <a:schemeClr val="tx1">
              <a:lumMod val="20000"/>
              <a:lumOff val="80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ifpri.org/publication/quantifying-cost-and-benefits-ending-hunger-and-undernutrition-examining-differences"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ifpri.org/publication/quantifying-cost-and-benefits-ending-hunger-and-undernutrition-examining-differences"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2.xml"/><Relationship Id="rId7" Type="http://schemas.openxmlformats.org/officeDocument/2006/relationships/image" Target="../media/image16.w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jpe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4.svg"/></Relationships>
</file>

<file path=ppt/slides/_rels/slide2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D2FF4-F281-42B0-B247-36FE3BA0B49C}"/>
              </a:ext>
            </a:extLst>
          </p:cNvPr>
          <p:cNvSpPr/>
          <p:nvPr/>
        </p:nvSpPr>
        <p:spPr>
          <a:xfrm>
            <a:off x="0" y="0"/>
            <a:ext cx="12192000" cy="2788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 name="Group 3">
            <a:extLst>
              <a:ext uri="{FF2B5EF4-FFF2-40B4-BE49-F238E27FC236}">
                <a16:creationId xmlns:a16="http://schemas.microsoft.com/office/drawing/2014/main" id="{AEA30044-D427-4335-93D6-B0C33D7DE5A7}"/>
              </a:ext>
            </a:extLst>
          </p:cNvPr>
          <p:cNvGrpSpPr/>
          <p:nvPr/>
        </p:nvGrpSpPr>
        <p:grpSpPr>
          <a:xfrm>
            <a:off x="7721873" y="313966"/>
            <a:ext cx="2749067" cy="5725169"/>
            <a:chOff x="8347138" y="-811044"/>
            <a:chExt cx="3209791" cy="6684666"/>
          </a:xfrm>
        </p:grpSpPr>
        <p:pic>
          <p:nvPicPr>
            <p:cNvPr id="16" name="Picture 15">
              <a:extLst>
                <a:ext uri="{FF2B5EF4-FFF2-40B4-BE49-F238E27FC236}">
                  <a16:creationId xmlns:a16="http://schemas.microsoft.com/office/drawing/2014/main" id="{9C2BE576-91BA-4439-8D6F-583D223FD1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30646" y="4718431"/>
              <a:ext cx="2687384" cy="1155191"/>
            </a:xfrm>
            <a:prstGeom prst="rect">
              <a:avLst/>
            </a:prstGeom>
          </p:spPr>
        </p:pic>
        <p:pic>
          <p:nvPicPr>
            <p:cNvPr id="13" name="Picture 12">
              <a:extLst>
                <a:ext uri="{FF2B5EF4-FFF2-40B4-BE49-F238E27FC236}">
                  <a16:creationId xmlns:a16="http://schemas.microsoft.com/office/drawing/2014/main" id="{8514E4CE-F81D-4D87-A961-AEABD914D2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1668"/>
            <a:stretch/>
          </p:blipFill>
          <p:spPr>
            <a:xfrm>
              <a:off x="8656631" y="-811044"/>
              <a:ext cx="2687384" cy="5700290"/>
            </a:xfrm>
            <a:prstGeom prst="rect">
              <a:avLst/>
            </a:prstGeom>
          </p:spPr>
        </p:pic>
        <p:sp>
          <p:nvSpPr>
            <p:cNvPr id="15" name="Rectangle 14">
              <a:extLst>
                <a:ext uri="{FF2B5EF4-FFF2-40B4-BE49-F238E27FC236}">
                  <a16:creationId xmlns:a16="http://schemas.microsoft.com/office/drawing/2014/main" id="{E4A3B7E3-6936-4544-AF83-8AD197CEF0FD}"/>
                </a:ext>
              </a:extLst>
            </p:cNvPr>
            <p:cNvSpPr/>
            <p:nvPr/>
          </p:nvSpPr>
          <p:spPr>
            <a:xfrm>
              <a:off x="8347138" y="-811043"/>
              <a:ext cx="3209791" cy="668466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1" name="Picture 10">
            <a:extLst>
              <a:ext uri="{FF2B5EF4-FFF2-40B4-BE49-F238E27FC236}">
                <a16:creationId xmlns:a16="http://schemas.microsoft.com/office/drawing/2014/main" id="{DA791404-601B-40F5-A339-E5C1D6C7A6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823" y="1470763"/>
            <a:ext cx="9084003" cy="4056007"/>
          </a:xfrm>
          <a:prstGeom prst="rect">
            <a:avLst/>
          </a:prstGeom>
        </p:spPr>
      </p:pic>
      <p:sp>
        <p:nvSpPr>
          <p:cNvPr id="19" name="Rectangle 18">
            <a:extLst>
              <a:ext uri="{FF2B5EF4-FFF2-40B4-BE49-F238E27FC236}">
                <a16:creationId xmlns:a16="http://schemas.microsoft.com/office/drawing/2014/main" id="{310FFAC8-5F4F-4170-A685-FBEB7BE0FF89}"/>
              </a:ext>
            </a:extLst>
          </p:cNvPr>
          <p:cNvSpPr/>
          <p:nvPr/>
        </p:nvSpPr>
        <p:spPr>
          <a:xfrm>
            <a:off x="1" y="5168900"/>
            <a:ext cx="12192000" cy="1689100"/>
          </a:xfrm>
          <a:prstGeom prst="rect">
            <a:avLst/>
          </a:prstGeom>
          <a:solidFill>
            <a:srgbClr val="A2A3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TextBox 20">
            <a:extLst>
              <a:ext uri="{FF2B5EF4-FFF2-40B4-BE49-F238E27FC236}">
                <a16:creationId xmlns:a16="http://schemas.microsoft.com/office/drawing/2014/main" id="{14572A8E-D765-4C70-AAC1-21092FDDFB98}"/>
              </a:ext>
            </a:extLst>
          </p:cNvPr>
          <p:cNvSpPr txBox="1"/>
          <p:nvPr/>
        </p:nvSpPr>
        <p:spPr>
          <a:xfrm>
            <a:off x="9626195" y="6213412"/>
            <a:ext cx="2380500" cy="493604"/>
          </a:xfrm>
          <a:prstGeom prst="rect">
            <a:avLst/>
          </a:prstGeom>
          <a:noFill/>
        </p:spPr>
        <p:txBody>
          <a:bodyPr wrap="square" rtlCol="0">
            <a:spAutoFit/>
          </a:bodyPr>
          <a:lstStyle/>
          <a:p>
            <a:r>
              <a:rPr lang="en-US" sz="2600" dirty="0">
                <a:solidFill>
                  <a:schemeClr val="bg2"/>
                </a:solidFill>
              </a:rPr>
              <a:t>A Partnership</a:t>
            </a:r>
          </a:p>
        </p:txBody>
      </p:sp>
      <p:cxnSp>
        <p:nvCxnSpPr>
          <p:cNvPr id="25" name="Straight Connector 24">
            <a:extLst>
              <a:ext uri="{FF2B5EF4-FFF2-40B4-BE49-F238E27FC236}">
                <a16:creationId xmlns:a16="http://schemas.microsoft.com/office/drawing/2014/main" id="{529E5984-2224-4511-B1D5-192985115D79}"/>
              </a:ext>
            </a:extLst>
          </p:cNvPr>
          <p:cNvCxnSpPr>
            <a:cxnSpLocks/>
          </p:cNvCxnSpPr>
          <p:nvPr/>
        </p:nvCxnSpPr>
        <p:spPr>
          <a:xfrm>
            <a:off x="9520405" y="5473944"/>
            <a:ext cx="0" cy="118227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1016037-F29C-4D7E-A5C4-41DFCEE20E39}"/>
              </a:ext>
            </a:extLst>
          </p:cNvPr>
          <p:cNvGrpSpPr/>
          <p:nvPr/>
        </p:nvGrpSpPr>
        <p:grpSpPr>
          <a:xfrm>
            <a:off x="2511646" y="5337857"/>
            <a:ext cx="7386073" cy="1402557"/>
            <a:chOff x="1198720" y="5089222"/>
            <a:chExt cx="10254923" cy="1947328"/>
          </a:xfrm>
        </p:grpSpPr>
        <p:pic>
          <p:nvPicPr>
            <p:cNvPr id="27" name="Image 23">
              <a:extLst>
                <a:ext uri="{FF2B5EF4-FFF2-40B4-BE49-F238E27FC236}">
                  <a16:creationId xmlns:a16="http://schemas.microsoft.com/office/drawing/2014/main" id="{F85D7D59-75BA-498C-953A-B8D865DCC3C4}"/>
                </a:ext>
              </a:extLst>
            </p:cNvPr>
            <p:cNvPicPr>
              <a:picLocks noChangeAspect="1"/>
            </p:cNvPicPr>
            <p:nvPr/>
          </p:nvPicPr>
          <p:blipFill>
            <a:blip r:embed="rId6"/>
            <a:stretch>
              <a:fillRect/>
            </a:stretch>
          </p:blipFill>
          <p:spPr>
            <a:xfrm>
              <a:off x="1198720" y="5297180"/>
              <a:ext cx="2965750" cy="1268114"/>
            </a:xfrm>
            <a:prstGeom prst="rect">
              <a:avLst/>
            </a:prstGeom>
          </p:spPr>
        </p:pic>
        <p:pic>
          <p:nvPicPr>
            <p:cNvPr id="28" name="Picture 27">
              <a:extLst>
                <a:ext uri="{FF2B5EF4-FFF2-40B4-BE49-F238E27FC236}">
                  <a16:creationId xmlns:a16="http://schemas.microsoft.com/office/drawing/2014/main" id="{8BA3BCF5-F3DF-4CAE-8884-4693BA4BA8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41926" y="5348698"/>
              <a:ext cx="2442955" cy="1335636"/>
            </a:xfrm>
            <a:prstGeom prst="rect">
              <a:avLst/>
            </a:prstGeom>
          </p:spPr>
        </p:pic>
        <p:pic>
          <p:nvPicPr>
            <p:cNvPr id="29" name="Picture 2" descr="https://givegab-cornell-alumni-assets.s3.amazonaws.com/assets/default_org_logo.png">
              <a:extLst>
                <a:ext uri="{FF2B5EF4-FFF2-40B4-BE49-F238E27FC236}">
                  <a16:creationId xmlns:a16="http://schemas.microsoft.com/office/drawing/2014/main" id="{7A6E2FA7-BFC6-4F10-8C02-95B170C520D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427" t="6301" r="6427" b="6301"/>
            <a:stretch/>
          </p:blipFill>
          <p:spPr bwMode="auto">
            <a:xfrm>
              <a:off x="9511950" y="5089222"/>
              <a:ext cx="1941693" cy="19473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768439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22784" y="328953"/>
            <a:ext cx="9106797" cy="1015663"/>
          </a:xfrm>
          <a:prstGeom prst="rect">
            <a:avLst/>
          </a:prstGeom>
          <a:noFill/>
        </p:spPr>
        <p:txBody>
          <a:bodyPr wrap="square" rtlCol="0">
            <a:spAutoFit/>
          </a:bodyPr>
          <a:lstStyle/>
          <a:p>
            <a:pPr algn="ctr"/>
            <a:r>
              <a:rPr lang="en-US" sz="6000" dirty="0">
                <a:solidFill>
                  <a:schemeClr val="bg2"/>
                </a:solidFill>
              </a:rPr>
              <a:t>Our work</a:t>
            </a:r>
            <a:endParaRPr lang="id-ID" sz="6000" dirty="0">
              <a:solidFill>
                <a:schemeClr val="bg2"/>
              </a:solidFill>
            </a:endParaRPr>
          </a:p>
        </p:txBody>
      </p:sp>
      <p:sp>
        <p:nvSpPr>
          <p:cNvPr id="6" name="Oval 5"/>
          <p:cNvSpPr/>
          <p:nvPr/>
        </p:nvSpPr>
        <p:spPr>
          <a:xfrm>
            <a:off x="676121" y="1677472"/>
            <a:ext cx="850821" cy="819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chemeClr val="bg1"/>
              </a:solidFill>
              <a:latin typeface="+mj-lt"/>
            </a:endParaRPr>
          </a:p>
        </p:txBody>
      </p:sp>
      <p:sp>
        <p:nvSpPr>
          <p:cNvPr id="7" name="TextBox 6"/>
          <p:cNvSpPr txBox="1"/>
          <p:nvPr/>
        </p:nvSpPr>
        <p:spPr>
          <a:xfrm>
            <a:off x="1676754" y="1528537"/>
            <a:ext cx="4493991" cy="1477328"/>
          </a:xfrm>
          <a:prstGeom prst="rect">
            <a:avLst/>
          </a:prstGeom>
          <a:noFill/>
        </p:spPr>
        <p:txBody>
          <a:bodyPr wrap="square" rtlCol="0">
            <a:spAutoFit/>
          </a:bodyPr>
          <a:lstStyle/>
          <a:p>
            <a:r>
              <a:rPr lang="en-US" sz="3000" i="1" dirty="0">
                <a:solidFill>
                  <a:schemeClr val="bg1"/>
                </a:solidFill>
              </a:rPr>
              <a:t>Nature</a:t>
            </a:r>
            <a:r>
              <a:rPr lang="en-US" sz="3000" dirty="0">
                <a:solidFill>
                  <a:schemeClr val="bg1"/>
                </a:solidFill>
              </a:rPr>
              <a:t>  will publish 7-10 evidence reviews of “best bets” for SDG 2.3 and 2.4</a:t>
            </a:r>
            <a:endParaRPr lang="id-ID" sz="3000" dirty="0">
              <a:solidFill>
                <a:schemeClr val="bg1"/>
              </a:solidFill>
            </a:endParaRPr>
          </a:p>
        </p:txBody>
      </p:sp>
      <p:sp>
        <p:nvSpPr>
          <p:cNvPr id="11" name="Oval 10"/>
          <p:cNvSpPr/>
          <p:nvPr/>
        </p:nvSpPr>
        <p:spPr>
          <a:xfrm>
            <a:off x="664072" y="3523523"/>
            <a:ext cx="873140" cy="815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chemeClr val="bg1"/>
              </a:solidFill>
              <a:latin typeface="+mj-lt"/>
            </a:endParaRPr>
          </a:p>
        </p:txBody>
      </p:sp>
      <p:sp>
        <p:nvSpPr>
          <p:cNvPr id="12" name="TextBox 11"/>
          <p:cNvSpPr txBox="1"/>
          <p:nvPr/>
        </p:nvSpPr>
        <p:spPr>
          <a:xfrm>
            <a:off x="1714790" y="3372846"/>
            <a:ext cx="4363326" cy="1477328"/>
          </a:xfrm>
          <a:prstGeom prst="rect">
            <a:avLst/>
          </a:prstGeom>
          <a:noFill/>
        </p:spPr>
        <p:txBody>
          <a:bodyPr wrap="square" rtlCol="0">
            <a:spAutoFit/>
          </a:bodyPr>
          <a:lstStyle/>
          <a:p>
            <a:r>
              <a:rPr lang="en-US" sz="3000" dirty="0">
                <a:solidFill>
                  <a:schemeClr val="bg1"/>
                </a:solidFill>
              </a:rPr>
              <a:t>A global advisory board will guide topic and author selection</a:t>
            </a:r>
            <a:endParaRPr lang="id-ID" sz="3000" dirty="0">
              <a:solidFill>
                <a:schemeClr val="bg1"/>
              </a:solidFill>
            </a:endParaRPr>
          </a:p>
        </p:txBody>
      </p:sp>
      <p:sp>
        <p:nvSpPr>
          <p:cNvPr id="14" name="Oval 13"/>
          <p:cNvSpPr/>
          <p:nvPr/>
        </p:nvSpPr>
        <p:spPr>
          <a:xfrm>
            <a:off x="630348" y="5310960"/>
            <a:ext cx="850821" cy="819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chemeClr val="bg1"/>
              </a:solidFill>
              <a:latin typeface="+mj-lt"/>
            </a:endParaRPr>
          </a:p>
        </p:txBody>
      </p:sp>
      <p:sp>
        <p:nvSpPr>
          <p:cNvPr id="17" name="Oval 16"/>
          <p:cNvSpPr/>
          <p:nvPr/>
        </p:nvSpPr>
        <p:spPr>
          <a:xfrm rot="13643013">
            <a:off x="6125658" y="1613607"/>
            <a:ext cx="857786" cy="8882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chemeClr val="bg1"/>
              </a:solidFill>
              <a:latin typeface="+mj-lt"/>
            </a:endParaRPr>
          </a:p>
        </p:txBody>
      </p:sp>
      <p:sp>
        <p:nvSpPr>
          <p:cNvPr id="18" name="TextBox 17"/>
          <p:cNvSpPr txBox="1"/>
          <p:nvPr/>
        </p:nvSpPr>
        <p:spPr>
          <a:xfrm>
            <a:off x="7118241" y="1591519"/>
            <a:ext cx="4667000" cy="1477328"/>
          </a:xfrm>
          <a:prstGeom prst="rect">
            <a:avLst/>
          </a:prstGeom>
          <a:noFill/>
        </p:spPr>
        <p:txBody>
          <a:bodyPr wrap="square" rtlCol="0">
            <a:spAutoFit/>
          </a:bodyPr>
          <a:lstStyle/>
          <a:p>
            <a:r>
              <a:rPr lang="en-US" sz="3000" dirty="0">
                <a:solidFill>
                  <a:schemeClr val="bg1"/>
                </a:solidFill>
              </a:rPr>
              <a:t>Baseline instruments from the cost models will inform intervention topics</a:t>
            </a:r>
            <a:endParaRPr lang="id-ID" sz="3000" i="1" dirty="0">
              <a:solidFill>
                <a:schemeClr val="bg1"/>
              </a:solidFill>
            </a:endParaRPr>
          </a:p>
        </p:txBody>
      </p:sp>
      <p:sp>
        <p:nvSpPr>
          <p:cNvPr id="20" name="Oval 19"/>
          <p:cNvSpPr/>
          <p:nvPr/>
        </p:nvSpPr>
        <p:spPr>
          <a:xfrm>
            <a:off x="6120381" y="3429220"/>
            <a:ext cx="873405" cy="8473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chemeClr val="bg1"/>
              </a:solidFill>
              <a:latin typeface="+mj-lt"/>
            </a:endParaRPr>
          </a:p>
        </p:txBody>
      </p:sp>
      <p:sp>
        <p:nvSpPr>
          <p:cNvPr id="23" name="Oval 22"/>
          <p:cNvSpPr/>
          <p:nvPr/>
        </p:nvSpPr>
        <p:spPr>
          <a:xfrm>
            <a:off x="6136129" y="5286849"/>
            <a:ext cx="899160" cy="8473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chemeClr val="bg1"/>
              </a:solidFill>
              <a:latin typeface="+mj-lt"/>
            </a:endParaRPr>
          </a:p>
        </p:txBody>
      </p:sp>
      <p:sp>
        <p:nvSpPr>
          <p:cNvPr id="24" name="TextBox 23"/>
          <p:cNvSpPr txBox="1"/>
          <p:nvPr/>
        </p:nvSpPr>
        <p:spPr>
          <a:xfrm>
            <a:off x="7171770" y="5255228"/>
            <a:ext cx="4465578" cy="1477328"/>
          </a:xfrm>
          <a:prstGeom prst="rect">
            <a:avLst/>
          </a:prstGeom>
          <a:noFill/>
        </p:spPr>
        <p:txBody>
          <a:bodyPr wrap="square" rtlCol="0">
            <a:spAutoFit/>
          </a:bodyPr>
          <a:lstStyle/>
          <a:p>
            <a:r>
              <a:rPr lang="en-US" sz="3000" dirty="0">
                <a:solidFill>
                  <a:schemeClr val="bg1"/>
                </a:solidFill>
              </a:rPr>
              <a:t>We will generate media and policy relevant materials from the findings</a:t>
            </a:r>
            <a:endParaRPr lang="id-ID" sz="3000" dirty="0">
              <a:solidFill>
                <a:schemeClr val="bg1"/>
              </a:solidFill>
            </a:endParaRPr>
          </a:p>
        </p:txBody>
      </p:sp>
      <p:sp>
        <p:nvSpPr>
          <p:cNvPr id="33" name="Freeform 82"/>
          <p:cNvSpPr>
            <a:spLocks noEditPoints="1"/>
          </p:cNvSpPr>
          <p:nvPr/>
        </p:nvSpPr>
        <p:spPr bwMode="auto">
          <a:xfrm>
            <a:off x="6328848" y="1838623"/>
            <a:ext cx="411523" cy="348274"/>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39" name="Freeform 124"/>
          <p:cNvSpPr>
            <a:spLocks noEditPoints="1"/>
          </p:cNvSpPr>
          <p:nvPr/>
        </p:nvSpPr>
        <p:spPr bwMode="auto">
          <a:xfrm>
            <a:off x="878157" y="5621656"/>
            <a:ext cx="365125" cy="204788"/>
          </a:xfrm>
          <a:custGeom>
            <a:avLst/>
            <a:gdLst>
              <a:gd name="T0" fmla="*/ 60 w 64"/>
              <a:gd name="T1" fmla="*/ 0 h 36"/>
              <a:gd name="T2" fmla="*/ 4 w 64"/>
              <a:gd name="T3" fmla="*/ 0 h 36"/>
              <a:gd name="T4" fmla="*/ 0 w 64"/>
              <a:gd name="T5" fmla="*/ 4 h 36"/>
              <a:gd name="T6" fmla="*/ 0 w 64"/>
              <a:gd name="T7" fmla="*/ 32 h 36"/>
              <a:gd name="T8" fmla="*/ 4 w 64"/>
              <a:gd name="T9" fmla="*/ 36 h 36"/>
              <a:gd name="T10" fmla="*/ 60 w 64"/>
              <a:gd name="T11" fmla="*/ 36 h 36"/>
              <a:gd name="T12" fmla="*/ 64 w 64"/>
              <a:gd name="T13" fmla="*/ 32 h 36"/>
              <a:gd name="T14" fmla="*/ 64 w 64"/>
              <a:gd name="T15" fmla="*/ 4 h 36"/>
              <a:gd name="T16" fmla="*/ 60 w 64"/>
              <a:gd name="T17" fmla="*/ 0 h 36"/>
              <a:gd name="T18" fmla="*/ 24 w 64"/>
              <a:gd name="T19" fmla="*/ 28 h 36"/>
              <a:gd name="T20" fmla="*/ 20 w 64"/>
              <a:gd name="T21" fmla="*/ 28 h 36"/>
              <a:gd name="T22" fmla="*/ 12 w 64"/>
              <a:gd name="T23" fmla="*/ 15 h 36"/>
              <a:gd name="T24" fmla="*/ 12 w 64"/>
              <a:gd name="T25" fmla="*/ 28 h 36"/>
              <a:gd name="T26" fmla="*/ 8 w 64"/>
              <a:gd name="T27" fmla="*/ 28 h 36"/>
              <a:gd name="T28" fmla="*/ 8 w 64"/>
              <a:gd name="T29" fmla="*/ 8 h 36"/>
              <a:gd name="T30" fmla="*/ 12 w 64"/>
              <a:gd name="T31" fmla="*/ 8 h 36"/>
              <a:gd name="T32" fmla="*/ 20 w 64"/>
              <a:gd name="T33" fmla="*/ 21 h 36"/>
              <a:gd name="T34" fmla="*/ 20 w 64"/>
              <a:gd name="T35" fmla="*/ 8 h 36"/>
              <a:gd name="T36" fmla="*/ 24 w 64"/>
              <a:gd name="T37" fmla="*/ 8 h 36"/>
              <a:gd name="T38" fmla="*/ 24 w 64"/>
              <a:gd name="T39" fmla="*/ 28 h 36"/>
              <a:gd name="T40" fmla="*/ 36 w 64"/>
              <a:gd name="T41" fmla="*/ 12 h 36"/>
              <a:gd name="T42" fmla="*/ 32 w 64"/>
              <a:gd name="T43" fmla="*/ 12 h 36"/>
              <a:gd name="T44" fmla="*/ 32 w 64"/>
              <a:gd name="T45" fmla="*/ 16 h 36"/>
              <a:gd name="T46" fmla="*/ 36 w 64"/>
              <a:gd name="T47" fmla="*/ 16 h 36"/>
              <a:gd name="T48" fmla="*/ 36 w 64"/>
              <a:gd name="T49" fmla="*/ 20 h 36"/>
              <a:gd name="T50" fmla="*/ 32 w 64"/>
              <a:gd name="T51" fmla="*/ 20 h 36"/>
              <a:gd name="T52" fmla="*/ 32 w 64"/>
              <a:gd name="T53" fmla="*/ 24 h 36"/>
              <a:gd name="T54" fmla="*/ 36 w 64"/>
              <a:gd name="T55" fmla="*/ 24 h 36"/>
              <a:gd name="T56" fmla="*/ 36 w 64"/>
              <a:gd name="T57" fmla="*/ 28 h 36"/>
              <a:gd name="T58" fmla="*/ 28 w 64"/>
              <a:gd name="T59" fmla="*/ 28 h 36"/>
              <a:gd name="T60" fmla="*/ 28 w 64"/>
              <a:gd name="T61" fmla="*/ 8 h 36"/>
              <a:gd name="T62" fmla="*/ 36 w 64"/>
              <a:gd name="T63" fmla="*/ 8 h 36"/>
              <a:gd name="T64" fmla="*/ 36 w 64"/>
              <a:gd name="T65" fmla="*/ 12 h 36"/>
              <a:gd name="T66" fmla="*/ 56 w 64"/>
              <a:gd name="T67" fmla="*/ 28 h 36"/>
              <a:gd name="T68" fmla="*/ 52 w 64"/>
              <a:gd name="T69" fmla="*/ 28 h 36"/>
              <a:gd name="T70" fmla="*/ 48 w 64"/>
              <a:gd name="T71" fmla="*/ 20 h 36"/>
              <a:gd name="T72" fmla="*/ 44 w 64"/>
              <a:gd name="T73" fmla="*/ 28 h 36"/>
              <a:gd name="T74" fmla="*/ 40 w 64"/>
              <a:gd name="T75" fmla="*/ 28 h 36"/>
              <a:gd name="T76" fmla="*/ 40 w 64"/>
              <a:gd name="T77" fmla="*/ 8 h 36"/>
              <a:gd name="T78" fmla="*/ 44 w 64"/>
              <a:gd name="T79" fmla="*/ 8 h 36"/>
              <a:gd name="T80" fmla="*/ 44 w 64"/>
              <a:gd name="T81" fmla="*/ 20 h 36"/>
              <a:gd name="T82" fmla="*/ 48 w 64"/>
              <a:gd name="T83" fmla="*/ 12 h 36"/>
              <a:gd name="T84" fmla="*/ 52 w 64"/>
              <a:gd name="T85" fmla="*/ 20 h 36"/>
              <a:gd name="T86" fmla="*/ 52 w 64"/>
              <a:gd name="T87" fmla="*/ 8 h 36"/>
              <a:gd name="T88" fmla="*/ 56 w 64"/>
              <a:gd name="T89" fmla="*/ 8 h 36"/>
              <a:gd name="T90" fmla="*/ 56 w 64"/>
              <a:gd name="T91"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36">
                <a:moveTo>
                  <a:pt x="60" y="0"/>
                </a:moveTo>
                <a:cubicBezTo>
                  <a:pt x="4" y="0"/>
                  <a:pt x="4" y="0"/>
                  <a:pt x="4" y="0"/>
                </a:cubicBezTo>
                <a:cubicBezTo>
                  <a:pt x="2" y="0"/>
                  <a:pt x="0" y="2"/>
                  <a:pt x="0" y="4"/>
                </a:cubicBezTo>
                <a:cubicBezTo>
                  <a:pt x="0" y="32"/>
                  <a:pt x="0" y="32"/>
                  <a:pt x="0" y="32"/>
                </a:cubicBezTo>
                <a:cubicBezTo>
                  <a:pt x="0" y="34"/>
                  <a:pt x="2" y="36"/>
                  <a:pt x="4" y="36"/>
                </a:cubicBezTo>
                <a:cubicBezTo>
                  <a:pt x="60" y="36"/>
                  <a:pt x="60" y="36"/>
                  <a:pt x="60" y="36"/>
                </a:cubicBezTo>
                <a:cubicBezTo>
                  <a:pt x="62" y="36"/>
                  <a:pt x="64" y="34"/>
                  <a:pt x="64" y="32"/>
                </a:cubicBezTo>
                <a:cubicBezTo>
                  <a:pt x="64" y="4"/>
                  <a:pt x="64" y="4"/>
                  <a:pt x="64" y="4"/>
                </a:cubicBezTo>
                <a:cubicBezTo>
                  <a:pt x="64" y="2"/>
                  <a:pt x="62" y="0"/>
                  <a:pt x="60" y="0"/>
                </a:cubicBezTo>
                <a:close/>
                <a:moveTo>
                  <a:pt x="24" y="28"/>
                </a:moveTo>
                <a:cubicBezTo>
                  <a:pt x="20" y="28"/>
                  <a:pt x="20" y="28"/>
                  <a:pt x="20" y="28"/>
                </a:cubicBezTo>
                <a:cubicBezTo>
                  <a:pt x="12" y="15"/>
                  <a:pt x="12" y="15"/>
                  <a:pt x="12" y="15"/>
                </a:cubicBezTo>
                <a:cubicBezTo>
                  <a:pt x="12" y="28"/>
                  <a:pt x="12" y="28"/>
                  <a:pt x="12" y="28"/>
                </a:cubicBezTo>
                <a:cubicBezTo>
                  <a:pt x="8" y="28"/>
                  <a:pt x="8" y="28"/>
                  <a:pt x="8" y="28"/>
                </a:cubicBezTo>
                <a:cubicBezTo>
                  <a:pt x="8" y="8"/>
                  <a:pt x="8" y="8"/>
                  <a:pt x="8" y="8"/>
                </a:cubicBezTo>
                <a:cubicBezTo>
                  <a:pt x="12" y="8"/>
                  <a:pt x="12" y="8"/>
                  <a:pt x="12" y="8"/>
                </a:cubicBezTo>
                <a:cubicBezTo>
                  <a:pt x="20" y="21"/>
                  <a:pt x="20" y="21"/>
                  <a:pt x="20" y="21"/>
                </a:cubicBezTo>
                <a:cubicBezTo>
                  <a:pt x="20" y="8"/>
                  <a:pt x="20" y="8"/>
                  <a:pt x="20" y="8"/>
                </a:cubicBezTo>
                <a:cubicBezTo>
                  <a:pt x="24" y="8"/>
                  <a:pt x="24" y="8"/>
                  <a:pt x="24" y="8"/>
                </a:cubicBezTo>
                <a:lnTo>
                  <a:pt x="24" y="28"/>
                </a:lnTo>
                <a:close/>
                <a:moveTo>
                  <a:pt x="36" y="12"/>
                </a:moveTo>
                <a:cubicBezTo>
                  <a:pt x="32" y="12"/>
                  <a:pt x="32" y="12"/>
                  <a:pt x="32" y="12"/>
                </a:cubicBezTo>
                <a:cubicBezTo>
                  <a:pt x="32" y="16"/>
                  <a:pt x="32" y="16"/>
                  <a:pt x="32" y="16"/>
                </a:cubicBezTo>
                <a:cubicBezTo>
                  <a:pt x="36" y="16"/>
                  <a:pt x="36" y="16"/>
                  <a:pt x="36" y="16"/>
                </a:cubicBezTo>
                <a:cubicBezTo>
                  <a:pt x="36" y="20"/>
                  <a:pt x="36" y="20"/>
                  <a:pt x="36" y="20"/>
                </a:cubicBezTo>
                <a:cubicBezTo>
                  <a:pt x="32" y="20"/>
                  <a:pt x="32" y="20"/>
                  <a:pt x="32" y="20"/>
                </a:cubicBezTo>
                <a:cubicBezTo>
                  <a:pt x="32" y="24"/>
                  <a:pt x="32" y="24"/>
                  <a:pt x="32" y="24"/>
                </a:cubicBezTo>
                <a:cubicBezTo>
                  <a:pt x="36" y="24"/>
                  <a:pt x="36" y="24"/>
                  <a:pt x="36" y="24"/>
                </a:cubicBezTo>
                <a:cubicBezTo>
                  <a:pt x="36" y="28"/>
                  <a:pt x="36" y="28"/>
                  <a:pt x="36" y="28"/>
                </a:cubicBezTo>
                <a:cubicBezTo>
                  <a:pt x="28" y="28"/>
                  <a:pt x="28" y="28"/>
                  <a:pt x="28" y="28"/>
                </a:cubicBezTo>
                <a:cubicBezTo>
                  <a:pt x="28" y="8"/>
                  <a:pt x="28" y="8"/>
                  <a:pt x="28" y="8"/>
                </a:cubicBezTo>
                <a:cubicBezTo>
                  <a:pt x="36" y="8"/>
                  <a:pt x="36" y="8"/>
                  <a:pt x="36" y="8"/>
                </a:cubicBezTo>
                <a:lnTo>
                  <a:pt x="36" y="12"/>
                </a:lnTo>
                <a:close/>
                <a:moveTo>
                  <a:pt x="56" y="28"/>
                </a:moveTo>
                <a:cubicBezTo>
                  <a:pt x="52" y="28"/>
                  <a:pt x="52" y="28"/>
                  <a:pt x="52" y="28"/>
                </a:cubicBezTo>
                <a:cubicBezTo>
                  <a:pt x="48" y="20"/>
                  <a:pt x="48" y="20"/>
                  <a:pt x="48" y="20"/>
                </a:cubicBezTo>
                <a:cubicBezTo>
                  <a:pt x="44" y="28"/>
                  <a:pt x="44" y="28"/>
                  <a:pt x="44" y="28"/>
                </a:cubicBezTo>
                <a:cubicBezTo>
                  <a:pt x="40" y="28"/>
                  <a:pt x="40" y="28"/>
                  <a:pt x="40" y="28"/>
                </a:cubicBezTo>
                <a:cubicBezTo>
                  <a:pt x="40" y="8"/>
                  <a:pt x="40" y="8"/>
                  <a:pt x="40" y="8"/>
                </a:cubicBezTo>
                <a:cubicBezTo>
                  <a:pt x="44" y="8"/>
                  <a:pt x="44" y="8"/>
                  <a:pt x="44" y="8"/>
                </a:cubicBezTo>
                <a:cubicBezTo>
                  <a:pt x="44" y="20"/>
                  <a:pt x="44" y="20"/>
                  <a:pt x="44" y="20"/>
                </a:cubicBezTo>
                <a:cubicBezTo>
                  <a:pt x="48" y="12"/>
                  <a:pt x="48" y="12"/>
                  <a:pt x="48" y="12"/>
                </a:cubicBezTo>
                <a:cubicBezTo>
                  <a:pt x="52" y="20"/>
                  <a:pt x="52" y="20"/>
                  <a:pt x="52" y="20"/>
                </a:cubicBezTo>
                <a:cubicBezTo>
                  <a:pt x="52" y="8"/>
                  <a:pt x="52" y="8"/>
                  <a:pt x="52" y="8"/>
                </a:cubicBezTo>
                <a:cubicBezTo>
                  <a:pt x="56" y="8"/>
                  <a:pt x="56" y="8"/>
                  <a:pt x="56" y="8"/>
                </a:cubicBezTo>
                <a:lnTo>
                  <a:pt x="56" y="2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nvGrpSpPr>
          <p:cNvPr id="2" name="Group 1"/>
          <p:cNvGrpSpPr/>
          <p:nvPr/>
        </p:nvGrpSpPr>
        <p:grpSpPr>
          <a:xfrm>
            <a:off x="913082" y="1947833"/>
            <a:ext cx="348667" cy="278024"/>
            <a:chOff x="8399472" y="3152775"/>
            <a:chExt cx="354022" cy="257177"/>
          </a:xfrm>
        </p:grpSpPr>
        <p:sp>
          <p:nvSpPr>
            <p:cNvPr id="42" name="Freeform 90"/>
            <p:cNvSpPr>
              <a:spLocks noEditPoints="1"/>
            </p:cNvSpPr>
            <p:nvPr/>
          </p:nvSpPr>
          <p:spPr bwMode="auto">
            <a:xfrm>
              <a:off x="8612206" y="3175000"/>
              <a:ext cx="141288" cy="234950"/>
            </a:xfrm>
            <a:custGeom>
              <a:avLst/>
              <a:gdLst>
                <a:gd name="T0" fmla="*/ 12 w 24"/>
                <a:gd name="T1" fmla="*/ 0 h 40"/>
                <a:gd name="T2" fmla="*/ 0 w 24"/>
                <a:gd name="T3" fmla="*/ 12 h 40"/>
                <a:gd name="T4" fmla="*/ 4 w 24"/>
                <a:gd name="T5" fmla="*/ 21 h 40"/>
                <a:gd name="T6" fmla="*/ 4 w 24"/>
                <a:gd name="T7" fmla="*/ 40 h 40"/>
                <a:gd name="T8" fmla="*/ 12 w 24"/>
                <a:gd name="T9" fmla="*/ 32 h 40"/>
                <a:gd name="T10" fmla="*/ 20 w 24"/>
                <a:gd name="T11" fmla="*/ 40 h 40"/>
                <a:gd name="T12" fmla="*/ 20 w 24"/>
                <a:gd name="T13" fmla="*/ 21 h 40"/>
                <a:gd name="T14" fmla="*/ 24 w 24"/>
                <a:gd name="T15" fmla="*/ 12 h 40"/>
                <a:gd name="T16" fmla="*/ 12 w 24"/>
                <a:gd name="T17" fmla="*/ 0 h 40"/>
                <a:gd name="T18" fmla="*/ 12 w 24"/>
                <a:gd name="T19" fmla="*/ 20 h 40"/>
                <a:gd name="T20" fmla="*/ 4 w 24"/>
                <a:gd name="T21" fmla="*/ 12 h 40"/>
                <a:gd name="T22" fmla="*/ 12 w 24"/>
                <a:gd name="T23" fmla="*/ 4 h 40"/>
                <a:gd name="T24" fmla="*/ 20 w 24"/>
                <a:gd name="T25" fmla="*/ 12 h 40"/>
                <a:gd name="T26" fmla="*/ 12 w 24"/>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0">
                  <a:moveTo>
                    <a:pt x="12" y="0"/>
                  </a:moveTo>
                  <a:cubicBezTo>
                    <a:pt x="5" y="0"/>
                    <a:pt x="0" y="5"/>
                    <a:pt x="0" y="12"/>
                  </a:cubicBezTo>
                  <a:cubicBezTo>
                    <a:pt x="0" y="16"/>
                    <a:pt x="2" y="19"/>
                    <a:pt x="4" y="21"/>
                  </a:cubicBezTo>
                  <a:cubicBezTo>
                    <a:pt x="4" y="40"/>
                    <a:pt x="4" y="40"/>
                    <a:pt x="4" y="40"/>
                  </a:cubicBezTo>
                  <a:cubicBezTo>
                    <a:pt x="12" y="32"/>
                    <a:pt x="12" y="32"/>
                    <a:pt x="12" y="32"/>
                  </a:cubicBezTo>
                  <a:cubicBezTo>
                    <a:pt x="20" y="40"/>
                    <a:pt x="20" y="40"/>
                    <a:pt x="20" y="40"/>
                  </a:cubicBezTo>
                  <a:cubicBezTo>
                    <a:pt x="20" y="21"/>
                    <a:pt x="20" y="21"/>
                    <a:pt x="20" y="21"/>
                  </a:cubicBezTo>
                  <a:cubicBezTo>
                    <a:pt x="22" y="19"/>
                    <a:pt x="24" y="16"/>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3" name="Freeform 91"/>
            <p:cNvSpPr>
              <a:spLocks/>
            </p:cNvSpPr>
            <p:nvPr/>
          </p:nvSpPr>
          <p:spPr bwMode="auto">
            <a:xfrm>
              <a:off x="8399472" y="3152775"/>
              <a:ext cx="212734" cy="257177"/>
            </a:xfrm>
            <a:custGeom>
              <a:avLst/>
              <a:gdLst>
                <a:gd name="T0" fmla="*/ 101 w 193"/>
                <a:gd name="T1" fmla="*/ 207 h 236"/>
                <a:gd name="T2" fmla="*/ 30 w 193"/>
                <a:gd name="T3" fmla="*/ 207 h 236"/>
                <a:gd name="T4" fmla="*/ 30 w 193"/>
                <a:gd name="T5" fmla="*/ 29 h 236"/>
                <a:gd name="T6" fmla="*/ 112 w 193"/>
                <a:gd name="T7" fmla="*/ 29 h 236"/>
                <a:gd name="T8" fmla="*/ 156 w 193"/>
                <a:gd name="T9" fmla="*/ 74 h 236"/>
                <a:gd name="T10" fmla="*/ 193 w 193"/>
                <a:gd name="T11" fmla="*/ 74 h 236"/>
                <a:gd name="T12" fmla="*/ 193 w 193"/>
                <a:gd name="T13" fmla="*/ 66 h 236"/>
                <a:gd name="T14" fmla="*/ 126 w 193"/>
                <a:gd name="T15" fmla="*/ 0 h 236"/>
                <a:gd name="T16" fmla="*/ 0 w 193"/>
                <a:gd name="T17" fmla="*/ 0 h 236"/>
                <a:gd name="T18" fmla="*/ 0 w 193"/>
                <a:gd name="T19" fmla="*/ 236 h 236"/>
                <a:gd name="T20" fmla="*/ 126 w 193"/>
                <a:gd name="T21" fmla="*/ 236 h 236"/>
                <a:gd name="T22" fmla="*/ 101 w 193"/>
                <a:gd name="T23" fmla="*/ 207 h 236"/>
                <a:gd name="T24" fmla="*/ 101 w 193"/>
                <a:gd name="T25" fmla="*/ 20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236">
                  <a:moveTo>
                    <a:pt x="101" y="207"/>
                  </a:moveTo>
                  <a:lnTo>
                    <a:pt x="30" y="207"/>
                  </a:lnTo>
                  <a:lnTo>
                    <a:pt x="30" y="29"/>
                  </a:lnTo>
                  <a:lnTo>
                    <a:pt x="112" y="29"/>
                  </a:lnTo>
                  <a:lnTo>
                    <a:pt x="156" y="74"/>
                  </a:lnTo>
                  <a:lnTo>
                    <a:pt x="193" y="74"/>
                  </a:lnTo>
                  <a:lnTo>
                    <a:pt x="193" y="66"/>
                  </a:lnTo>
                  <a:lnTo>
                    <a:pt x="126" y="0"/>
                  </a:lnTo>
                  <a:lnTo>
                    <a:pt x="0" y="0"/>
                  </a:lnTo>
                  <a:lnTo>
                    <a:pt x="0" y="236"/>
                  </a:lnTo>
                  <a:lnTo>
                    <a:pt x="126" y="236"/>
                  </a:lnTo>
                  <a:lnTo>
                    <a:pt x="101" y="207"/>
                  </a:lnTo>
                  <a:lnTo>
                    <a:pt x="101" y="20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4" name="Rectangle 92"/>
            <p:cNvSpPr>
              <a:spLocks noChangeArrowheads="1"/>
            </p:cNvSpPr>
            <p:nvPr/>
          </p:nvSpPr>
          <p:spPr bwMode="auto">
            <a:xfrm>
              <a:off x="8470901" y="3152775"/>
              <a:ext cx="117475" cy="22225"/>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48" name="Rectangle 94"/>
            <p:cNvSpPr>
              <a:spLocks noChangeArrowheads="1"/>
            </p:cNvSpPr>
            <p:nvPr/>
          </p:nvSpPr>
          <p:spPr bwMode="auto">
            <a:xfrm>
              <a:off x="8470901" y="3246438"/>
              <a:ext cx="117475" cy="23813"/>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grpSp>
      <p:sp>
        <p:nvSpPr>
          <p:cNvPr id="50" name="Freeform 101"/>
          <p:cNvSpPr>
            <a:spLocks noEditPoints="1"/>
          </p:cNvSpPr>
          <p:nvPr/>
        </p:nvSpPr>
        <p:spPr bwMode="auto">
          <a:xfrm>
            <a:off x="6397776" y="3658082"/>
            <a:ext cx="358775" cy="352425"/>
          </a:xfrm>
          <a:custGeom>
            <a:avLst/>
            <a:gdLst>
              <a:gd name="T0" fmla="*/ 61 w 61"/>
              <a:gd name="T1" fmla="*/ 4 h 60"/>
              <a:gd name="T2" fmla="*/ 57 w 61"/>
              <a:gd name="T3" fmla="*/ 0 h 60"/>
              <a:gd name="T4" fmla="*/ 47 w 61"/>
              <a:gd name="T5" fmla="*/ 11 h 60"/>
              <a:gd name="T6" fmla="*/ 28 w 61"/>
              <a:gd name="T7" fmla="*/ 4 h 60"/>
              <a:gd name="T8" fmla="*/ 0 w 61"/>
              <a:gd name="T9" fmla="*/ 32 h 60"/>
              <a:gd name="T10" fmla="*/ 28 w 61"/>
              <a:gd name="T11" fmla="*/ 60 h 60"/>
              <a:gd name="T12" fmla="*/ 56 w 61"/>
              <a:gd name="T13" fmla="*/ 32 h 60"/>
              <a:gd name="T14" fmla="*/ 51 w 61"/>
              <a:gd name="T15" fmla="*/ 17 h 60"/>
              <a:gd name="T16" fmla="*/ 61 w 61"/>
              <a:gd name="T17" fmla="*/ 4 h 60"/>
              <a:gd name="T18" fmla="*/ 52 w 61"/>
              <a:gd name="T19" fmla="*/ 32 h 60"/>
              <a:gd name="T20" fmla="*/ 28 w 61"/>
              <a:gd name="T21" fmla="*/ 56 h 60"/>
              <a:gd name="T22" fmla="*/ 4 w 61"/>
              <a:gd name="T23" fmla="*/ 32 h 60"/>
              <a:gd name="T24" fmla="*/ 28 w 61"/>
              <a:gd name="T25" fmla="*/ 8 h 60"/>
              <a:gd name="T26" fmla="*/ 44 w 61"/>
              <a:gd name="T27" fmla="*/ 14 h 60"/>
              <a:gd name="T28" fmla="*/ 27 w 61"/>
              <a:gd name="T29" fmla="*/ 34 h 60"/>
              <a:gd name="T30" fmla="*/ 14 w 61"/>
              <a:gd name="T31" fmla="*/ 21 h 60"/>
              <a:gd name="T32" fmla="*/ 10 w 61"/>
              <a:gd name="T33" fmla="*/ 30 h 60"/>
              <a:gd name="T34" fmla="*/ 23 w 61"/>
              <a:gd name="T35" fmla="*/ 45 h 60"/>
              <a:gd name="T36" fmla="*/ 26 w 61"/>
              <a:gd name="T37" fmla="*/ 49 h 60"/>
              <a:gd name="T38" fmla="*/ 29 w 61"/>
              <a:gd name="T39" fmla="*/ 45 h 60"/>
              <a:gd name="T40" fmla="*/ 49 w 61"/>
              <a:gd name="T41" fmla="*/ 20 h 60"/>
              <a:gd name="T42" fmla="*/ 52 w 61"/>
              <a:gd name="T4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60">
                <a:moveTo>
                  <a:pt x="61" y="4"/>
                </a:moveTo>
                <a:cubicBezTo>
                  <a:pt x="57" y="0"/>
                  <a:pt x="57" y="0"/>
                  <a:pt x="57" y="0"/>
                </a:cubicBezTo>
                <a:cubicBezTo>
                  <a:pt x="47" y="11"/>
                  <a:pt x="47" y="11"/>
                  <a:pt x="47" y="11"/>
                </a:cubicBezTo>
                <a:cubicBezTo>
                  <a:pt x="42" y="7"/>
                  <a:pt x="35" y="4"/>
                  <a:pt x="28" y="4"/>
                </a:cubicBezTo>
                <a:cubicBezTo>
                  <a:pt x="12" y="4"/>
                  <a:pt x="0" y="16"/>
                  <a:pt x="0" y="32"/>
                </a:cubicBezTo>
                <a:cubicBezTo>
                  <a:pt x="0" y="47"/>
                  <a:pt x="12" y="60"/>
                  <a:pt x="28" y="60"/>
                </a:cubicBezTo>
                <a:cubicBezTo>
                  <a:pt x="43" y="60"/>
                  <a:pt x="56" y="47"/>
                  <a:pt x="56" y="32"/>
                </a:cubicBezTo>
                <a:cubicBezTo>
                  <a:pt x="56" y="26"/>
                  <a:pt x="54" y="21"/>
                  <a:pt x="51" y="17"/>
                </a:cubicBezTo>
                <a:lnTo>
                  <a:pt x="61" y="4"/>
                </a:lnTo>
                <a:close/>
                <a:moveTo>
                  <a:pt x="52" y="32"/>
                </a:moveTo>
                <a:cubicBezTo>
                  <a:pt x="52" y="45"/>
                  <a:pt x="41" y="56"/>
                  <a:pt x="28" y="56"/>
                </a:cubicBezTo>
                <a:cubicBezTo>
                  <a:pt x="14" y="56"/>
                  <a:pt x="4" y="45"/>
                  <a:pt x="4" y="32"/>
                </a:cubicBezTo>
                <a:cubicBezTo>
                  <a:pt x="4" y="19"/>
                  <a:pt x="14" y="8"/>
                  <a:pt x="28" y="8"/>
                </a:cubicBezTo>
                <a:cubicBezTo>
                  <a:pt x="34" y="8"/>
                  <a:pt x="40" y="10"/>
                  <a:pt x="44" y="14"/>
                </a:cubicBezTo>
                <a:cubicBezTo>
                  <a:pt x="27" y="34"/>
                  <a:pt x="27" y="34"/>
                  <a:pt x="27" y="34"/>
                </a:cubicBezTo>
                <a:cubicBezTo>
                  <a:pt x="14" y="21"/>
                  <a:pt x="14" y="21"/>
                  <a:pt x="14" y="21"/>
                </a:cubicBezTo>
                <a:cubicBezTo>
                  <a:pt x="10" y="30"/>
                  <a:pt x="10" y="30"/>
                  <a:pt x="10" y="30"/>
                </a:cubicBezTo>
                <a:cubicBezTo>
                  <a:pt x="23" y="45"/>
                  <a:pt x="23" y="45"/>
                  <a:pt x="23" y="45"/>
                </a:cubicBezTo>
                <a:cubicBezTo>
                  <a:pt x="26" y="49"/>
                  <a:pt x="26" y="49"/>
                  <a:pt x="26" y="49"/>
                </a:cubicBezTo>
                <a:cubicBezTo>
                  <a:pt x="29" y="45"/>
                  <a:pt x="29" y="45"/>
                  <a:pt x="29" y="45"/>
                </a:cubicBezTo>
                <a:cubicBezTo>
                  <a:pt x="49" y="20"/>
                  <a:pt x="49" y="20"/>
                  <a:pt x="49" y="20"/>
                </a:cubicBezTo>
                <a:cubicBezTo>
                  <a:pt x="51" y="24"/>
                  <a:pt x="52" y="28"/>
                  <a:pt x="52" y="3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51" name="Freeform 29"/>
          <p:cNvSpPr>
            <a:spLocks noEditPoints="1"/>
          </p:cNvSpPr>
          <p:nvPr/>
        </p:nvSpPr>
        <p:spPr bwMode="auto">
          <a:xfrm>
            <a:off x="6381863" y="5508948"/>
            <a:ext cx="376238" cy="376238"/>
          </a:xfrm>
          <a:custGeom>
            <a:avLst/>
            <a:gdLst>
              <a:gd name="T0" fmla="*/ 64 w 64"/>
              <a:gd name="T1" fmla="*/ 30 h 64"/>
              <a:gd name="T2" fmla="*/ 32 w 64"/>
              <a:gd name="T3" fmla="*/ 0 h 64"/>
              <a:gd name="T4" fmla="*/ 1 w 64"/>
              <a:gd name="T5" fmla="*/ 25 h 64"/>
              <a:gd name="T6" fmla="*/ 0 w 64"/>
              <a:gd name="T7" fmla="*/ 32 h 64"/>
              <a:gd name="T8" fmla="*/ 0 w 64"/>
              <a:gd name="T9" fmla="*/ 36 h 64"/>
              <a:gd name="T10" fmla="*/ 32 w 64"/>
              <a:gd name="T11" fmla="*/ 64 h 64"/>
              <a:gd name="T12" fmla="*/ 62 w 64"/>
              <a:gd name="T13" fmla="*/ 43 h 64"/>
              <a:gd name="T14" fmla="*/ 64 w 64"/>
              <a:gd name="T15" fmla="*/ 32 h 64"/>
              <a:gd name="T16" fmla="*/ 64 w 64"/>
              <a:gd name="T17" fmla="*/ 30 h 64"/>
              <a:gd name="T18" fmla="*/ 18 w 64"/>
              <a:gd name="T19" fmla="*/ 36 h 64"/>
              <a:gd name="T20" fmla="*/ 12 w 64"/>
              <a:gd name="T21" fmla="*/ 30 h 64"/>
              <a:gd name="T22" fmla="*/ 18 w 64"/>
              <a:gd name="T23" fmla="*/ 24 h 64"/>
              <a:gd name="T24" fmla="*/ 24 w 64"/>
              <a:gd name="T25" fmla="*/ 30 h 64"/>
              <a:gd name="T26" fmla="*/ 18 w 64"/>
              <a:gd name="T27" fmla="*/ 36 h 64"/>
              <a:gd name="T28" fmla="*/ 59 w 64"/>
              <a:gd name="T29" fmla="*/ 38 h 64"/>
              <a:gd name="T30" fmla="*/ 46 w 64"/>
              <a:gd name="T31" fmla="*/ 45 h 64"/>
              <a:gd name="T32" fmla="*/ 34 w 64"/>
              <a:gd name="T33" fmla="*/ 31 h 64"/>
              <a:gd name="T34" fmla="*/ 18 w 64"/>
              <a:gd name="T35" fmla="*/ 12 h 64"/>
              <a:gd name="T36" fmla="*/ 11 w 64"/>
              <a:gd name="T37" fmla="*/ 14 h 64"/>
              <a:gd name="T38" fmla="*/ 32 w 64"/>
              <a:gd name="T39" fmla="*/ 4 h 64"/>
              <a:gd name="T40" fmla="*/ 60 w 64"/>
              <a:gd name="T41" fmla="*/ 32 h 64"/>
              <a:gd name="T42" fmla="*/ 59 w 64"/>
              <a:gd name="T43"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64">
                <a:moveTo>
                  <a:pt x="64" y="30"/>
                </a:moveTo>
                <a:cubicBezTo>
                  <a:pt x="63" y="13"/>
                  <a:pt x="49" y="0"/>
                  <a:pt x="32" y="0"/>
                </a:cubicBezTo>
                <a:cubicBezTo>
                  <a:pt x="17" y="0"/>
                  <a:pt x="4" y="11"/>
                  <a:pt x="1" y="25"/>
                </a:cubicBezTo>
                <a:cubicBezTo>
                  <a:pt x="0" y="27"/>
                  <a:pt x="0" y="29"/>
                  <a:pt x="0" y="32"/>
                </a:cubicBezTo>
                <a:cubicBezTo>
                  <a:pt x="0" y="33"/>
                  <a:pt x="0" y="34"/>
                  <a:pt x="0" y="36"/>
                </a:cubicBezTo>
                <a:cubicBezTo>
                  <a:pt x="2" y="52"/>
                  <a:pt x="16" y="64"/>
                  <a:pt x="32" y="64"/>
                </a:cubicBezTo>
                <a:cubicBezTo>
                  <a:pt x="46" y="64"/>
                  <a:pt x="57" y="55"/>
                  <a:pt x="62" y="43"/>
                </a:cubicBezTo>
                <a:cubicBezTo>
                  <a:pt x="63" y="40"/>
                  <a:pt x="64" y="36"/>
                  <a:pt x="64" y="32"/>
                </a:cubicBezTo>
                <a:cubicBezTo>
                  <a:pt x="64" y="31"/>
                  <a:pt x="64" y="31"/>
                  <a:pt x="64" y="30"/>
                </a:cubicBezTo>
                <a:close/>
                <a:moveTo>
                  <a:pt x="18" y="36"/>
                </a:moveTo>
                <a:cubicBezTo>
                  <a:pt x="15" y="36"/>
                  <a:pt x="12" y="33"/>
                  <a:pt x="12" y="30"/>
                </a:cubicBezTo>
                <a:cubicBezTo>
                  <a:pt x="12" y="27"/>
                  <a:pt x="15" y="24"/>
                  <a:pt x="18" y="24"/>
                </a:cubicBezTo>
                <a:cubicBezTo>
                  <a:pt x="21" y="24"/>
                  <a:pt x="24" y="27"/>
                  <a:pt x="24" y="30"/>
                </a:cubicBezTo>
                <a:cubicBezTo>
                  <a:pt x="24" y="33"/>
                  <a:pt x="21" y="36"/>
                  <a:pt x="18" y="36"/>
                </a:cubicBezTo>
                <a:close/>
                <a:moveTo>
                  <a:pt x="59" y="38"/>
                </a:moveTo>
                <a:cubicBezTo>
                  <a:pt x="56" y="43"/>
                  <a:pt x="51" y="45"/>
                  <a:pt x="46" y="45"/>
                </a:cubicBezTo>
                <a:cubicBezTo>
                  <a:pt x="40" y="45"/>
                  <a:pt x="34" y="41"/>
                  <a:pt x="34" y="31"/>
                </a:cubicBezTo>
                <a:cubicBezTo>
                  <a:pt x="34" y="19"/>
                  <a:pt x="26" y="12"/>
                  <a:pt x="18" y="12"/>
                </a:cubicBezTo>
                <a:cubicBezTo>
                  <a:pt x="15" y="12"/>
                  <a:pt x="13" y="13"/>
                  <a:pt x="11" y="14"/>
                </a:cubicBezTo>
                <a:cubicBezTo>
                  <a:pt x="16" y="8"/>
                  <a:pt x="24" y="4"/>
                  <a:pt x="32" y="4"/>
                </a:cubicBezTo>
                <a:cubicBezTo>
                  <a:pt x="47" y="4"/>
                  <a:pt x="60" y="17"/>
                  <a:pt x="60" y="32"/>
                </a:cubicBezTo>
                <a:cubicBezTo>
                  <a:pt x="60" y="34"/>
                  <a:pt x="60" y="36"/>
                  <a:pt x="59" y="3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52" name="Freeform 5"/>
          <p:cNvSpPr>
            <a:spLocks noEditPoints="1"/>
          </p:cNvSpPr>
          <p:nvPr/>
        </p:nvSpPr>
        <p:spPr bwMode="auto">
          <a:xfrm>
            <a:off x="905581" y="3740352"/>
            <a:ext cx="388310" cy="376739"/>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solidFill>
                <a:schemeClr val="bg1"/>
              </a:solidFill>
            </a:endParaRPr>
          </a:p>
        </p:txBody>
      </p:sp>
      <p:sp>
        <p:nvSpPr>
          <p:cNvPr id="32" name="TextBox 31"/>
          <p:cNvSpPr txBox="1"/>
          <p:nvPr/>
        </p:nvSpPr>
        <p:spPr>
          <a:xfrm>
            <a:off x="7148666" y="3356467"/>
            <a:ext cx="4604658" cy="1938992"/>
          </a:xfrm>
          <a:prstGeom prst="rect">
            <a:avLst/>
          </a:prstGeom>
          <a:noFill/>
        </p:spPr>
        <p:txBody>
          <a:bodyPr wrap="square" rtlCol="0">
            <a:spAutoFit/>
          </a:bodyPr>
          <a:lstStyle/>
          <a:p>
            <a:r>
              <a:rPr lang="en-US" sz="3000" dirty="0">
                <a:solidFill>
                  <a:schemeClr val="bg1"/>
                </a:solidFill>
              </a:rPr>
              <a:t>Tools like risk of bias assessment and protocols help scientists to contribute evidence</a:t>
            </a:r>
          </a:p>
        </p:txBody>
      </p:sp>
      <p:sp>
        <p:nvSpPr>
          <p:cNvPr id="26" name="TextBox 25"/>
          <p:cNvSpPr txBox="1"/>
          <p:nvPr/>
        </p:nvSpPr>
        <p:spPr>
          <a:xfrm>
            <a:off x="1706872" y="5045387"/>
            <a:ext cx="4674991" cy="1938992"/>
          </a:xfrm>
          <a:prstGeom prst="rect">
            <a:avLst/>
          </a:prstGeom>
          <a:noFill/>
        </p:spPr>
        <p:txBody>
          <a:bodyPr wrap="square" rtlCol="0">
            <a:spAutoFit/>
          </a:bodyPr>
          <a:lstStyle/>
          <a:p>
            <a:r>
              <a:rPr lang="en-US" sz="3000" dirty="0">
                <a:solidFill>
                  <a:schemeClr val="bg1"/>
                </a:solidFill>
              </a:rPr>
              <a:t>Our integrated dashboard combines research across siloes to generate better analytics</a:t>
            </a:r>
            <a:endParaRPr lang="id-ID" sz="3000" dirty="0">
              <a:solidFill>
                <a:schemeClr val="bg1"/>
              </a:solidFill>
            </a:endParaRPr>
          </a:p>
        </p:txBody>
      </p:sp>
    </p:spTree>
    <p:extLst>
      <p:ext uri="{BB962C8B-B14F-4D97-AF65-F5344CB8AC3E}">
        <p14:creationId xmlns:p14="http://schemas.microsoft.com/office/powerpoint/2010/main" val="275723079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25" y="39566"/>
            <a:ext cx="9306089" cy="1091821"/>
          </a:xfrm>
        </p:spPr>
        <p:txBody>
          <a:bodyPr/>
          <a:lstStyle/>
          <a:p>
            <a:r>
              <a:rPr lang="en-US" dirty="0"/>
              <a:t>Proactive Engagement strategy (2018)</a:t>
            </a:r>
          </a:p>
        </p:txBody>
      </p:sp>
      <p:grpSp>
        <p:nvGrpSpPr>
          <p:cNvPr id="49" name="Group 48"/>
          <p:cNvGrpSpPr/>
          <p:nvPr/>
        </p:nvGrpSpPr>
        <p:grpSpPr>
          <a:xfrm>
            <a:off x="6428754" y="1313190"/>
            <a:ext cx="5623560" cy="3824542"/>
            <a:chOff x="789805" y="1188540"/>
            <a:chExt cx="8247515" cy="4706371"/>
          </a:xfrm>
        </p:grpSpPr>
        <p:grpSp>
          <p:nvGrpSpPr>
            <p:cNvPr id="48" name="Group 47"/>
            <p:cNvGrpSpPr/>
            <p:nvPr/>
          </p:nvGrpSpPr>
          <p:grpSpPr>
            <a:xfrm>
              <a:off x="789805" y="1188540"/>
              <a:ext cx="8247515" cy="4706371"/>
              <a:chOff x="789805" y="1188540"/>
              <a:chExt cx="8247515" cy="4706371"/>
            </a:xfrm>
          </p:grpSpPr>
          <p:sp>
            <p:nvSpPr>
              <p:cNvPr id="5" name="Freeform 6"/>
              <p:cNvSpPr>
                <a:spLocks/>
              </p:cNvSpPr>
              <p:nvPr/>
            </p:nvSpPr>
            <p:spPr bwMode="auto">
              <a:xfrm>
                <a:off x="7280101" y="4941974"/>
                <a:ext cx="3043" cy="13811"/>
              </a:xfrm>
              <a:custGeom>
                <a:avLst/>
                <a:gdLst>
                  <a:gd name="T0" fmla="*/ 0 w 2"/>
                  <a:gd name="T1" fmla="*/ 0 h 9"/>
                  <a:gd name="T2" fmla="*/ 2 w 2"/>
                  <a:gd name="T3" fmla="*/ 9 h 9"/>
                  <a:gd name="T4" fmla="*/ 2 w 2"/>
                  <a:gd name="T5" fmla="*/ 9 h 9"/>
                  <a:gd name="T6" fmla="*/ 2 w 2"/>
                  <a:gd name="T7" fmla="*/ 4 h 9"/>
                  <a:gd name="T8" fmla="*/ 2 w 2"/>
                  <a:gd name="T9" fmla="*/ 0 h 9"/>
                  <a:gd name="T10" fmla="*/ 0 w 2"/>
                  <a:gd name="T11" fmla="*/ 0 h 9"/>
                  <a:gd name="T12" fmla="*/ 0 w 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0" y="0"/>
                    </a:moveTo>
                    <a:lnTo>
                      <a:pt x="2" y="9"/>
                    </a:lnTo>
                    <a:lnTo>
                      <a:pt x="2" y="9"/>
                    </a:lnTo>
                    <a:lnTo>
                      <a:pt x="2" y="4"/>
                    </a:lnTo>
                    <a:lnTo>
                      <a:pt x="2" y="0"/>
                    </a:lnTo>
                    <a:lnTo>
                      <a:pt x="0" y="0"/>
                    </a:lnTo>
                    <a:lnTo>
                      <a:pt x="0" y="0"/>
                    </a:lnTo>
                    <a:close/>
                  </a:path>
                </a:pathLst>
              </a:custGeom>
              <a:solidFill>
                <a:srgbClr val="161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7"/>
              <p:cNvSpPr>
                <a:spLocks/>
              </p:cNvSpPr>
              <p:nvPr/>
            </p:nvSpPr>
            <p:spPr bwMode="auto">
              <a:xfrm>
                <a:off x="5270331" y="3034567"/>
                <a:ext cx="6086" cy="9207"/>
              </a:xfrm>
              <a:custGeom>
                <a:avLst/>
                <a:gdLst>
                  <a:gd name="T0" fmla="*/ 0 w 4"/>
                  <a:gd name="T1" fmla="*/ 0 h 6"/>
                  <a:gd name="T2" fmla="*/ 4 w 4"/>
                  <a:gd name="T3" fmla="*/ 6 h 6"/>
                  <a:gd name="T4" fmla="*/ 4 w 4"/>
                  <a:gd name="T5" fmla="*/ 6 h 6"/>
                  <a:gd name="T6" fmla="*/ 4 w 4"/>
                  <a:gd name="T7" fmla="*/ 2 h 6"/>
                  <a:gd name="T8" fmla="*/ 4 w 4"/>
                  <a:gd name="T9" fmla="*/ 0 h 6"/>
                  <a:gd name="T10" fmla="*/ 0 w 4"/>
                  <a:gd name="T11" fmla="*/ 0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lnTo>
                      <a:pt x="4" y="6"/>
                    </a:lnTo>
                    <a:lnTo>
                      <a:pt x="4" y="6"/>
                    </a:lnTo>
                    <a:lnTo>
                      <a:pt x="4" y="2"/>
                    </a:lnTo>
                    <a:lnTo>
                      <a:pt x="4" y="0"/>
                    </a:lnTo>
                    <a:lnTo>
                      <a:pt x="0" y="0"/>
                    </a:lnTo>
                    <a:lnTo>
                      <a:pt x="0" y="0"/>
                    </a:lnTo>
                    <a:close/>
                  </a:path>
                </a:pathLst>
              </a:custGeom>
              <a:solidFill>
                <a:srgbClr val="161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Freeform 8"/>
              <p:cNvSpPr>
                <a:spLocks noEditPoints="1"/>
              </p:cNvSpPr>
              <p:nvPr/>
            </p:nvSpPr>
            <p:spPr bwMode="auto">
              <a:xfrm>
                <a:off x="7277059" y="4124076"/>
                <a:ext cx="1495538" cy="1500760"/>
              </a:xfrm>
              <a:custGeom>
                <a:avLst/>
                <a:gdLst>
                  <a:gd name="T0" fmla="*/ 529 w 983"/>
                  <a:gd name="T1" fmla="*/ 204 h 978"/>
                  <a:gd name="T2" fmla="*/ 552 w 983"/>
                  <a:gd name="T3" fmla="*/ 226 h 978"/>
                  <a:gd name="T4" fmla="*/ 482 w 983"/>
                  <a:gd name="T5" fmla="*/ 193 h 978"/>
                  <a:gd name="T6" fmla="*/ 400 w 983"/>
                  <a:gd name="T7" fmla="*/ 197 h 978"/>
                  <a:gd name="T8" fmla="*/ 382 w 983"/>
                  <a:gd name="T9" fmla="*/ 161 h 978"/>
                  <a:gd name="T10" fmla="*/ 319 w 983"/>
                  <a:gd name="T11" fmla="*/ 110 h 978"/>
                  <a:gd name="T12" fmla="*/ 290 w 983"/>
                  <a:gd name="T13" fmla="*/ 81 h 978"/>
                  <a:gd name="T14" fmla="*/ 323 w 983"/>
                  <a:gd name="T15" fmla="*/ 76 h 978"/>
                  <a:gd name="T16" fmla="*/ 375 w 983"/>
                  <a:gd name="T17" fmla="*/ 74 h 978"/>
                  <a:gd name="T18" fmla="*/ 473 w 983"/>
                  <a:gd name="T19" fmla="*/ 121 h 978"/>
                  <a:gd name="T20" fmla="*/ 516 w 983"/>
                  <a:gd name="T21" fmla="*/ 173 h 978"/>
                  <a:gd name="T22" fmla="*/ 473 w 983"/>
                  <a:gd name="T23" fmla="*/ 857 h 978"/>
                  <a:gd name="T24" fmla="*/ 525 w 983"/>
                  <a:gd name="T25" fmla="*/ 895 h 978"/>
                  <a:gd name="T26" fmla="*/ 600 w 983"/>
                  <a:gd name="T27" fmla="*/ 530 h 978"/>
                  <a:gd name="T28" fmla="*/ 552 w 983"/>
                  <a:gd name="T29" fmla="*/ 461 h 978"/>
                  <a:gd name="T30" fmla="*/ 491 w 983"/>
                  <a:gd name="T31" fmla="*/ 363 h 978"/>
                  <a:gd name="T32" fmla="*/ 455 w 983"/>
                  <a:gd name="T33" fmla="*/ 293 h 978"/>
                  <a:gd name="T34" fmla="*/ 433 w 983"/>
                  <a:gd name="T35" fmla="*/ 295 h 978"/>
                  <a:gd name="T36" fmla="*/ 422 w 983"/>
                  <a:gd name="T37" fmla="*/ 363 h 978"/>
                  <a:gd name="T38" fmla="*/ 361 w 983"/>
                  <a:gd name="T39" fmla="*/ 334 h 978"/>
                  <a:gd name="T40" fmla="*/ 328 w 983"/>
                  <a:gd name="T41" fmla="*/ 271 h 978"/>
                  <a:gd name="T42" fmla="*/ 281 w 983"/>
                  <a:gd name="T43" fmla="*/ 276 h 978"/>
                  <a:gd name="T44" fmla="*/ 250 w 983"/>
                  <a:gd name="T45" fmla="*/ 320 h 978"/>
                  <a:gd name="T46" fmla="*/ 178 w 983"/>
                  <a:gd name="T47" fmla="*/ 325 h 978"/>
                  <a:gd name="T48" fmla="*/ 136 w 983"/>
                  <a:gd name="T49" fmla="*/ 387 h 978"/>
                  <a:gd name="T50" fmla="*/ 91 w 983"/>
                  <a:gd name="T51" fmla="*/ 419 h 978"/>
                  <a:gd name="T52" fmla="*/ 11 w 983"/>
                  <a:gd name="T53" fmla="*/ 463 h 978"/>
                  <a:gd name="T54" fmla="*/ 13 w 983"/>
                  <a:gd name="T55" fmla="*/ 564 h 978"/>
                  <a:gd name="T56" fmla="*/ 37 w 983"/>
                  <a:gd name="T57" fmla="*/ 638 h 978"/>
                  <a:gd name="T58" fmla="*/ 44 w 983"/>
                  <a:gd name="T59" fmla="*/ 711 h 978"/>
                  <a:gd name="T60" fmla="*/ 134 w 983"/>
                  <a:gd name="T61" fmla="*/ 700 h 978"/>
                  <a:gd name="T62" fmla="*/ 279 w 983"/>
                  <a:gd name="T63" fmla="*/ 649 h 978"/>
                  <a:gd name="T64" fmla="*/ 330 w 983"/>
                  <a:gd name="T65" fmla="*/ 691 h 978"/>
                  <a:gd name="T66" fmla="*/ 375 w 983"/>
                  <a:gd name="T67" fmla="*/ 678 h 978"/>
                  <a:gd name="T68" fmla="*/ 370 w 983"/>
                  <a:gd name="T69" fmla="*/ 720 h 978"/>
                  <a:gd name="T70" fmla="*/ 395 w 983"/>
                  <a:gd name="T71" fmla="*/ 736 h 978"/>
                  <a:gd name="T72" fmla="*/ 437 w 983"/>
                  <a:gd name="T73" fmla="*/ 788 h 978"/>
                  <a:gd name="T74" fmla="*/ 505 w 983"/>
                  <a:gd name="T75" fmla="*/ 805 h 978"/>
                  <a:gd name="T76" fmla="*/ 556 w 983"/>
                  <a:gd name="T77" fmla="*/ 770 h 978"/>
                  <a:gd name="T78" fmla="*/ 569 w 983"/>
                  <a:gd name="T79" fmla="*/ 711 h 978"/>
                  <a:gd name="T80" fmla="*/ 603 w 983"/>
                  <a:gd name="T81" fmla="*/ 637 h 978"/>
                  <a:gd name="T82" fmla="*/ 232 w 983"/>
                  <a:gd name="T83" fmla="*/ 18 h 978"/>
                  <a:gd name="T84" fmla="*/ 223 w 983"/>
                  <a:gd name="T85" fmla="*/ 34 h 978"/>
                  <a:gd name="T86" fmla="*/ 967 w 983"/>
                  <a:gd name="T87" fmla="*/ 792 h 978"/>
                  <a:gd name="T88" fmla="*/ 913 w 983"/>
                  <a:gd name="T89" fmla="*/ 722 h 978"/>
                  <a:gd name="T90" fmla="*/ 922 w 983"/>
                  <a:gd name="T91" fmla="*/ 794 h 978"/>
                  <a:gd name="T92" fmla="*/ 938 w 983"/>
                  <a:gd name="T93" fmla="*/ 859 h 978"/>
                  <a:gd name="T94" fmla="*/ 967 w 983"/>
                  <a:gd name="T95" fmla="*/ 792 h 978"/>
                  <a:gd name="T96" fmla="*/ 846 w 983"/>
                  <a:gd name="T97" fmla="*/ 915 h 978"/>
                  <a:gd name="T98" fmla="*/ 802 w 983"/>
                  <a:gd name="T99" fmla="*/ 950 h 978"/>
                  <a:gd name="T100" fmla="*/ 862 w 983"/>
                  <a:gd name="T101" fmla="*/ 971 h 978"/>
                  <a:gd name="T102" fmla="*/ 895 w 983"/>
                  <a:gd name="T103" fmla="*/ 904 h 978"/>
                  <a:gd name="T104" fmla="*/ 893 w 983"/>
                  <a:gd name="T105" fmla="*/ 854 h 978"/>
                  <a:gd name="T106" fmla="*/ 116 w 983"/>
                  <a:gd name="T107" fmla="*/ 39 h 978"/>
                  <a:gd name="T108" fmla="*/ 165 w 983"/>
                  <a:gd name="T109" fmla="*/ 19 h 978"/>
                  <a:gd name="T110" fmla="*/ 98 w 983"/>
                  <a:gd name="T111" fmla="*/ 32 h 978"/>
                  <a:gd name="T112" fmla="*/ 91 w 983"/>
                  <a:gd name="T113" fmla="*/ 103 h 978"/>
                  <a:gd name="T114" fmla="*/ 114 w 983"/>
                  <a:gd name="T115" fmla="*/ 106 h 978"/>
                  <a:gd name="T116" fmla="*/ 138 w 983"/>
                  <a:gd name="T117" fmla="*/ 119 h 978"/>
                  <a:gd name="T118" fmla="*/ 131 w 983"/>
                  <a:gd name="T119" fmla="*/ 72 h 978"/>
                  <a:gd name="T120" fmla="*/ 205 w 983"/>
                  <a:gd name="T121" fmla="*/ 211 h 978"/>
                  <a:gd name="T122" fmla="*/ 178 w 983"/>
                  <a:gd name="T123" fmla="*/ 215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3" h="978">
                    <a:moveTo>
                      <a:pt x="516" y="173"/>
                    </a:moveTo>
                    <a:lnTo>
                      <a:pt x="516" y="173"/>
                    </a:lnTo>
                    <a:lnTo>
                      <a:pt x="514" y="175"/>
                    </a:lnTo>
                    <a:lnTo>
                      <a:pt x="513" y="179"/>
                    </a:lnTo>
                    <a:lnTo>
                      <a:pt x="513" y="182"/>
                    </a:lnTo>
                    <a:lnTo>
                      <a:pt x="514" y="186"/>
                    </a:lnTo>
                    <a:lnTo>
                      <a:pt x="514" y="186"/>
                    </a:lnTo>
                    <a:lnTo>
                      <a:pt x="518" y="190"/>
                    </a:lnTo>
                    <a:lnTo>
                      <a:pt x="522" y="191"/>
                    </a:lnTo>
                    <a:lnTo>
                      <a:pt x="522" y="191"/>
                    </a:lnTo>
                    <a:lnTo>
                      <a:pt x="525" y="193"/>
                    </a:lnTo>
                    <a:lnTo>
                      <a:pt x="529" y="195"/>
                    </a:lnTo>
                    <a:lnTo>
                      <a:pt x="529" y="195"/>
                    </a:lnTo>
                    <a:lnTo>
                      <a:pt x="529" y="197"/>
                    </a:lnTo>
                    <a:lnTo>
                      <a:pt x="529" y="199"/>
                    </a:lnTo>
                    <a:lnTo>
                      <a:pt x="529" y="202"/>
                    </a:lnTo>
                    <a:lnTo>
                      <a:pt x="529" y="204"/>
                    </a:lnTo>
                    <a:lnTo>
                      <a:pt x="529" y="204"/>
                    </a:lnTo>
                    <a:lnTo>
                      <a:pt x="533" y="204"/>
                    </a:lnTo>
                    <a:lnTo>
                      <a:pt x="534" y="206"/>
                    </a:lnTo>
                    <a:lnTo>
                      <a:pt x="534" y="206"/>
                    </a:lnTo>
                    <a:lnTo>
                      <a:pt x="534" y="208"/>
                    </a:lnTo>
                    <a:lnTo>
                      <a:pt x="534" y="209"/>
                    </a:lnTo>
                    <a:lnTo>
                      <a:pt x="534" y="211"/>
                    </a:lnTo>
                    <a:lnTo>
                      <a:pt x="536" y="215"/>
                    </a:lnTo>
                    <a:lnTo>
                      <a:pt x="536" y="215"/>
                    </a:lnTo>
                    <a:lnTo>
                      <a:pt x="538" y="215"/>
                    </a:lnTo>
                    <a:lnTo>
                      <a:pt x="540" y="215"/>
                    </a:lnTo>
                    <a:lnTo>
                      <a:pt x="545" y="217"/>
                    </a:lnTo>
                    <a:lnTo>
                      <a:pt x="545" y="217"/>
                    </a:lnTo>
                    <a:lnTo>
                      <a:pt x="547" y="219"/>
                    </a:lnTo>
                    <a:lnTo>
                      <a:pt x="549" y="222"/>
                    </a:lnTo>
                    <a:lnTo>
                      <a:pt x="549" y="222"/>
                    </a:lnTo>
                    <a:lnTo>
                      <a:pt x="552" y="226"/>
                    </a:lnTo>
                    <a:lnTo>
                      <a:pt x="558" y="229"/>
                    </a:lnTo>
                    <a:lnTo>
                      <a:pt x="562" y="235"/>
                    </a:lnTo>
                    <a:lnTo>
                      <a:pt x="562" y="238"/>
                    </a:lnTo>
                    <a:lnTo>
                      <a:pt x="560" y="240"/>
                    </a:lnTo>
                    <a:lnTo>
                      <a:pt x="560" y="240"/>
                    </a:lnTo>
                    <a:lnTo>
                      <a:pt x="554" y="240"/>
                    </a:lnTo>
                    <a:lnTo>
                      <a:pt x="549" y="240"/>
                    </a:lnTo>
                    <a:lnTo>
                      <a:pt x="538" y="237"/>
                    </a:lnTo>
                    <a:lnTo>
                      <a:pt x="538" y="237"/>
                    </a:lnTo>
                    <a:lnTo>
                      <a:pt x="529" y="231"/>
                    </a:lnTo>
                    <a:lnTo>
                      <a:pt x="518" y="226"/>
                    </a:lnTo>
                    <a:lnTo>
                      <a:pt x="511" y="217"/>
                    </a:lnTo>
                    <a:lnTo>
                      <a:pt x="502" y="208"/>
                    </a:lnTo>
                    <a:lnTo>
                      <a:pt x="502" y="208"/>
                    </a:lnTo>
                    <a:lnTo>
                      <a:pt x="493" y="199"/>
                    </a:lnTo>
                    <a:lnTo>
                      <a:pt x="487" y="195"/>
                    </a:lnTo>
                    <a:lnTo>
                      <a:pt x="482" y="193"/>
                    </a:lnTo>
                    <a:lnTo>
                      <a:pt x="482" y="193"/>
                    </a:lnTo>
                    <a:lnTo>
                      <a:pt x="475" y="191"/>
                    </a:lnTo>
                    <a:lnTo>
                      <a:pt x="466" y="193"/>
                    </a:lnTo>
                    <a:lnTo>
                      <a:pt x="458" y="197"/>
                    </a:lnTo>
                    <a:lnTo>
                      <a:pt x="453" y="202"/>
                    </a:lnTo>
                    <a:lnTo>
                      <a:pt x="453" y="202"/>
                    </a:lnTo>
                    <a:lnTo>
                      <a:pt x="446" y="209"/>
                    </a:lnTo>
                    <a:lnTo>
                      <a:pt x="442" y="213"/>
                    </a:lnTo>
                    <a:lnTo>
                      <a:pt x="435" y="213"/>
                    </a:lnTo>
                    <a:lnTo>
                      <a:pt x="435" y="213"/>
                    </a:lnTo>
                    <a:lnTo>
                      <a:pt x="428" y="213"/>
                    </a:lnTo>
                    <a:lnTo>
                      <a:pt x="420" y="213"/>
                    </a:lnTo>
                    <a:lnTo>
                      <a:pt x="413" y="211"/>
                    </a:lnTo>
                    <a:lnTo>
                      <a:pt x="408" y="206"/>
                    </a:lnTo>
                    <a:lnTo>
                      <a:pt x="408" y="206"/>
                    </a:lnTo>
                    <a:lnTo>
                      <a:pt x="404" y="200"/>
                    </a:lnTo>
                    <a:lnTo>
                      <a:pt x="400" y="197"/>
                    </a:lnTo>
                    <a:lnTo>
                      <a:pt x="395" y="197"/>
                    </a:lnTo>
                    <a:lnTo>
                      <a:pt x="390" y="197"/>
                    </a:lnTo>
                    <a:lnTo>
                      <a:pt x="390" y="197"/>
                    </a:lnTo>
                    <a:lnTo>
                      <a:pt x="381" y="199"/>
                    </a:lnTo>
                    <a:lnTo>
                      <a:pt x="375" y="200"/>
                    </a:lnTo>
                    <a:lnTo>
                      <a:pt x="371" y="200"/>
                    </a:lnTo>
                    <a:lnTo>
                      <a:pt x="371" y="200"/>
                    </a:lnTo>
                    <a:lnTo>
                      <a:pt x="368" y="197"/>
                    </a:lnTo>
                    <a:lnTo>
                      <a:pt x="368" y="193"/>
                    </a:lnTo>
                    <a:lnTo>
                      <a:pt x="370" y="188"/>
                    </a:lnTo>
                    <a:lnTo>
                      <a:pt x="371" y="184"/>
                    </a:lnTo>
                    <a:lnTo>
                      <a:pt x="371" y="184"/>
                    </a:lnTo>
                    <a:lnTo>
                      <a:pt x="379" y="179"/>
                    </a:lnTo>
                    <a:lnTo>
                      <a:pt x="381" y="175"/>
                    </a:lnTo>
                    <a:lnTo>
                      <a:pt x="382" y="170"/>
                    </a:lnTo>
                    <a:lnTo>
                      <a:pt x="382" y="170"/>
                    </a:lnTo>
                    <a:lnTo>
                      <a:pt x="382" y="161"/>
                    </a:lnTo>
                    <a:lnTo>
                      <a:pt x="382" y="161"/>
                    </a:lnTo>
                    <a:lnTo>
                      <a:pt x="381" y="157"/>
                    </a:lnTo>
                    <a:lnTo>
                      <a:pt x="379" y="153"/>
                    </a:lnTo>
                    <a:lnTo>
                      <a:pt x="373" y="146"/>
                    </a:lnTo>
                    <a:lnTo>
                      <a:pt x="373" y="146"/>
                    </a:lnTo>
                    <a:lnTo>
                      <a:pt x="368" y="139"/>
                    </a:lnTo>
                    <a:lnTo>
                      <a:pt x="366" y="137"/>
                    </a:lnTo>
                    <a:lnTo>
                      <a:pt x="362" y="133"/>
                    </a:lnTo>
                    <a:lnTo>
                      <a:pt x="362" y="133"/>
                    </a:lnTo>
                    <a:lnTo>
                      <a:pt x="355" y="130"/>
                    </a:lnTo>
                    <a:lnTo>
                      <a:pt x="346" y="128"/>
                    </a:lnTo>
                    <a:lnTo>
                      <a:pt x="337" y="126"/>
                    </a:lnTo>
                    <a:lnTo>
                      <a:pt x="330" y="121"/>
                    </a:lnTo>
                    <a:lnTo>
                      <a:pt x="330" y="121"/>
                    </a:lnTo>
                    <a:lnTo>
                      <a:pt x="324" y="115"/>
                    </a:lnTo>
                    <a:lnTo>
                      <a:pt x="319" y="110"/>
                    </a:lnTo>
                    <a:lnTo>
                      <a:pt x="319" y="110"/>
                    </a:lnTo>
                    <a:lnTo>
                      <a:pt x="314" y="110"/>
                    </a:lnTo>
                    <a:lnTo>
                      <a:pt x="308" y="110"/>
                    </a:lnTo>
                    <a:lnTo>
                      <a:pt x="308" y="110"/>
                    </a:lnTo>
                    <a:lnTo>
                      <a:pt x="303" y="108"/>
                    </a:lnTo>
                    <a:lnTo>
                      <a:pt x="297" y="105"/>
                    </a:lnTo>
                    <a:lnTo>
                      <a:pt x="295" y="99"/>
                    </a:lnTo>
                    <a:lnTo>
                      <a:pt x="295" y="95"/>
                    </a:lnTo>
                    <a:lnTo>
                      <a:pt x="295" y="94"/>
                    </a:lnTo>
                    <a:lnTo>
                      <a:pt x="295" y="94"/>
                    </a:lnTo>
                    <a:lnTo>
                      <a:pt x="299" y="90"/>
                    </a:lnTo>
                    <a:lnTo>
                      <a:pt x="303" y="88"/>
                    </a:lnTo>
                    <a:lnTo>
                      <a:pt x="310" y="88"/>
                    </a:lnTo>
                    <a:lnTo>
                      <a:pt x="310" y="88"/>
                    </a:lnTo>
                    <a:lnTo>
                      <a:pt x="310" y="85"/>
                    </a:lnTo>
                    <a:lnTo>
                      <a:pt x="308" y="83"/>
                    </a:lnTo>
                    <a:lnTo>
                      <a:pt x="303" y="83"/>
                    </a:lnTo>
                    <a:lnTo>
                      <a:pt x="290" y="81"/>
                    </a:lnTo>
                    <a:lnTo>
                      <a:pt x="290" y="81"/>
                    </a:lnTo>
                    <a:lnTo>
                      <a:pt x="285" y="79"/>
                    </a:lnTo>
                    <a:lnTo>
                      <a:pt x="279" y="76"/>
                    </a:lnTo>
                    <a:lnTo>
                      <a:pt x="277" y="70"/>
                    </a:lnTo>
                    <a:lnTo>
                      <a:pt x="276" y="65"/>
                    </a:lnTo>
                    <a:lnTo>
                      <a:pt x="276" y="65"/>
                    </a:lnTo>
                    <a:lnTo>
                      <a:pt x="279" y="59"/>
                    </a:lnTo>
                    <a:lnTo>
                      <a:pt x="283" y="56"/>
                    </a:lnTo>
                    <a:lnTo>
                      <a:pt x="288" y="54"/>
                    </a:lnTo>
                    <a:lnTo>
                      <a:pt x="295" y="54"/>
                    </a:lnTo>
                    <a:lnTo>
                      <a:pt x="295" y="54"/>
                    </a:lnTo>
                    <a:lnTo>
                      <a:pt x="306" y="56"/>
                    </a:lnTo>
                    <a:lnTo>
                      <a:pt x="315" y="57"/>
                    </a:lnTo>
                    <a:lnTo>
                      <a:pt x="319" y="61"/>
                    </a:lnTo>
                    <a:lnTo>
                      <a:pt x="321" y="65"/>
                    </a:lnTo>
                    <a:lnTo>
                      <a:pt x="323" y="68"/>
                    </a:lnTo>
                    <a:lnTo>
                      <a:pt x="323" y="76"/>
                    </a:lnTo>
                    <a:lnTo>
                      <a:pt x="323" y="76"/>
                    </a:lnTo>
                    <a:lnTo>
                      <a:pt x="323" y="79"/>
                    </a:lnTo>
                    <a:lnTo>
                      <a:pt x="324" y="83"/>
                    </a:lnTo>
                    <a:lnTo>
                      <a:pt x="328" y="86"/>
                    </a:lnTo>
                    <a:lnTo>
                      <a:pt x="332" y="88"/>
                    </a:lnTo>
                    <a:lnTo>
                      <a:pt x="335" y="90"/>
                    </a:lnTo>
                    <a:lnTo>
                      <a:pt x="341" y="90"/>
                    </a:lnTo>
                    <a:lnTo>
                      <a:pt x="344" y="90"/>
                    </a:lnTo>
                    <a:lnTo>
                      <a:pt x="350" y="86"/>
                    </a:lnTo>
                    <a:lnTo>
                      <a:pt x="350" y="86"/>
                    </a:lnTo>
                    <a:lnTo>
                      <a:pt x="353" y="83"/>
                    </a:lnTo>
                    <a:lnTo>
                      <a:pt x="357" y="77"/>
                    </a:lnTo>
                    <a:lnTo>
                      <a:pt x="357" y="77"/>
                    </a:lnTo>
                    <a:lnTo>
                      <a:pt x="361" y="74"/>
                    </a:lnTo>
                    <a:lnTo>
                      <a:pt x="366" y="74"/>
                    </a:lnTo>
                    <a:lnTo>
                      <a:pt x="371" y="74"/>
                    </a:lnTo>
                    <a:lnTo>
                      <a:pt x="375" y="74"/>
                    </a:lnTo>
                    <a:lnTo>
                      <a:pt x="375" y="74"/>
                    </a:lnTo>
                    <a:lnTo>
                      <a:pt x="386" y="81"/>
                    </a:lnTo>
                    <a:lnTo>
                      <a:pt x="395" y="86"/>
                    </a:lnTo>
                    <a:lnTo>
                      <a:pt x="395" y="86"/>
                    </a:lnTo>
                    <a:lnTo>
                      <a:pt x="404" y="92"/>
                    </a:lnTo>
                    <a:lnTo>
                      <a:pt x="415" y="94"/>
                    </a:lnTo>
                    <a:lnTo>
                      <a:pt x="415" y="94"/>
                    </a:lnTo>
                    <a:lnTo>
                      <a:pt x="429" y="97"/>
                    </a:lnTo>
                    <a:lnTo>
                      <a:pt x="429" y="97"/>
                    </a:lnTo>
                    <a:lnTo>
                      <a:pt x="444" y="101"/>
                    </a:lnTo>
                    <a:lnTo>
                      <a:pt x="451" y="103"/>
                    </a:lnTo>
                    <a:lnTo>
                      <a:pt x="458" y="108"/>
                    </a:lnTo>
                    <a:lnTo>
                      <a:pt x="458" y="108"/>
                    </a:lnTo>
                    <a:lnTo>
                      <a:pt x="462" y="112"/>
                    </a:lnTo>
                    <a:lnTo>
                      <a:pt x="466" y="117"/>
                    </a:lnTo>
                    <a:lnTo>
                      <a:pt x="466" y="117"/>
                    </a:lnTo>
                    <a:lnTo>
                      <a:pt x="473" y="121"/>
                    </a:lnTo>
                    <a:lnTo>
                      <a:pt x="482" y="124"/>
                    </a:lnTo>
                    <a:lnTo>
                      <a:pt x="482" y="124"/>
                    </a:lnTo>
                    <a:lnTo>
                      <a:pt x="485" y="128"/>
                    </a:lnTo>
                    <a:lnTo>
                      <a:pt x="489" y="132"/>
                    </a:lnTo>
                    <a:lnTo>
                      <a:pt x="496" y="139"/>
                    </a:lnTo>
                    <a:lnTo>
                      <a:pt x="496" y="139"/>
                    </a:lnTo>
                    <a:lnTo>
                      <a:pt x="500" y="143"/>
                    </a:lnTo>
                    <a:lnTo>
                      <a:pt x="504" y="144"/>
                    </a:lnTo>
                    <a:lnTo>
                      <a:pt x="513" y="148"/>
                    </a:lnTo>
                    <a:lnTo>
                      <a:pt x="522" y="152"/>
                    </a:lnTo>
                    <a:lnTo>
                      <a:pt x="525" y="153"/>
                    </a:lnTo>
                    <a:lnTo>
                      <a:pt x="527" y="157"/>
                    </a:lnTo>
                    <a:lnTo>
                      <a:pt x="527" y="157"/>
                    </a:lnTo>
                    <a:lnTo>
                      <a:pt x="527" y="162"/>
                    </a:lnTo>
                    <a:lnTo>
                      <a:pt x="523" y="166"/>
                    </a:lnTo>
                    <a:lnTo>
                      <a:pt x="516" y="173"/>
                    </a:lnTo>
                    <a:lnTo>
                      <a:pt x="516" y="173"/>
                    </a:lnTo>
                    <a:close/>
                    <a:moveTo>
                      <a:pt x="511" y="850"/>
                    </a:moveTo>
                    <a:lnTo>
                      <a:pt x="511" y="850"/>
                    </a:lnTo>
                    <a:lnTo>
                      <a:pt x="504" y="850"/>
                    </a:lnTo>
                    <a:lnTo>
                      <a:pt x="496" y="850"/>
                    </a:lnTo>
                    <a:lnTo>
                      <a:pt x="496" y="850"/>
                    </a:lnTo>
                    <a:lnTo>
                      <a:pt x="493" y="850"/>
                    </a:lnTo>
                    <a:lnTo>
                      <a:pt x="489" y="846"/>
                    </a:lnTo>
                    <a:lnTo>
                      <a:pt x="489" y="846"/>
                    </a:lnTo>
                    <a:lnTo>
                      <a:pt x="482" y="845"/>
                    </a:lnTo>
                    <a:lnTo>
                      <a:pt x="478" y="845"/>
                    </a:lnTo>
                    <a:lnTo>
                      <a:pt x="476" y="846"/>
                    </a:lnTo>
                    <a:lnTo>
                      <a:pt x="476" y="846"/>
                    </a:lnTo>
                    <a:lnTo>
                      <a:pt x="473" y="848"/>
                    </a:lnTo>
                    <a:lnTo>
                      <a:pt x="473" y="852"/>
                    </a:lnTo>
                    <a:lnTo>
                      <a:pt x="473" y="852"/>
                    </a:lnTo>
                    <a:lnTo>
                      <a:pt x="473" y="854"/>
                    </a:lnTo>
                    <a:lnTo>
                      <a:pt x="473" y="857"/>
                    </a:lnTo>
                    <a:lnTo>
                      <a:pt x="478" y="859"/>
                    </a:lnTo>
                    <a:lnTo>
                      <a:pt x="482" y="863"/>
                    </a:lnTo>
                    <a:lnTo>
                      <a:pt x="485" y="866"/>
                    </a:lnTo>
                    <a:lnTo>
                      <a:pt x="485" y="866"/>
                    </a:lnTo>
                    <a:lnTo>
                      <a:pt x="484" y="870"/>
                    </a:lnTo>
                    <a:lnTo>
                      <a:pt x="482" y="875"/>
                    </a:lnTo>
                    <a:lnTo>
                      <a:pt x="482" y="875"/>
                    </a:lnTo>
                    <a:lnTo>
                      <a:pt x="482" y="881"/>
                    </a:lnTo>
                    <a:lnTo>
                      <a:pt x="484" y="886"/>
                    </a:lnTo>
                    <a:lnTo>
                      <a:pt x="484" y="886"/>
                    </a:lnTo>
                    <a:lnTo>
                      <a:pt x="487" y="895"/>
                    </a:lnTo>
                    <a:lnTo>
                      <a:pt x="495" y="901"/>
                    </a:lnTo>
                    <a:lnTo>
                      <a:pt x="504" y="902"/>
                    </a:lnTo>
                    <a:lnTo>
                      <a:pt x="513" y="902"/>
                    </a:lnTo>
                    <a:lnTo>
                      <a:pt x="513" y="902"/>
                    </a:lnTo>
                    <a:lnTo>
                      <a:pt x="522" y="899"/>
                    </a:lnTo>
                    <a:lnTo>
                      <a:pt x="525" y="895"/>
                    </a:lnTo>
                    <a:lnTo>
                      <a:pt x="529" y="892"/>
                    </a:lnTo>
                    <a:lnTo>
                      <a:pt x="529" y="886"/>
                    </a:lnTo>
                    <a:lnTo>
                      <a:pt x="527" y="874"/>
                    </a:lnTo>
                    <a:lnTo>
                      <a:pt x="525" y="861"/>
                    </a:lnTo>
                    <a:lnTo>
                      <a:pt x="525" y="861"/>
                    </a:lnTo>
                    <a:lnTo>
                      <a:pt x="523" y="854"/>
                    </a:lnTo>
                    <a:lnTo>
                      <a:pt x="522" y="852"/>
                    </a:lnTo>
                    <a:lnTo>
                      <a:pt x="516" y="850"/>
                    </a:lnTo>
                    <a:lnTo>
                      <a:pt x="511" y="850"/>
                    </a:lnTo>
                    <a:lnTo>
                      <a:pt x="511" y="850"/>
                    </a:lnTo>
                    <a:close/>
                    <a:moveTo>
                      <a:pt x="598" y="559"/>
                    </a:moveTo>
                    <a:lnTo>
                      <a:pt x="598" y="559"/>
                    </a:lnTo>
                    <a:lnTo>
                      <a:pt x="598" y="551"/>
                    </a:lnTo>
                    <a:lnTo>
                      <a:pt x="600" y="544"/>
                    </a:lnTo>
                    <a:lnTo>
                      <a:pt x="601" y="537"/>
                    </a:lnTo>
                    <a:lnTo>
                      <a:pt x="600" y="530"/>
                    </a:lnTo>
                    <a:lnTo>
                      <a:pt x="600" y="530"/>
                    </a:lnTo>
                    <a:lnTo>
                      <a:pt x="598" y="523"/>
                    </a:lnTo>
                    <a:lnTo>
                      <a:pt x="594" y="515"/>
                    </a:lnTo>
                    <a:lnTo>
                      <a:pt x="589" y="510"/>
                    </a:lnTo>
                    <a:lnTo>
                      <a:pt x="581" y="504"/>
                    </a:lnTo>
                    <a:lnTo>
                      <a:pt x="581" y="504"/>
                    </a:lnTo>
                    <a:lnTo>
                      <a:pt x="574" y="499"/>
                    </a:lnTo>
                    <a:lnTo>
                      <a:pt x="569" y="494"/>
                    </a:lnTo>
                    <a:lnTo>
                      <a:pt x="569" y="494"/>
                    </a:lnTo>
                    <a:lnTo>
                      <a:pt x="567" y="490"/>
                    </a:lnTo>
                    <a:lnTo>
                      <a:pt x="565" y="488"/>
                    </a:lnTo>
                    <a:lnTo>
                      <a:pt x="565" y="488"/>
                    </a:lnTo>
                    <a:lnTo>
                      <a:pt x="560" y="485"/>
                    </a:lnTo>
                    <a:lnTo>
                      <a:pt x="560" y="485"/>
                    </a:lnTo>
                    <a:lnTo>
                      <a:pt x="556" y="481"/>
                    </a:lnTo>
                    <a:lnTo>
                      <a:pt x="554" y="474"/>
                    </a:lnTo>
                    <a:lnTo>
                      <a:pt x="552" y="461"/>
                    </a:lnTo>
                    <a:lnTo>
                      <a:pt x="552" y="461"/>
                    </a:lnTo>
                    <a:lnTo>
                      <a:pt x="551" y="450"/>
                    </a:lnTo>
                    <a:lnTo>
                      <a:pt x="547" y="441"/>
                    </a:lnTo>
                    <a:lnTo>
                      <a:pt x="547" y="441"/>
                    </a:lnTo>
                    <a:lnTo>
                      <a:pt x="545" y="434"/>
                    </a:lnTo>
                    <a:lnTo>
                      <a:pt x="542" y="427"/>
                    </a:lnTo>
                    <a:lnTo>
                      <a:pt x="542" y="427"/>
                    </a:lnTo>
                    <a:lnTo>
                      <a:pt x="534" y="421"/>
                    </a:lnTo>
                    <a:lnTo>
                      <a:pt x="527" y="416"/>
                    </a:lnTo>
                    <a:lnTo>
                      <a:pt x="520" y="412"/>
                    </a:lnTo>
                    <a:lnTo>
                      <a:pt x="513" y="405"/>
                    </a:lnTo>
                    <a:lnTo>
                      <a:pt x="513" y="405"/>
                    </a:lnTo>
                    <a:lnTo>
                      <a:pt x="507" y="398"/>
                    </a:lnTo>
                    <a:lnTo>
                      <a:pt x="504" y="390"/>
                    </a:lnTo>
                    <a:lnTo>
                      <a:pt x="498" y="374"/>
                    </a:lnTo>
                    <a:lnTo>
                      <a:pt x="498" y="374"/>
                    </a:lnTo>
                    <a:lnTo>
                      <a:pt x="491" y="363"/>
                    </a:lnTo>
                    <a:lnTo>
                      <a:pt x="491" y="363"/>
                    </a:lnTo>
                    <a:lnTo>
                      <a:pt x="487" y="352"/>
                    </a:lnTo>
                    <a:lnTo>
                      <a:pt x="485" y="342"/>
                    </a:lnTo>
                    <a:lnTo>
                      <a:pt x="485" y="342"/>
                    </a:lnTo>
                    <a:lnTo>
                      <a:pt x="485" y="331"/>
                    </a:lnTo>
                    <a:lnTo>
                      <a:pt x="484" y="320"/>
                    </a:lnTo>
                    <a:lnTo>
                      <a:pt x="484" y="320"/>
                    </a:lnTo>
                    <a:lnTo>
                      <a:pt x="482" y="316"/>
                    </a:lnTo>
                    <a:lnTo>
                      <a:pt x="478" y="313"/>
                    </a:lnTo>
                    <a:lnTo>
                      <a:pt x="475" y="311"/>
                    </a:lnTo>
                    <a:lnTo>
                      <a:pt x="471" y="311"/>
                    </a:lnTo>
                    <a:lnTo>
                      <a:pt x="471" y="311"/>
                    </a:lnTo>
                    <a:lnTo>
                      <a:pt x="466" y="311"/>
                    </a:lnTo>
                    <a:lnTo>
                      <a:pt x="464" y="309"/>
                    </a:lnTo>
                    <a:lnTo>
                      <a:pt x="462" y="307"/>
                    </a:lnTo>
                    <a:lnTo>
                      <a:pt x="462" y="307"/>
                    </a:lnTo>
                    <a:lnTo>
                      <a:pt x="457" y="300"/>
                    </a:lnTo>
                    <a:lnTo>
                      <a:pt x="455" y="293"/>
                    </a:lnTo>
                    <a:lnTo>
                      <a:pt x="451" y="276"/>
                    </a:lnTo>
                    <a:lnTo>
                      <a:pt x="451" y="276"/>
                    </a:lnTo>
                    <a:lnTo>
                      <a:pt x="451" y="267"/>
                    </a:lnTo>
                    <a:lnTo>
                      <a:pt x="449" y="262"/>
                    </a:lnTo>
                    <a:lnTo>
                      <a:pt x="446" y="258"/>
                    </a:lnTo>
                    <a:lnTo>
                      <a:pt x="446" y="258"/>
                    </a:lnTo>
                    <a:lnTo>
                      <a:pt x="444" y="257"/>
                    </a:lnTo>
                    <a:lnTo>
                      <a:pt x="440" y="257"/>
                    </a:lnTo>
                    <a:lnTo>
                      <a:pt x="437" y="258"/>
                    </a:lnTo>
                    <a:lnTo>
                      <a:pt x="435" y="260"/>
                    </a:lnTo>
                    <a:lnTo>
                      <a:pt x="435" y="260"/>
                    </a:lnTo>
                    <a:lnTo>
                      <a:pt x="433" y="267"/>
                    </a:lnTo>
                    <a:lnTo>
                      <a:pt x="433" y="275"/>
                    </a:lnTo>
                    <a:lnTo>
                      <a:pt x="435" y="282"/>
                    </a:lnTo>
                    <a:lnTo>
                      <a:pt x="435" y="289"/>
                    </a:lnTo>
                    <a:lnTo>
                      <a:pt x="435" y="289"/>
                    </a:lnTo>
                    <a:lnTo>
                      <a:pt x="433" y="295"/>
                    </a:lnTo>
                    <a:lnTo>
                      <a:pt x="431" y="298"/>
                    </a:lnTo>
                    <a:lnTo>
                      <a:pt x="428" y="302"/>
                    </a:lnTo>
                    <a:lnTo>
                      <a:pt x="426" y="307"/>
                    </a:lnTo>
                    <a:lnTo>
                      <a:pt x="426" y="307"/>
                    </a:lnTo>
                    <a:lnTo>
                      <a:pt x="426" y="314"/>
                    </a:lnTo>
                    <a:lnTo>
                      <a:pt x="428" y="320"/>
                    </a:lnTo>
                    <a:lnTo>
                      <a:pt x="429" y="325"/>
                    </a:lnTo>
                    <a:lnTo>
                      <a:pt x="431" y="333"/>
                    </a:lnTo>
                    <a:lnTo>
                      <a:pt x="431" y="333"/>
                    </a:lnTo>
                    <a:lnTo>
                      <a:pt x="429" y="340"/>
                    </a:lnTo>
                    <a:lnTo>
                      <a:pt x="429" y="340"/>
                    </a:lnTo>
                    <a:lnTo>
                      <a:pt x="428" y="345"/>
                    </a:lnTo>
                    <a:lnTo>
                      <a:pt x="428" y="345"/>
                    </a:lnTo>
                    <a:lnTo>
                      <a:pt x="426" y="349"/>
                    </a:lnTo>
                    <a:lnTo>
                      <a:pt x="424" y="352"/>
                    </a:lnTo>
                    <a:lnTo>
                      <a:pt x="424" y="352"/>
                    </a:lnTo>
                    <a:lnTo>
                      <a:pt x="422" y="363"/>
                    </a:lnTo>
                    <a:lnTo>
                      <a:pt x="422" y="363"/>
                    </a:lnTo>
                    <a:lnTo>
                      <a:pt x="422" y="367"/>
                    </a:lnTo>
                    <a:lnTo>
                      <a:pt x="422" y="369"/>
                    </a:lnTo>
                    <a:lnTo>
                      <a:pt x="420" y="371"/>
                    </a:lnTo>
                    <a:lnTo>
                      <a:pt x="420" y="371"/>
                    </a:lnTo>
                    <a:lnTo>
                      <a:pt x="413" y="372"/>
                    </a:lnTo>
                    <a:lnTo>
                      <a:pt x="406" y="372"/>
                    </a:lnTo>
                    <a:lnTo>
                      <a:pt x="399" y="371"/>
                    </a:lnTo>
                    <a:lnTo>
                      <a:pt x="393" y="369"/>
                    </a:lnTo>
                    <a:lnTo>
                      <a:pt x="393" y="369"/>
                    </a:lnTo>
                    <a:lnTo>
                      <a:pt x="386" y="365"/>
                    </a:lnTo>
                    <a:lnTo>
                      <a:pt x="381" y="358"/>
                    </a:lnTo>
                    <a:lnTo>
                      <a:pt x="373" y="343"/>
                    </a:lnTo>
                    <a:lnTo>
                      <a:pt x="373" y="343"/>
                    </a:lnTo>
                    <a:lnTo>
                      <a:pt x="368" y="336"/>
                    </a:lnTo>
                    <a:lnTo>
                      <a:pt x="361" y="334"/>
                    </a:lnTo>
                    <a:lnTo>
                      <a:pt x="361" y="334"/>
                    </a:lnTo>
                    <a:lnTo>
                      <a:pt x="353" y="331"/>
                    </a:lnTo>
                    <a:lnTo>
                      <a:pt x="348" y="325"/>
                    </a:lnTo>
                    <a:lnTo>
                      <a:pt x="344" y="318"/>
                    </a:lnTo>
                    <a:lnTo>
                      <a:pt x="342" y="313"/>
                    </a:lnTo>
                    <a:lnTo>
                      <a:pt x="342" y="313"/>
                    </a:lnTo>
                    <a:lnTo>
                      <a:pt x="342" y="307"/>
                    </a:lnTo>
                    <a:lnTo>
                      <a:pt x="344" y="302"/>
                    </a:lnTo>
                    <a:lnTo>
                      <a:pt x="352" y="295"/>
                    </a:lnTo>
                    <a:lnTo>
                      <a:pt x="357" y="287"/>
                    </a:lnTo>
                    <a:lnTo>
                      <a:pt x="359" y="284"/>
                    </a:lnTo>
                    <a:lnTo>
                      <a:pt x="357" y="278"/>
                    </a:lnTo>
                    <a:lnTo>
                      <a:pt x="357" y="278"/>
                    </a:lnTo>
                    <a:lnTo>
                      <a:pt x="355" y="276"/>
                    </a:lnTo>
                    <a:lnTo>
                      <a:pt x="352" y="275"/>
                    </a:lnTo>
                    <a:lnTo>
                      <a:pt x="344" y="273"/>
                    </a:lnTo>
                    <a:lnTo>
                      <a:pt x="328" y="271"/>
                    </a:lnTo>
                    <a:lnTo>
                      <a:pt x="328" y="271"/>
                    </a:lnTo>
                    <a:lnTo>
                      <a:pt x="321" y="269"/>
                    </a:lnTo>
                    <a:lnTo>
                      <a:pt x="315" y="266"/>
                    </a:lnTo>
                    <a:lnTo>
                      <a:pt x="315" y="266"/>
                    </a:lnTo>
                    <a:lnTo>
                      <a:pt x="310" y="262"/>
                    </a:lnTo>
                    <a:lnTo>
                      <a:pt x="299" y="258"/>
                    </a:lnTo>
                    <a:lnTo>
                      <a:pt x="294" y="257"/>
                    </a:lnTo>
                    <a:lnTo>
                      <a:pt x="288" y="257"/>
                    </a:lnTo>
                    <a:lnTo>
                      <a:pt x="285" y="258"/>
                    </a:lnTo>
                    <a:lnTo>
                      <a:pt x="285" y="262"/>
                    </a:lnTo>
                    <a:lnTo>
                      <a:pt x="285" y="262"/>
                    </a:lnTo>
                    <a:lnTo>
                      <a:pt x="285" y="264"/>
                    </a:lnTo>
                    <a:lnTo>
                      <a:pt x="288" y="267"/>
                    </a:lnTo>
                    <a:lnTo>
                      <a:pt x="288" y="267"/>
                    </a:lnTo>
                    <a:lnTo>
                      <a:pt x="288" y="271"/>
                    </a:lnTo>
                    <a:lnTo>
                      <a:pt x="288" y="273"/>
                    </a:lnTo>
                    <a:lnTo>
                      <a:pt x="285" y="275"/>
                    </a:lnTo>
                    <a:lnTo>
                      <a:pt x="281" y="276"/>
                    </a:lnTo>
                    <a:lnTo>
                      <a:pt x="281" y="276"/>
                    </a:lnTo>
                    <a:lnTo>
                      <a:pt x="276" y="275"/>
                    </a:lnTo>
                    <a:lnTo>
                      <a:pt x="272" y="275"/>
                    </a:lnTo>
                    <a:lnTo>
                      <a:pt x="268" y="276"/>
                    </a:lnTo>
                    <a:lnTo>
                      <a:pt x="268" y="276"/>
                    </a:lnTo>
                    <a:lnTo>
                      <a:pt x="263" y="282"/>
                    </a:lnTo>
                    <a:lnTo>
                      <a:pt x="261" y="289"/>
                    </a:lnTo>
                    <a:lnTo>
                      <a:pt x="261" y="289"/>
                    </a:lnTo>
                    <a:lnTo>
                      <a:pt x="259" y="293"/>
                    </a:lnTo>
                    <a:lnTo>
                      <a:pt x="257" y="296"/>
                    </a:lnTo>
                    <a:lnTo>
                      <a:pt x="252" y="300"/>
                    </a:lnTo>
                    <a:lnTo>
                      <a:pt x="252" y="300"/>
                    </a:lnTo>
                    <a:lnTo>
                      <a:pt x="250" y="305"/>
                    </a:lnTo>
                    <a:lnTo>
                      <a:pt x="250" y="311"/>
                    </a:lnTo>
                    <a:lnTo>
                      <a:pt x="250" y="311"/>
                    </a:lnTo>
                    <a:lnTo>
                      <a:pt x="252" y="318"/>
                    </a:lnTo>
                    <a:lnTo>
                      <a:pt x="250" y="320"/>
                    </a:lnTo>
                    <a:lnTo>
                      <a:pt x="247" y="322"/>
                    </a:lnTo>
                    <a:lnTo>
                      <a:pt x="247" y="322"/>
                    </a:lnTo>
                    <a:lnTo>
                      <a:pt x="241" y="323"/>
                    </a:lnTo>
                    <a:lnTo>
                      <a:pt x="238" y="323"/>
                    </a:lnTo>
                    <a:lnTo>
                      <a:pt x="234" y="322"/>
                    </a:lnTo>
                    <a:lnTo>
                      <a:pt x="228" y="318"/>
                    </a:lnTo>
                    <a:lnTo>
                      <a:pt x="228" y="318"/>
                    </a:lnTo>
                    <a:lnTo>
                      <a:pt x="221" y="311"/>
                    </a:lnTo>
                    <a:lnTo>
                      <a:pt x="214" y="305"/>
                    </a:lnTo>
                    <a:lnTo>
                      <a:pt x="210" y="304"/>
                    </a:lnTo>
                    <a:lnTo>
                      <a:pt x="207" y="304"/>
                    </a:lnTo>
                    <a:lnTo>
                      <a:pt x="203" y="307"/>
                    </a:lnTo>
                    <a:lnTo>
                      <a:pt x="200" y="311"/>
                    </a:lnTo>
                    <a:lnTo>
                      <a:pt x="200" y="311"/>
                    </a:lnTo>
                    <a:lnTo>
                      <a:pt x="196" y="316"/>
                    </a:lnTo>
                    <a:lnTo>
                      <a:pt x="190" y="320"/>
                    </a:lnTo>
                    <a:lnTo>
                      <a:pt x="178" y="325"/>
                    </a:lnTo>
                    <a:lnTo>
                      <a:pt x="178" y="325"/>
                    </a:lnTo>
                    <a:lnTo>
                      <a:pt x="172" y="331"/>
                    </a:lnTo>
                    <a:lnTo>
                      <a:pt x="171" y="334"/>
                    </a:lnTo>
                    <a:lnTo>
                      <a:pt x="167" y="345"/>
                    </a:lnTo>
                    <a:lnTo>
                      <a:pt x="167" y="345"/>
                    </a:lnTo>
                    <a:lnTo>
                      <a:pt x="165" y="352"/>
                    </a:lnTo>
                    <a:lnTo>
                      <a:pt x="160" y="356"/>
                    </a:lnTo>
                    <a:lnTo>
                      <a:pt x="147" y="360"/>
                    </a:lnTo>
                    <a:lnTo>
                      <a:pt x="147" y="360"/>
                    </a:lnTo>
                    <a:lnTo>
                      <a:pt x="142" y="361"/>
                    </a:lnTo>
                    <a:lnTo>
                      <a:pt x="138" y="365"/>
                    </a:lnTo>
                    <a:lnTo>
                      <a:pt x="136" y="371"/>
                    </a:lnTo>
                    <a:lnTo>
                      <a:pt x="138" y="376"/>
                    </a:lnTo>
                    <a:lnTo>
                      <a:pt x="138" y="376"/>
                    </a:lnTo>
                    <a:lnTo>
                      <a:pt x="138" y="381"/>
                    </a:lnTo>
                    <a:lnTo>
                      <a:pt x="136" y="387"/>
                    </a:lnTo>
                    <a:lnTo>
                      <a:pt x="136" y="387"/>
                    </a:lnTo>
                    <a:lnTo>
                      <a:pt x="131" y="394"/>
                    </a:lnTo>
                    <a:lnTo>
                      <a:pt x="129" y="396"/>
                    </a:lnTo>
                    <a:lnTo>
                      <a:pt x="127" y="401"/>
                    </a:lnTo>
                    <a:lnTo>
                      <a:pt x="127" y="401"/>
                    </a:lnTo>
                    <a:lnTo>
                      <a:pt x="127" y="405"/>
                    </a:lnTo>
                    <a:lnTo>
                      <a:pt x="123" y="409"/>
                    </a:lnTo>
                    <a:lnTo>
                      <a:pt x="123" y="409"/>
                    </a:lnTo>
                    <a:lnTo>
                      <a:pt x="118" y="412"/>
                    </a:lnTo>
                    <a:lnTo>
                      <a:pt x="113" y="412"/>
                    </a:lnTo>
                    <a:lnTo>
                      <a:pt x="113" y="412"/>
                    </a:lnTo>
                    <a:lnTo>
                      <a:pt x="104" y="412"/>
                    </a:lnTo>
                    <a:lnTo>
                      <a:pt x="100" y="414"/>
                    </a:lnTo>
                    <a:lnTo>
                      <a:pt x="96" y="416"/>
                    </a:lnTo>
                    <a:lnTo>
                      <a:pt x="96" y="416"/>
                    </a:lnTo>
                    <a:lnTo>
                      <a:pt x="95" y="418"/>
                    </a:lnTo>
                    <a:lnTo>
                      <a:pt x="91" y="419"/>
                    </a:lnTo>
                    <a:lnTo>
                      <a:pt x="91" y="419"/>
                    </a:lnTo>
                    <a:lnTo>
                      <a:pt x="89" y="421"/>
                    </a:lnTo>
                    <a:lnTo>
                      <a:pt x="89" y="421"/>
                    </a:lnTo>
                    <a:lnTo>
                      <a:pt x="82" y="425"/>
                    </a:lnTo>
                    <a:lnTo>
                      <a:pt x="82" y="425"/>
                    </a:lnTo>
                    <a:lnTo>
                      <a:pt x="78" y="428"/>
                    </a:lnTo>
                    <a:lnTo>
                      <a:pt x="78" y="428"/>
                    </a:lnTo>
                    <a:lnTo>
                      <a:pt x="75" y="430"/>
                    </a:lnTo>
                    <a:lnTo>
                      <a:pt x="71" y="432"/>
                    </a:lnTo>
                    <a:lnTo>
                      <a:pt x="62" y="434"/>
                    </a:lnTo>
                    <a:lnTo>
                      <a:pt x="62" y="434"/>
                    </a:lnTo>
                    <a:lnTo>
                      <a:pt x="53" y="437"/>
                    </a:lnTo>
                    <a:lnTo>
                      <a:pt x="44" y="443"/>
                    </a:lnTo>
                    <a:lnTo>
                      <a:pt x="37" y="450"/>
                    </a:lnTo>
                    <a:lnTo>
                      <a:pt x="26" y="454"/>
                    </a:lnTo>
                    <a:lnTo>
                      <a:pt x="26" y="454"/>
                    </a:lnTo>
                    <a:lnTo>
                      <a:pt x="17" y="459"/>
                    </a:lnTo>
                    <a:lnTo>
                      <a:pt x="11" y="463"/>
                    </a:lnTo>
                    <a:lnTo>
                      <a:pt x="8" y="466"/>
                    </a:lnTo>
                    <a:lnTo>
                      <a:pt x="8" y="466"/>
                    </a:lnTo>
                    <a:lnTo>
                      <a:pt x="2" y="477"/>
                    </a:lnTo>
                    <a:lnTo>
                      <a:pt x="0" y="488"/>
                    </a:lnTo>
                    <a:lnTo>
                      <a:pt x="2" y="497"/>
                    </a:lnTo>
                    <a:lnTo>
                      <a:pt x="8" y="508"/>
                    </a:lnTo>
                    <a:lnTo>
                      <a:pt x="8" y="508"/>
                    </a:lnTo>
                    <a:lnTo>
                      <a:pt x="11" y="515"/>
                    </a:lnTo>
                    <a:lnTo>
                      <a:pt x="15" y="524"/>
                    </a:lnTo>
                    <a:lnTo>
                      <a:pt x="15" y="524"/>
                    </a:lnTo>
                    <a:lnTo>
                      <a:pt x="13" y="530"/>
                    </a:lnTo>
                    <a:lnTo>
                      <a:pt x="9" y="535"/>
                    </a:lnTo>
                    <a:lnTo>
                      <a:pt x="9" y="535"/>
                    </a:lnTo>
                    <a:lnTo>
                      <a:pt x="8" y="542"/>
                    </a:lnTo>
                    <a:lnTo>
                      <a:pt x="8" y="550"/>
                    </a:lnTo>
                    <a:lnTo>
                      <a:pt x="9" y="557"/>
                    </a:lnTo>
                    <a:lnTo>
                      <a:pt x="13" y="564"/>
                    </a:lnTo>
                    <a:lnTo>
                      <a:pt x="13" y="564"/>
                    </a:lnTo>
                    <a:lnTo>
                      <a:pt x="17" y="568"/>
                    </a:lnTo>
                    <a:lnTo>
                      <a:pt x="20" y="573"/>
                    </a:lnTo>
                    <a:lnTo>
                      <a:pt x="26" y="577"/>
                    </a:lnTo>
                    <a:lnTo>
                      <a:pt x="29" y="582"/>
                    </a:lnTo>
                    <a:lnTo>
                      <a:pt x="29" y="582"/>
                    </a:lnTo>
                    <a:lnTo>
                      <a:pt x="31" y="584"/>
                    </a:lnTo>
                    <a:lnTo>
                      <a:pt x="31" y="584"/>
                    </a:lnTo>
                    <a:lnTo>
                      <a:pt x="31" y="589"/>
                    </a:lnTo>
                    <a:lnTo>
                      <a:pt x="31" y="595"/>
                    </a:lnTo>
                    <a:lnTo>
                      <a:pt x="28" y="606"/>
                    </a:lnTo>
                    <a:lnTo>
                      <a:pt x="28" y="606"/>
                    </a:lnTo>
                    <a:lnTo>
                      <a:pt x="26" y="618"/>
                    </a:lnTo>
                    <a:lnTo>
                      <a:pt x="28" y="624"/>
                    </a:lnTo>
                    <a:lnTo>
                      <a:pt x="29" y="629"/>
                    </a:lnTo>
                    <a:lnTo>
                      <a:pt x="29" y="629"/>
                    </a:lnTo>
                    <a:lnTo>
                      <a:pt x="37" y="638"/>
                    </a:lnTo>
                    <a:lnTo>
                      <a:pt x="38" y="644"/>
                    </a:lnTo>
                    <a:lnTo>
                      <a:pt x="42" y="649"/>
                    </a:lnTo>
                    <a:lnTo>
                      <a:pt x="42" y="649"/>
                    </a:lnTo>
                    <a:lnTo>
                      <a:pt x="44" y="655"/>
                    </a:lnTo>
                    <a:lnTo>
                      <a:pt x="44" y="662"/>
                    </a:lnTo>
                    <a:lnTo>
                      <a:pt x="42" y="676"/>
                    </a:lnTo>
                    <a:lnTo>
                      <a:pt x="42" y="676"/>
                    </a:lnTo>
                    <a:lnTo>
                      <a:pt x="40" y="684"/>
                    </a:lnTo>
                    <a:lnTo>
                      <a:pt x="35" y="689"/>
                    </a:lnTo>
                    <a:lnTo>
                      <a:pt x="35" y="689"/>
                    </a:lnTo>
                    <a:lnTo>
                      <a:pt x="33" y="691"/>
                    </a:lnTo>
                    <a:lnTo>
                      <a:pt x="31" y="693"/>
                    </a:lnTo>
                    <a:lnTo>
                      <a:pt x="31" y="693"/>
                    </a:lnTo>
                    <a:lnTo>
                      <a:pt x="31" y="696"/>
                    </a:lnTo>
                    <a:lnTo>
                      <a:pt x="33" y="700"/>
                    </a:lnTo>
                    <a:lnTo>
                      <a:pt x="38" y="705"/>
                    </a:lnTo>
                    <a:lnTo>
                      <a:pt x="44" y="711"/>
                    </a:lnTo>
                    <a:lnTo>
                      <a:pt x="49" y="712"/>
                    </a:lnTo>
                    <a:lnTo>
                      <a:pt x="49" y="712"/>
                    </a:lnTo>
                    <a:lnTo>
                      <a:pt x="58" y="714"/>
                    </a:lnTo>
                    <a:lnTo>
                      <a:pt x="67" y="716"/>
                    </a:lnTo>
                    <a:lnTo>
                      <a:pt x="76" y="714"/>
                    </a:lnTo>
                    <a:lnTo>
                      <a:pt x="84" y="711"/>
                    </a:lnTo>
                    <a:lnTo>
                      <a:pt x="84" y="711"/>
                    </a:lnTo>
                    <a:lnTo>
                      <a:pt x="91" y="703"/>
                    </a:lnTo>
                    <a:lnTo>
                      <a:pt x="91" y="703"/>
                    </a:lnTo>
                    <a:lnTo>
                      <a:pt x="95" y="700"/>
                    </a:lnTo>
                    <a:lnTo>
                      <a:pt x="100" y="700"/>
                    </a:lnTo>
                    <a:lnTo>
                      <a:pt x="100" y="700"/>
                    </a:lnTo>
                    <a:lnTo>
                      <a:pt x="109" y="702"/>
                    </a:lnTo>
                    <a:lnTo>
                      <a:pt x="118" y="702"/>
                    </a:lnTo>
                    <a:lnTo>
                      <a:pt x="125" y="703"/>
                    </a:lnTo>
                    <a:lnTo>
                      <a:pt x="134" y="700"/>
                    </a:lnTo>
                    <a:lnTo>
                      <a:pt x="134" y="700"/>
                    </a:lnTo>
                    <a:lnTo>
                      <a:pt x="145" y="696"/>
                    </a:lnTo>
                    <a:lnTo>
                      <a:pt x="152" y="689"/>
                    </a:lnTo>
                    <a:lnTo>
                      <a:pt x="152" y="689"/>
                    </a:lnTo>
                    <a:lnTo>
                      <a:pt x="165" y="676"/>
                    </a:lnTo>
                    <a:lnTo>
                      <a:pt x="165" y="676"/>
                    </a:lnTo>
                    <a:lnTo>
                      <a:pt x="174" y="671"/>
                    </a:lnTo>
                    <a:lnTo>
                      <a:pt x="187" y="665"/>
                    </a:lnTo>
                    <a:lnTo>
                      <a:pt x="187" y="665"/>
                    </a:lnTo>
                    <a:lnTo>
                      <a:pt x="209" y="662"/>
                    </a:lnTo>
                    <a:lnTo>
                      <a:pt x="219" y="658"/>
                    </a:lnTo>
                    <a:lnTo>
                      <a:pt x="230" y="655"/>
                    </a:lnTo>
                    <a:lnTo>
                      <a:pt x="230" y="655"/>
                    </a:lnTo>
                    <a:lnTo>
                      <a:pt x="243" y="651"/>
                    </a:lnTo>
                    <a:lnTo>
                      <a:pt x="254" y="647"/>
                    </a:lnTo>
                    <a:lnTo>
                      <a:pt x="266" y="646"/>
                    </a:lnTo>
                    <a:lnTo>
                      <a:pt x="272" y="647"/>
                    </a:lnTo>
                    <a:lnTo>
                      <a:pt x="279" y="649"/>
                    </a:lnTo>
                    <a:lnTo>
                      <a:pt x="279" y="649"/>
                    </a:lnTo>
                    <a:lnTo>
                      <a:pt x="292" y="656"/>
                    </a:lnTo>
                    <a:lnTo>
                      <a:pt x="292" y="656"/>
                    </a:lnTo>
                    <a:lnTo>
                      <a:pt x="303" y="662"/>
                    </a:lnTo>
                    <a:lnTo>
                      <a:pt x="303" y="662"/>
                    </a:lnTo>
                    <a:lnTo>
                      <a:pt x="308" y="662"/>
                    </a:lnTo>
                    <a:lnTo>
                      <a:pt x="312" y="665"/>
                    </a:lnTo>
                    <a:lnTo>
                      <a:pt x="312" y="665"/>
                    </a:lnTo>
                    <a:lnTo>
                      <a:pt x="314" y="667"/>
                    </a:lnTo>
                    <a:lnTo>
                      <a:pt x="315" y="671"/>
                    </a:lnTo>
                    <a:lnTo>
                      <a:pt x="315" y="671"/>
                    </a:lnTo>
                    <a:lnTo>
                      <a:pt x="317" y="673"/>
                    </a:lnTo>
                    <a:lnTo>
                      <a:pt x="319" y="674"/>
                    </a:lnTo>
                    <a:lnTo>
                      <a:pt x="326" y="678"/>
                    </a:lnTo>
                    <a:lnTo>
                      <a:pt x="326" y="678"/>
                    </a:lnTo>
                    <a:lnTo>
                      <a:pt x="330" y="684"/>
                    </a:lnTo>
                    <a:lnTo>
                      <a:pt x="330" y="691"/>
                    </a:lnTo>
                    <a:lnTo>
                      <a:pt x="330" y="691"/>
                    </a:lnTo>
                    <a:lnTo>
                      <a:pt x="330" y="694"/>
                    </a:lnTo>
                    <a:lnTo>
                      <a:pt x="332" y="698"/>
                    </a:lnTo>
                    <a:lnTo>
                      <a:pt x="333" y="700"/>
                    </a:lnTo>
                    <a:lnTo>
                      <a:pt x="339" y="702"/>
                    </a:lnTo>
                    <a:lnTo>
                      <a:pt x="339" y="702"/>
                    </a:lnTo>
                    <a:lnTo>
                      <a:pt x="344" y="703"/>
                    </a:lnTo>
                    <a:lnTo>
                      <a:pt x="350" y="703"/>
                    </a:lnTo>
                    <a:lnTo>
                      <a:pt x="352" y="700"/>
                    </a:lnTo>
                    <a:lnTo>
                      <a:pt x="355" y="694"/>
                    </a:lnTo>
                    <a:lnTo>
                      <a:pt x="355" y="694"/>
                    </a:lnTo>
                    <a:lnTo>
                      <a:pt x="359" y="685"/>
                    </a:lnTo>
                    <a:lnTo>
                      <a:pt x="362" y="682"/>
                    </a:lnTo>
                    <a:lnTo>
                      <a:pt x="366" y="680"/>
                    </a:lnTo>
                    <a:lnTo>
                      <a:pt x="366" y="680"/>
                    </a:lnTo>
                    <a:lnTo>
                      <a:pt x="371" y="678"/>
                    </a:lnTo>
                    <a:lnTo>
                      <a:pt x="375" y="678"/>
                    </a:lnTo>
                    <a:lnTo>
                      <a:pt x="377" y="680"/>
                    </a:lnTo>
                    <a:lnTo>
                      <a:pt x="377" y="685"/>
                    </a:lnTo>
                    <a:lnTo>
                      <a:pt x="377" y="685"/>
                    </a:lnTo>
                    <a:lnTo>
                      <a:pt x="377" y="689"/>
                    </a:lnTo>
                    <a:lnTo>
                      <a:pt x="373" y="691"/>
                    </a:lnTo>
                    <a:lnTo>
                      <a:pt x="368" y="696"/>
                    </a:lnTo>
                    <a:lnTo>
                      <a:pt x="368" y="696"/>
                    </a:lnTo>
                    <a:lnTo>
                      <a:pt x="361" y="705"/>
                    </a:lnTo>
                    <a:lnTo>
                      <a:pt x="359" y="711"/>
                    </a:lnTo>
                    <a:lnTo>
                      <a:pt x="357" y="714"/>
                    </a:lnTo>
                    <a:lnTo>
                      <a:pt x="357" y="714"/>
                    </a:lnTo>
                    <a:lnTo>
                      <a:pt x="357" y="718"/>
                    </a:lnTo>
                    <a:lnTo>
                      <a:pt x="359" y="720"/>
                    </a:lnTo>
                    <a:lnTo>
                      <a:pt x="364" y="722"/>
                    </a:lnTo>
                    <a:lnTo>
                      <a:pt x="364" y="722"/>
                    </a:lnTo>
                    <a:lnTo>
                      <a:pt x="368" y="722"/>
                    </a:lnTo>
                    <a:lnTo>
                      <a:pt x="370" y="720"/>
                    </a:lnTo>
                    <a:lnTo>
                      <a:pt x="373" y="714"/>
                    </a:lnTo>
                    <a:lnTo>
                      <a:pt x="373" y="714"/>
                    </a:lnTo>
                    <a:lnTo>
                      <a:pt x="377" y="712"/>
                    </a:lnTo>
                    <a:lnTo>
                      <a:pt x="379" y="712"/>
                    </a:lnTo>
                    <a:lnTo>
                      <a:pt x="381" y="714"/>
                    </a:lnTo>
                    <a:lnTo>
                      <a:pt x="381" y="718"/>
                    </a:lnTo>
                    <a:lnTo>
                      <a:pt x="381" y="718"/>
                    </a:lnTo>
                    <a:lnTo>
                      <a:pt x="379" y="722"/>
                    </a:lnTo>
                    <a:lnTo>
                      <a:pt x="377" y="723"/>
                    </a:lnTo>
                    <a:lnTo>
                      <a:pt x="373" y="727"/>
                    </a:lnTo>
                    <a:lnTo>
                      <a:pt x="373" y="731"/>
                    </a:lnTo>
                    <a:lnTo>
                      <a:pt x="373" y="731"/>
                    </a:lnTo>
                    <a:lnTo>
                      <a:pt x="375" y="732"/>
                    </a:lnTo>
                    <a:lnTo>
                      <a:pt x="377" y="734"/>
                    </a:lnTo>
                    <a:lnTo>
                      <a:pt x="382" y="734"/>
                    </a:lnTo>
                    <a:lnTo>
                      <a:pt x="390" y="734"/>
                    </a:lnTo>
                    <a:lnTo>
                      <a:pt x="395" y="736"/>
                    </a:lnTo>
                    <a:lnTo>
                      <a:pt x="395" y="736"/>
                    </a:lnTo>
                    <a:lnTo>
                      <a:pt x="399" y="738"/>
                    </a:lnTo>
                    <a:lnTo>
                      <a:pt x="400" y="740"/>
                    </a:lnTo>
                    <a:lnTo>
                      <a:pt x="402" y="747"/>
                    </a:lnTo>
                    <a:lnTo>
                      <a:pt x="402" y="752"/>
                    </a:lnTo>
                    <a:lnTo>
                      <a:pt x="399" y="760"/>
                    </a:lnTo>
                    <a:lnTo>
                      <a:pt x="399" y="760"/>
                    </a:lnTo>
                    <a:lnTo>
                      <a:pt x="397" y="769"/>
                    </a:lnTo>
                    <a:lnTo>
                      <a:pt x="397" y="774"/>
                    </a:lnTo>
                    <a:lnTo>
                      <a:pt x="399" y="776"/>
                    </a:lnTo>
                    <a:lnTo>
                      <a:pt x="399" y="776"/>
                    </a:lnTo>
                    <a:lnTo>
                      <a:pt x="404" y="779"/>
                    </a:lnTo>
                    <a:lnTo>
                      <a:pt x="409" y="781"/>
                    </a:lnTo>
                    <a:lnTo>
                      <a:pt x="422" y="783"/>
                    </a:lnTo>
                    <a:lnTo>
                      <a:pt x="422" y="783"/>
                    </a:lnTo>
                    <a:lnTo>
                      <a:pt x="431" y="785"/>
                    </a:lnTo>
                    <a:lnTo>
                      <a:pt x="437" y="788"/>
                    </a:lnTo>
                    <a:lnTo>
                      <a:pt x="444" y="801"/>
                    </a:lnTo>
                    <a:lnTo>
                      <a:pt x="444" y="801"/>
                    </a:lnTo>
                    <a:lnTo>
                      <a:pt x="449" y="805"/>
                    </a:lnTo>
                    <a:lnTo>
                      <a:pt x="455" y="805"/>
                    </a:lnTo>
                    <a:lnTo>
                      <a:pt x="460" y="803"/>
                    </a:lnTo>
                    <a:lnTo>
                      <a:pt x="464" y="798"/>
                    </a:lnTo>
                    <a:lnTo>
                      <a:pt x="464" y="798"/>
                    </a:lnTo>
                    <a:lnTo>
                      <a:pt x="469" y="794"/>
                    </a:lnTo>
                    <a:lnTo>
                      <a:pt x="475" y="792"/>
                    </a:lnTo>
                    <a:lnTo>
                      <a:pt x="480" y="792"/>
                    </a:lnTo>
                    <a:lnTo>
                      <a:pt x="485" y="794"/>
                    </a:lnTo>
                    <a:lnTo>
                      <a:pt x="485" y="794"/>
                    </a:lnTo>
                    <a:lnTo>
                      <a:pt x="491" y="801"/>
                    </a:lnTo>
                    <a:lnTo>
                      <a:pt x="495" y="805"/>
                    </a:lnTo>
                    <a:lnTo>
                      <a:pt x="500" y="807"/>
                    </a:lnTo>
                    <a:lnTo>
                      <a:pt x="500" y="807"/>
                    </a:lnTo>
                    <a:lnTo>
                      <a:pt x="505" y="805"/>
                    </a:lnTo>
                    <a:lnTo>
                      <a:pt x="509" y="801"/>
                    </a:lnTo>
                    <a:lnTo>
                      <a:pt x="513" y="798"/>
                    </a:lnTo>
                    <a:lnTo>
                      <a:pt x="514" y="792"/>
                    </a:lnTo>
                    <a:lnTo>
                      <a:pt x="514" y="792"/>
                    </a:lnTo>
                    <a:lnTo>
                      <a:pt x="516" y="785"/>
                    </a:lnTo>
                    <a:lnTo>
                      <a:pt x="518" y="781"/>
                    </a:lnTo>
                    <a:lnTo>
                      <a:pt x="520" y="779"/>
                    </a:lnTo>
                    <a:lnTo>
                      <a:pt x="520" y="779"/>
                    </a:lnTo>
                    <a:lnTo>
                      <a:pt x="523" y="778"/>
                    </a:lnTo>
                    <a:lnTo>
                      <a:pt x="527" y="778"/>
                    </a:lnTo>
                    <a:lnTo>
                      <a:pt x="533" y="778"/>
                    </a:lnTo>
                    <a:lnTo>
                      <a:pt x="533" y="778"/>
                    </a:lnTo>
                    <a:lnTo>
                      <a:pt x="540" y="779"/>
                    </a:lnTo>
                    <a:lnTo>
                      <a:pt x="547" y="778"/>
                    </a:lnTo>
                    <a:lnTo>
                      <a:pt x="552" y="776"/>
                    </a:lnTo>
                    <a:lnTo>
                      <a:pt x="554" y="774"/>
                    </a:lnTo>
                    <a:lnTo>
                      <a:pt x="556" y="770"/>
                    </a:lnTo>
                    <a:lnTo>
                      <a:pt x="556" y="770"/>
                    </a:lnTo>
                    <a:lnTo>
                      <a:pt x="556" y="765"/>
                    </a:lnTo>
                    <a:lnTo>
                      <a:pt x="554" y="761"/>
                    </a:lnTo>
                    <a:lnTo>
                      <a:pt x="552" y="758"/>
                    </a:lnTo>
                    <a:lnTo>
                      <a:pt x="552" y="754"/>
                    </a:lnTo>
                    <a:lnTo>
                      <a:pt x="552" y="754"/>
                    </a:lnTo>
                    <a:lnTo>
                      <a:pt x="554" y="750"/>
                    </a:lnTo>
                    <a:lnTo>
                      <a:pt x="556" y="749"/>
                    </a:lnTo>
                    <a:lnTo>
                      <a:pt x="556" y="749"/>
                    </a:lnTo>
                    <a:lnTo>
                      <a:pt x="556" y="741"/>
                    </a:lnTo>
                    <a:lnTo>
                      <a:pt x="556" y="741"/>
                    </a:lnTo>
                    <a:lnTo>
                      <a:pt x="558" y="731"/>
                    </a:lnTo>
                    <a:lnTo>
                      <a:pt x="558" y="727"/>
                    </a:lnTo>
                    <a:lnTo>
                      <a:pt x="562" y="722"/>
                    </a:lnTo>
                    <a:lnTo>
                      <a:pt x="562" y="722"/>
                    </a:lnTo>
                    <a:lnTo>
                      <a:pt x="565" y="716"/>
                    </a:lnTo>
                    <a:lnTo>
                      <a:pt x="569" y="711"/>
                    </a:lnTo>
                    <a:lnTo>
                      <a:pt x="571" y="703"/>
                    </a:lnTo>
                    <a:lnTo>
                      <a:pt x="571" y="696"/>
                    </a:lnTo>
                    <a:lnTo>
                      <a:pt x="571" y="696"/>
                    </a:lnTo>
                    <a:lnTo>
                      <a:pt x="571" y="687"/>
                    </a:lnTo>
                    <a:lnTo>
                      <a:pt x="571" y="682"/>
                    </a:lnTo>
                    <a:lnTo>
                      <a:pt x="572" y="678"/>
                    </a:lnTo>
                    <a:lnTo>
                      <a:pt x="572" y="678"/>
                    </a:lnTo>
                    <a:lnTo>
                      <a:pt x="576" y="673"/>
                    </a:lnTo>
                    <a:lnTo>
                      <a:pt x="581" y="671"/>
                    </a:lnTo>
                    <a:lnTo>
                      <a:pt x="590" y="667"/>
                    </a:lnTo>
                    <a:lnTo>
                      <a:pt x="596" y="665"/>
                    </a:lnTo>
                    <a:lnTo>
                      <a:pt x="600" y="662"/>
                    </a:lnTo>
                    <a:lnTo>
                      <a:pt x="603" y="658"/>
                    </a:lnTo>
                    <a:lnTo>
                      <a:pt x="605" y="653"/>
                    </a:lnTo>
                    <a:lnTo>
                      <a:pt x="605" y="653"/>
                    </a:lnTo>
                    <a:lnTo>
                      <a:pt x="605" y="644"/>
                    </a:lnTo>
                    <a:lnTo>
                      <a:pt x="603" y="637"/>
                    </a:lnTo>
                    <a:lnTo>
                      <a:pt x="601" y="620"/>
                    </a:lnTo>
                    <a:lnTo>
                      <a:pt x="601" y="620"/>
                    </a:lnTo>
                    <a:lnTo>
                      <a:pt x="601" y="615"/>
                    </a:lnTo>
                    <a:lnTo>
                      <a:pt x="603" y="609"/>
                    </a:lnTo>
                    <a:lnTo>
                      <a:pt x="607" y="599"/>
                    </a:lnTo>
                    <a:lnTo>
                      <a:pt x="607" y="599"/>
                    </a:lnTo>
                    <a:lnTo>
                      <a:pt x="609" y="593"/>
                    </a:lnTo>
                    <a:lnTo>
                      <a:pt x="607" y="589"/>
                    </a:lnTo>
                    <a:lnTo>
                      <a:pt x="603" y="580"/>
                    </a:lnTo>
                    <a:lnTo>
                      <a:pt x="603" y="580"/>
                    </a:lnTo>
                    <a:lnTo>
                      <a:pt x="600" y="570"/>
                    </a:lnTo>
                    <a:lnTo>
                      <a:pt x="598" y="559"/>
                    </a:lnTo>
                    <a:lnTo>
                      <a:pt x="598" y="559"/>
                    </a:lnTo>
                    <a:close/>
                    <a:moveTo>
                      <a:pt x="238" y="19"/>
                    </a:moveTo>
                    <a:lnTo>
                      <a:pt x="238" y="19"/>
                    </a:lnTo>
                    <a:lnTo>
                      <a:pt x="234" y="18"/>
                    </a:lnTo>
                    <a:lnTo>
                      <a:pt x="232" y="18"/>
                    </a:lnTo>
                    <a:lnTo>
                      <a:pt x="228" y="18"/>
                    </a:lnTo>
                    <a:lnTo>
                      <a:pt x="227" y="16"/>
                    </a:lnTo>
                    <a:lnTo>
                      <a:pt x="227" y="16"/>
                    </a:lnTo>
                    <a:lnTo>
                      <a:pt x="227" y="12"/>
                    </a:lnTo>
                    <a:lnTo>
                      <a:pt x="227" y="7"/>
                    </a:lnTo>
                    <a:lnTo>
                      <a:pt x="225" y="3"/>
                    </a:lnTo>
                    <a:lnTo>
                      <a:pt x="223" y="0"/>
                    </a:lnTo>
                    <a:lnTo>
                      <a:pt x="223" y="0"/>
                    </a:lnTo>
                    <a:lnTo>
                      <a:pt x="221" y="0"/>
                    </a:lnTo>
                    <a:lnTo>
                      <a:pt x="221" y="0"/>
                    </a:lnTo>
                    <a:lnTo>
                      <a:pt x="219" y="1"/>
                    </a:lnTo>
                    <a:lnTo>
                      <a:pt x="219" y="3"/>
                    </a:lnTo>
                    <a:lnTo>
                      <a:pt x="216" y="12"/>
                    </a:lnTo>
                    <a:lnTo>
                      <a:pt x="216" y="25"/>
                    </a:lnTo>
                    <a:lnTo>
                      <a:pt x="216" y="25"/>
                    </a:lnTo>
                    <a:lnTo>
                      <a:pt x="219" y="32"/>
                    </a:lnTo>
                    <a:lnTo>
                      <a:pt x="223" y="34"/>
                    </a:lnTo>
                    <a:lnTo>
                      <a:pt x="225" y="36"/>
                    </a:lnTo>
                    <a:lnTo>
                      <a:pt x="225" y="36"/>
                    </a:lnTo>
                    <a:lnTo>
                      <a:pt x="230" y="36"/>
                    </a:lnTo>
                    <a:lnTo>
                      <a:pt x="232" y="34"/>
                    </a:lnTo>
                    <a:lnTo>
                      <a:pt x="234" y="32"/>
                    </a:lnTo>
                    <a:lnTo>
                      <a:pt x="234" y="32"/>
                    </a:lnTo>
                    <a:lnTo>
                      <a:pt x="232" y="32"/>
                    </a:lnTo>
                    <a:lnTo>
                      <a:pt x="232" y="30"/>
                    </a:lnTo>
                    <a:lnTo>
                      <a:pt x="232" y="29"/>
                    </a:lnTo>
                    <a:lnTo>
                      <a:pt x="232" y="27"/>
                    </a:lnTo>
                    <a:lnTo>
                      <a:pt x="232" y="27"/>
                    </a:lnTo>
                    <a:lnTo>
                      <a:pt x="238" y="23"/>
                    </a:lnTo>
                    <a:lnTo>
                      <a:pt x="238" y="21"/>
                    </a:lnTo>
                    <a:lnTo>
                      <a:pt x="238" y="19"/>
                    </a:lnTo>
                    <a:lnTo>
                      <a:pt x="238" y="19"/>
                    </a:lnTo>
                    <a:close/>
                    <a:moveTo>
                      <a:pt x="967" y="792"/>
                    </a:moveTo>
                    <a:lnTo>
                      <a:pt x="967" y="792"/>
                    </a:lnTo>
                    <a:lnTo>
                      <a:pt x="958" y="790"/>
                    </a:lnTo>
                    <a:lnTo>
                      <a:pt x="949" y="787"/>
                    </a:lnTo>
                    <a:lnTo>
                      <a:pt x="949" y="787"/>
                    </a:lnTo>
                    <a:lnTo>
                      <a:pt x="945" y="783"/>
                    </a:lnTo>
                    <a:lnTo>
                      <a:pt x="943" y="776"/>
                    </a:lnTo>
                    <a:lnTo>
                      <a:pt x="943" y="776"/>
                    </a:lnTo>
                    <a:lnTo>
                      <a:pt x="942" y="769"/>
                    </a:lnTo>
                    <a:lnTo>
                      <a:pt x="938" y="763"/>
                    </a:lnTo>
                    <a:lnTo>
                      <a:pt x="933" y="760"/>
                    </a:lnTo>
                    <a:lnTo>
                      <a:pt x="929" y="752"/>
                    </a:lnTo>
                    <a:lnTo>
                      <a:pt x="929" y="752"/>
                    </a:lnTo>
                    <a:lnTo>
                      <a:pt x="927" y="747"/>
                    </a:lnTo>
                    <a:lnTo>
                      <a:pt x="925" y="738"/>
                    </a:lnTo>
                    <a:lnTo>
                      <a:pt x="924" y="731"/>
                    </a:lnTo>
                    <a:lnTo>
                      <a:pt x="920" y="725"/>
                    </a:lnTo>
                    <a:lnTo>
                      <a:pt x="920" y="725"/>
                    </a:lnTo>
                    <a:lnTo>
                      <a:pt x="913" y="722"/>
                    </a:lnTo>
                    <a:lnTo>
                      <a:pt x="907" y="722"/>
                    </a:lnTo>
                    <a:lnTo>
                      <a:pt x="904" y="722"/>
                    </a:lnTo>
                    <a:lnTo>
                      <a:pt x="904" y="722"/>
                    </a:lnTo>
                    <a:lnTo>
                      <a:pt x="902" y="723"/>
                    </a:lnTo>
                    <a:lnTo>
                      <a:pt x="902" y="723"/>
                    </a:lnTo>
                    <a:lnTo>
                      <a:pt x="902" y="729"/>
                    </a:lnTo>
                    <a:lnTo>
                      <a:pt x="905" y="732"/>
                    </a:lnTo>
                    <a:lnTo>
                      <a:pt x="911" y="740"/>
                    </a:lnTo>
                    <a:lnTo>
                      <a:pt x="911" y="740"/>
                    </a:lnTo>
                    <a:lnTo>
                      <a:pt x="916" y="747"/>
                    </a:lnTo>
                    <a:lnTo>
                      <a:pt x="920" y="758"/>
                    </a:lnTo>
                    <a:lnTo>
                      <a:pt x="924" y="779"/>
                    </a:lnTo>
                    <a:lnTo>
                      <a:pt x="924" y="779"/>
                    </a:lnTo>
                    <a:lnTo>
                      <a:pt x="924" y="787"/>
                    </a:lnTo>
                    <a:lnTo>
                      <a:pt x="924" y="790"/>
                    </a:lnTo>
                    <a:lnTo>
                      <a:pt x="922" y="794"/>
                    </a:lnTo>
                    <a:lnTo>
                      <a:pt x="922" y="794"/>
                    </a:lnTo>
                    <a:lnTo>
                      <a:pt x="916" y="801"/>
                    </a:lnTo>
                    <a:lnTo>
                      <a:pt x="914" y="805"/>
                    </a:lnTo>
                    <a:lnTo>
                      <a:pt x="914" y="810"/>
                    </a:lnTo>
                    <a:lnTo>
                      <a:pt x="914" y="810"/>
                    </a:lnTo>
                    <a:lnTo>
                      <a:pt x="916" y="816"/>
                    </a:lnTo>
                    <a:lnTo>
                      <a:pt x="918" y="821"/>
                    </a:lnTo>
                    <a:lnTo>
                      <a:pt x="925" y="832"/>
                    </a:lnTo>
                    <a:lnTo>
                      <a:pt x="925" y="832"/>
                    </a:lnTo>
                    <a:lnTo>
                      <a:pt x="931" y="834"/>
                    </a:lnTo>
                    <a:lnTo>
                      <a:pt x="933" y="837"/>
                    </a:lnTo>
                    <a:lnTo>
                      <a:pt x="933" y="837"/>
                    </a:lnTo>
                    <a:lnTo>
                      <a:pt x="931" y="843"/>
                    </a:lnTo>
                    <a:lnTo>
                      <a:pt x="929" y="848"/>
                    </a:lnTo>
                    <a:lnTo>
                      <a:pt x="929" y="848"/>
                    </a:lnTo>
                    <a:lnTo>
                      <a:pt x="931" y="852"/>
                    </a:lnTo>
                    <a:lnTo>
                      <a:pt x="934" y="857"/>
                    </a:lnTo>
                    <a:lnTo>
                      <a:pt x="938" y="859"/>
                    </a:lnTo>
                    <a:lnTo>
                      <a:pt x="943" y="859"/>
                    </a:lnTo>
                    <a:lnTo>
                      <a:pt x="943" y="859"/>
                    </a:lnTo>
                    <a:lnTo>
                      <a:pt x="949" y="855"/>
                    </a:lnTo>
                    <a:lnTo>
                      <a:pt x="952" y="850"/>
                    </a:lnTo>
                    <a:lnTo>
                      <a:pt x="956" y="837"/>
                    </a:lnTo>
                    <a:lnTo>
                      <a:pt x="956" y="837"/>
                    </a:lnTo>
                    <a:lnTo>
                      <a:pt x="962" y="828"/>
                    </a:lnTo>
                    <a:lnTo>
                      <a:pt x="969" y="821"/>
                    </a:lnTo>
                    <a:lnTo>
                      <a:pt x="969" y="821"/>
                    </a:lnTo>
                    <a:lnTo>
                      <a:pt x="978" y="808"/>
                    </a:lnTo>
                    <a:lnTo>
                      <a:pt x="981" y="803"/>
                    </a:lnTo>
                    <a:lnTo>
                      <a:pt x="983" y="799"/>
                    </a:lnTo>
                    <a:lnTo>
                      <a:pt x="981" y="796"/>
                    </a:lnTo>
                    <a:lnTo>
                      <a:pt x="981" y="796"/>
                    </a:lnTo>
                    <a:lnTo>
                      <a:pt x="980" y="792"/>
                    </a:lnTo>
                    <a:lnTo>
                      <a:pt x="976" y="792"/>
                    </a:lnTo>
                    <a:lnTo>
                      <a:pt x="967" y="792"/>
                    </a:lnTo>
                    <a:lnTo>
                      <a:pt x="967" y="792"/>
                    </a:lnTo>
                    <a:close/>
                    <a:moveTo>
                      <a:pt x="893" y="854"/>
                    </a:moveTo>
                    <a:lnTo>
                      <a:pt x="893" y="854"/>
                    </a:lnTo>
                    <a:lnTo>
                      <a:pt x="889" y="854"/>
                    </a:lnTo>
                    <a:lnTo>
                      <a:pt x="889" y="854"/>
                    </a:lnTo>
                    <a:lnTo>
                      <a:pt x="885" y="857"/>
                    </a:lnTo>
                    <a:lnTo>
                      <a:pt x="882" y="861"/>
                    </a:lnTo>
                    <a:lnTo>
                      <a:pt x="878" y="870"/>
                    </a:lnTo>
                    <a:lnTo>
                      <a:pt x="878" y="870"/>
                    </a:lnTo>
                    <a:lnTo>
                      <a:pt x="876" y="883"/>
                    </a:lnTo>
                    <a:lnTo>
                      <a:pt x="875" y="888"/>
                    </a:lnTo>
                    <a:lnTo>
                      <a:pt x="873" y="895"/>
                    </a:lnTo>
                    <a:lnTo>
                      <a:pt x="873" y="895"/>
                    </a:lnTo>
                    <a:lnTo>
                      <a:pt x="867" y="901"/>
                    </a:lnTo>
                    <a:lnTo>
                      <a:pt x="860" y="908"/>
                    </a:lnTo>
                    <a:lnTo>
                      <a:pt x="853" y="912"/>
                    </a:lnTo>
                    <a:lnTo>
                      <a:pt x="846" y="915"/>
                    </a:lnTo>
                    <a:lnTo>
                      <a:pt x="846" y="915"/>
                    </a:lnTo>
                    <a:lnTo>
                      <a:pt x="838" y="917"/>
                    </a:lnTo>
                    <a:lnTo>
                      <a:pt x="835" y="919"/>
                    </a:lnTo>
                    <a:lnTo>
                      <a:pt x="833" y="921"/>
                    </a:lnTo>
                    <a:lnTo>
                      <a:pt x="833" y="921"/>
                    </a:lnTo>
                    <a:lnTo>
                      <a:pt x="829" y="924"/>
                    </a:lnTo>
                    <a:lnTo>
                      <a:pt x="826" y="928"/>
                    </a:lnTo>
                    <a:lnTo>
                      <a:pt x="826" y="928"/>
                    </a:lnTo>
                    <a:lnTo>
                      <a:pt x="826" y="926"/>
                    </a:lnTo>
                    <a:lnTo>
                      <a:pt x="826" y="926"/>
                    </a:lnTo>
                    <a:lnTo>
                      <a:pt x="826" y="930"/>
                    </a:lnTo>
                    <a:lnTo>
                      <a:pt x="824" y="933"/>
                    </a:lnTo>
                    <a:lnTo>
                      <a:pt x="819" y="937"/>
                    </a:lnTo>
                    <a:lnTo>
                      <a:pt x="813" y="939"/>
                    </a:lnTo>
                    <a:lnTo>
                      <a:pt x="808" y="942"/>
                    </a:lnTo>
                    <a:lnTo>
                      <a:pt x="808" y="942"/>
                    </a:lnTo>
                    <a:lnTo>
                      <a:pt x="802" y="950"/>
                    </a:lnTo>
                    <a:lnTo>
                      <a:pt x="800" y="955"/>
                    </a:lnTo>
                    <a:lnTo>
                      <a:pt x="800" y="959"/>
                    </a:lnTo>
                    <a:lnTo>
                      <a:pt x="800" y="959"/>
                    </a:lnTo>
                    <a:lnTo>
                      <a:pt x="804" y="962"/>
                    </a:lnTo>
                    <a:lnTo>
                      <a:pt x="806" y="964"/>
                    </a:lnTo>
                    <a:lnTo>
                      <a:pt x="815" y="964"/>
                    </a:lnTo>
                    <a:lnTo>
                      <a:pt x="815" y="964"/>
                    </a:lnTo>
                    <a:lnTo>
                      <a:pt x="817" y="966"/>
                    </a:lnTo>
                    <a:lnTo>
                      <a:pt x="820" y="968"/>
                    </a:lnTo>
                    <a:lnTo>
                      <a:pt x="824" y="973"/>
                    </a:lnTo>
                    <a:lnTo>
                      <a:pt x="824" y="973"/>
                    </a:lnTo>
                    <a:lnTo>
                      <a:pt x="829" y="977"/>
                    </a:lnTo>
                    <a:lnTo>
                      <a:pt x="838" y="978"/>
                    </a:lnTo>
                    <a:lnTo>
                      <a:pt x="838" y="978"/>
                    </a:lnTo>
                    <a:lnTo>
                      <a:pt x="847" y="977"/>
                    </a:lnTo>
                    <a:lnTo>
                      <a:pt x="855" y="975"/>
                    </a:lnTo>
                    <a:lnTo>
                      <a:pt x="862" y="971"/>
                    </a:lnTo>
                    <a:lnTo>
                      <a:pt x="864" y="968"/>
                    </a:lnTo>
                    <a:lnTo>
                      <a:pt x="864" y="964"/>
                    </a:lnTo>
                    <a:lnTo>
                      <a:pt x="864" y="964"/>
                    </a:lnTo>
                    <a:lnTo>
                      <a:pt x="866" y="948"/>
                    </a:lnTo>
                    <a:lnTo>
                      <a:pt x="866" y="940"/>
                    </a:lnTo>
                    <a:lnTo>
                      <a:pt x="867" y="933"/>
                    </a:lnTo>
                    <a:lnTo>
                      <a:pt x="867" y="933"/>
                    </a:lnTo>
                    <a:lnTo>
                      <a:pt x="875" y="926"/>
                    </a:lnTo>
                    <a:lnTo>
                      <a:pt x="882" y="922"/>
                    </a:lnTo>
                    <a:lnTo>
                      <a:pt x="882" y="922"/>
                    </a:lnTo>
                    <a:lnTo>
                      <a:pt x="889" y="921"/>
                    </a:lnTo>
                    <a:lnTo>
                      <a:pt x="893" y="919"/>
                    </a:lnTo>
                    <a:lnTo>
                      <a:pt x="895" y="915"/>
                    </a:lnTo>
                    <a:lnTo>
                      <a:pt x="895" y="915"/>
                    </a:lnTo>
                    <a:lnTo>
                      <a:pt x="896" y="912"/>
                    </a:lnTo>
                    <a:lnTo>
                      <a:pt x="896" y="908"/>
                    </a:lnTo>
                    <a:lnTo>
                      <a:pt x="895" y="904"/>
                    </a:lnTo>
                    <a:lnTo>
                      <a:pt x="896" y="901"/>
                    </a:lnTo>
                    <a:lnTo>
                      <a:pt x="896" y="901"/>
                    </a:lnTo>
                    <a:lnTo>
                      <a:pt x="898" y="897"/>
                    </a:lnTo>
                    <a:lnTo>
                      <a:pt x="900" y="893"/>
                    </a:lnTo>
                    <a:lnTo>
                      <a:pt x="907" y="888"/>
                    </a:lnTo>
                    <a:lnTo>
                      <a:pt x="907" y="888"/>
                    </a:lnTo>
                    <a:lnTo>
                      <a:pt x="914" y="883"/>
                    </a:lnTo>
                    <a:lnTo>
                      <a:pt x="918" y="879"/>
                    </a:lnTo>
                    <a:lnTo>
                      <a:pt x="920" y="875"/>
                    </a:lnTo>
                    <a:lnTo>
                      <a:pt x="920" y="875"/>
                    </a:lnTo>
                    <a:lnTo>
                      <a:pt x="920" y="872"/>
                    </a:lnTo>
                    <a:lnTo>
                      <a:pt x="918" y="866"/>
                    </a:lnTo>
                    <a:lnTo>
                      <a:pt x="913" y="859"/>
                    </a:lnTo>
                    <a:lnTo>
                      <a:pt x="913" y="859"/>
                    </a:lnTo>
                    <a:lnTo>
                      <a:pt x="905" y="854"/>
                    </a:lnTo>
                    <a:lnTo>
                      <a:pt x="893" y="854"/>
                    </a:lnTo>
                    <a:lnTo>
                      <a:pt x="893" y="854"/>
                    </a:lnTo>
                    <a:close/>
                    <a:moveTo>
                      <a:pt x="147" y="68"/>
                    </a:moveTo>
                    <a:lnTo>
                      <a:pt x="147" y="68"/>
                    </a:lnTo>
                    <a:lnTo>
                      <a:pt x="151" y="67"/>
                    </a:lnTo>
                    <a:lnTo>
                      <a:pt x="152" y="61"/>
                    </a:lnTo>
                    <a:lnTo>
                      <a:pt x="152" y="57"/>
                    </a:lnTo>
                    <a:lnTo>
                      <a:pt x="151" y="54"/>
                    </a:lnTo>
                    <a:lnTo>
                      <a:pt x="151" y="54"/>
                    </a:lnTo>
                    <a:lnTo>
                      <a:pt x="147" y="50"/>
                    </a:lnTo>
                    <a:lnTo>
                      <a:pt x="140" y="48"/>
                    </a:lnTo>
                    <a:lnTo>
                      <a:pt x="129" y="50"/>
                    </a:lnTo>
                    <a:lnTo>
                      <a:pt x="129" y="50"/>
                    </a:lnTo>
                    <a:lnTo>
                      <a:pt x="120" y="48"/>
                    </a:lnTo>
                    <a:lnTo>
                      <a:pt x="114" y="47"/>
                    </a:lnTo>
                    <a:lnTo>
                      <a:pt x="114" y="45"/>
                    </a:lnTo>
                    <a:lnTo>
                      <a:pt x="114" y="43"/>
                    </a:lnTo>
                    <a:lnTo>
                      <a:pt x="114" y="43"/>
                    </a:lnTo>
                    <a:lnTo>
                      <a:pt x="116" y="39"/>
                    </a:lnTo>
                    <a:lnTo>
                      <a:pt x="123" y="38"/>
                    </a:lnTo>
                    <a:lnTo>
                      <a:pt x="134" y="36"/>
                    </a:lnTo>
                    <a:lnTo>
                      <a:pt x="134" y="36"/>
                    </a:lnTo>
                    <a:lnTo>
                      <a:pt x="143" y="36"/>
                    </a:lnTo>
                    <a:lnTo>
                      <a:pt x="151" y="36"/>
                    </a:lnTo>
                    <a:lnTo>
                      <a:pt x="151" y="36"/>
                    </a:lnTo>
                    <a:lnTo>
                      <a:pt x="160" y="36"/>
                    </a:lnTo>
                    <a:lnTo>
                      <a:pt x="167" y="34"/>
                    </a:lnTo>
                    <a:lnTo>
                      <a:pt x="174" y="29"/>
                    </a:lnTo>
                    <a:lnTo>
                      <a:pt x="176" y="27"/>
                    </a:lnTo>
                    <a:lnTo>
                      <a:pt x="178" y="21"/>
                    </a:lnTo>
                    <a:lnTo>
                      <a:pt x="178" y="21"/>
                    </a:lnTo>
                    <a:lnTo>
                      <a:pt x="176" y="18"/>
                    </a:lnTo>
                    <a:lnTo>
                      <a:pt x="174" y="16"/>
                    </a:lnTo>
                    <a:lnTo>
                      <a:pt x="174" y="16"/>
                    </a:lnTo>
                    <a:lnTo>
                      <a:pt x="171" y="18"/>
                    </a:lnTo>
                    <a:lnTo>
                      <a:pt x="165" y="19"/>
                    </a:lnTo>
                    <a:lnTo>
                      <a:pt x="165" y="19"/>
                    </a:lnTo>
                    <a:lnTo>
                      <a:pt x="160" y="23"/>
                    </a:lnTo>
                    <a:lnTo>
                      <a:pt x="154" y="25"/>
                    </a:lnTo>
                    <a:lnTo>
                      <a:pt x="154" y="25"/>
                    </a:lnTo>
                    <a:lnTo>
                      <a:pt x="143" y="25"/>
                    </a:lnTo>
                    <a:lnTo>
                      <a:pt x="134" y="23"/>
                    </a:lnTo>
                    <a:lnTo>
                      <a:pt x="134" y="23"/>
                    </a:lnTo>
                    <a:lnTo>
                      <a:pt x="123" y="23"/>
                    </a:lnTo>
                    <a:lnTo>
                      <a:pt x="123" y="23"/>
                    </a:lnTo>
                    <a:lnTo>
                      <a:pt x="120" y="19"/>
                    </a:lnTo>
                    <a:lnTo>
                      <a:pt x="116" y="18"/>
                    </a:lnTo>
                    <a:lnTo>
                      <a:pt x="114" y="18"/>
                    </a:lnTo>
                    <a:lnTo>
                      <a:pt x="114" y="18"/>
                    </a:lnTo>
                    <a:lnTo>
                      <a:pt x="109" y="19"/>
                    </a:lnTo>
                    <a:lnTo>
                      <a:pt x="104" y="21"/>
                    </a:lnTo>
                    <a:lnTo>
                      <a:pt x="100" y="27"/>
                    </a:lnTo>
                    <a:lnTo>
                      <a:pt x="98" y="32"/>
                    </a:lnTo>
                    <a:lnTo>
                      <a:pt x="98" y="32"/>
                    </a:lnTo>
                    <a:lnTo>
                      <a:pt x="98" y="38"/>
                    </a:lnTo>
                    <a:lnTo>
                      <a:pt x="100" y="41"/>
                    </a:lnTo>
                    <a:lnTo>
                      <a:pt x="100" y="47"/>
                    </a:lnTo>
                    <a:lnTo>
                      <a:pt x="98" y="52"/>
                    </a:lnTo>
                    <a:lnTo>
                      <a:pt x="98" y="52"/>
                    </a:lnTo>
                    <a:lnTo>
                      <a:pt x="95" y="57"/>
                    </a:lnTo>
                    <a:lnTo>
                      <a:pt x="93" y="65"/>
                    </a:lnTo>
                    <a:lnTo>
                      <a:pt x="93" y="65"/>
                    </a:lnTo>
                    <a:lnTo>
                      <a:pt x="95" y="72"/>
                    </a:lnTo>
                    <a:lnTo>
                      <a:pt x="95" y="77"/>
                    </a:lnTo>
                    <a:lnTo>
                      <a:pt x="95" y="77"/>
                    </a:lnTo>
                    <a:lnTo>
                      <a:pt x="91" y="88"/>
                    </a:lnTo>
                    <a:lnTo>
                      <a:pt x="89" y="92"/>
                    </a:lnTo>
                    <a:lnTo>
                      <a:pt x="91" y="97"/>
                    </a:lnTo>
                    <a:lnTo>
                      <a:pt x="91" y="97"/>
                    </a:lnTo>
                    <a:lnTo>
                      <a:pt x="91" y="103"/>
                    </a:lnTo>
                    <a:lnTo>
                      <a:pt x="91" y="108"/>
                    </a:lnTo>
                    <a:lnTo>
                      <a:pt x="91" y="108"/>
                    </a:lnTo>
                    <a:lnTo>
                      <a:pt x="91" y="123"/>
                    </a:lnTo>
                    <a:lnTo>
                      <a:pt x="93" y="132"/>
                    </a:lnTo>
                    <a:lnTo>
                      <a:pt x="95" y="139"/>
                    </a:lnTo>
                    <a:lnTo>
                      <a:pt x="95" y="139"/>
                    </a:lnTo>
                    <a:lnTo>
                      <a:pt x="98" y="141"/>
                    </a:lnTo>
                    <a:lnTo>
                      <a:pt x="102" y="141"/>
                    </a:lnTo>
                    <a:lnTo>
                      <a:pt x="105" y="141"/>
                    </a:lnTo>
                    <a:lnTo>
                      <a:pt x="107" y="137"/>
                    </a:lnTo>
                    <a:lnTo>
                      <a:pt x="114" y="130"/>
                    </a:lnTo>
                    <a:lnTo>
                      <a:pt x="116" y="123"/>
                    </a:lnTo>
                    <a:lnTo>
                      <a:pt x="116" y="123"/>
                    </a:lnTo>
                    <a:lnTo>
                      <a:pt x="114" y="115"/>
                    </a:lnTo>
                    <a:lnTo>
                      <a:pt x="114" y="110"/>
                    </a:lnTo>
                    <a:lnTo>
                      <a:pt x="114" y="106"/>
                    </a:lnTo>
                    <a:lnTo>
                      <a:pt x="114" y="106"/>
                    </a:lnTo>
                    <a:lnTo>
                      <a:pt x="116" y="103"/>
                    </a:lnTo>
                    <a:lnTo>
                      <a:pt x="118" y="101"/>
                    </a:lnTo>
                    <a:lnTo>
                      <a:pt x="122" y="101"/>
                    </a:lnTo>
                    <a:lnTo>
                      <a:pt x="123" y="103"/>
                    </a:lnTo>
                    <a:lnTo>
                      <a:pt x="123" y="103"/>
                    </a:lnTo>
                    <a:lnTo>
                      <a:pt x="125" y="106"/>
                    </a:lnTo>
                    <a:lnTo>
                      <a:pt x="127" y="110"/>
                    </a:lnTo>
                    <a:lnTo>
                      <a:pt x="129" y="115"/>
                    </a:lnTo>
                    <a:lnTo>
                      <a:pt x="131" y="119"/>
                    </a:lnTo>
                    <a:lnTo>
                      <a:pt x="131" y="119"/>
                    </a:lnTo>
                    <a:lnTo>
                      <a:pt x="133" y="123"/>
                    </a:lnTo>
                    <a:lnTo>
                      <a:pt x="134" y="123"/>
                    </a:lnTo>
                    <a:lnTo>
                      <a:pt x="136" y="124"/>
                    </a:lnTo>
                    <a:lnTo>
                      <a:pt x="136" y="124"/>
                    </a:lnTo>
                    <a:lnTo>
                      <a:pt x="138" y="123"/>
                    </a:lnTo>
                    <a:lnTo>
                      <a:pt x="138" y="119"/>
                    </a:lnTo>
                    <a:lnTo>
                      <a:pt x="138" y="119"/>
                    </a:lnTo>
                    <a:lnTo>
                      <a:pt x="145" y="115"/>
                    </a:lnTo>
                    <a:lnTo>
                      <a:pt x="147" y="114"/>
                    </a:lnTo>
                    <a:lnTo>
                      <a:pt x="149" y="112"/>
                    </a:lnTo>
                    <a:lnTo>
                      <a:pt x="149" y="112"/>
                    </a:lnTo>
                    <a:lnTo>
                      <a:pt x="149" y="108"/>
                    </a:lnTo>
                    <a:lnTo>
                      <a:pt x="147" y="105"/>
                    </a:lnTo>
                    <a:lnTo>
                      <a:pt x="142" y="99"/>
                    </a:lnTo>
                    <a:lnTo>
                      <a:pt x="142" y="99"/>
                    </a:lnTo>
                    <a:lnTo>
                      <a:pt x="134" y="94"/>
                    </a:lnTo>
                    <a:lnTo>
                      <a:pt x="131" y="92"/>
                    </a:lnTo>
                    <a:lnTo>
                      <a:pt x="129" y="88"/>
                    </a:lnTo>
                    <a:lnTo>
                      <a:pt x="129" y="88"/>
                    </a:lnTo>
                    <a:lnTo>
                      <a:pt x="127" y="85"/>
                    </a:lnTo>
                    <a:lnTo>
                      <a:pt x="127" y="81"/>
                    </a:lnTo>
                    <a:lnTo>
                      <a:pt x="129" y="76"/>
                    </a:lnTo>
                    <a:lnTo>
                      <a:pt x="131" y="72"/>
                    </a:lnTo>
                    <a:lnTo>
                      <a:pt x="131" y="72"/>
                    </a:lnTo>
                    <a:lnTo>
                      <a:pt x="134" y="70"/>
                    </a:lnTo>
                    <a:lnTo>
                      <a:pt x="140" y="70"/>
                    </a:lnTo>
                    <a:lnTo>
                      <a:pt x="143" y="70"/>
                    </a:lnTo>
                    <a:lnTo>
                      <a:pt x="147" y="68"/>
                    </a:lnTo>
                    <a:lnTo>
                      <a:pt x="147" y="68"/>
                    </a:lnTo>
                    <a:close/>
                    <a:moveTo>
                      <a:pt x="156" y="242"/>
                    </a:moveTo>
                    <a:lnTo>
                      <a:pt x="156" y="242"/>
                    </a:lnTo>
                    <a:lnTo>
                      <a:pt x="161" y="240"/>
                    </a:lnTo>
                    <a:lnTo>
                      <a:pt x="165" y="238"/>
                    </a:lnTo>
                    <a:lnTo>
                      <a:pt x="174" y="233"/>
                    </a:lnTo>
                    <a:lnTo>
                      <a:pt x="174" y="233"/>
                    </a:lnTo>
                    <a:lnTo>
                      <a:pt x="180" y="229"/>
                    </a:lnTo>
                    <a:lnTo>
                      <a:pt x="183" y="226"/>
                    </a:lnTo>
                    <a:lnTo>
                      <a:pt x="190" y="219"/>
                    </a:lnTo>
                    <a:lnTo>
                      <a:pt x="190" y="219"/>
                    </a:lnTo>
                    <a:lnTo>
                      <a:pt x="200" y="215"/>
                    </a:lnTo>
                    <a:lnTo>
                      <a:pt x="205" y="211"/>
                    </a:lnTo>
                    <a:lnTo>
                      <a:pt x="209" y="208"/>
                    </a:lnTo>
                    <a:lnTo>
                      <a:pt x="209" y="208"/>
                    </a:lnTo>
                    <a:lnTo>
                      <a:pt x="209" y="206"/>
                    </a:lnTo>
                    <a:lnTo>
                      <a:pt x="207" y="204"/>
                    </a:lnTo>
                    <a:lnTo>
                      <a:pt x="207" y="204"/>
                    </a:lnTo>
                    <a:lnTo>
                      <a:pt x="201" y="204"/>
                    </a:lnTo>
                    <a:lnTo>
                      <a:pt x="198" y="206"/>
                    </a:lnTo>
                    <a:lnTo>
                      <a:pt x="198" y="206"/>
                    </a:lnTo>
                    <a:lnTo>
                      <a:pt x="194" y="208"/>
                    </a:lnTo>
                    <a:lnTo>
                      <a:pt x="190" y="209"/>
                    </a:lnTo>
                    <a:lnTo>
                      <a:pt x="190" y="209"/>
                    </a:lnTo>
                    <a:lnTo>
                      <a:pt x="185" y="209"/>
                    </a:lnTo>
                    <a:lnTo>
                      <a:pt x="185" y="209"/>
                    </a:lnTo>
                    <a:lnTo>
                      <a:pt x="181" y="209"/>
                    </a:lnTo>
                    <a:lnTo>
                      <a:pt x="180" y="211"/>
                    </a:lnTo>
                    <a:lnTo>
                      <a:pt x="180" y="213"/>
                    </a:lnTo>
                    <a:lnTo>
                      <a:pt x="178" y="215"/>
                    </a:lnTo>
                    <a:lnTo>
                      <a:pt x="178" y="215"/>
                    </a:lnTo>
                    <a:lnTo>
                      <a:pt x="174" y="217"/>
                    </a:lnTo>
                    <a:lnTo>
                      <a:pt x="171" y="217"/>
                    </a:lnTo>
                    <a:lnTo>
                      <a:pt x="171" y="217"/>
                    </a:lnTo>
                    <a:lnTo>
                      <a:pt x="167" y="219"/>
                    </a:lnTo>
                    <a:lnTo>
                      <a:pt x="165" y="220"/>
                    </a:lnTo>
                    <a:lnTo>
                      <a:pt x="165" y="220"/>
                    </a:lnTo>
                    <a:lnTo>
                      <a:pt x="154" y="231"/>
                    </a:lnTo>
                    <a:lnTo>
                      <a:pt x="154" y="231"/>
                    </a:lnTo>
                    <a:lnTo>
                      <a:pt x="151" y="235"/>
                    </a:lnTo>
                    <a:lnTo>
                      <a:pt x="149" y="238"/>
                    </a:lnTo>
                    <a:lnTo>
                      <a:pt x="151" y="240"/>
                    </a:lnTo>
                    <a:lnTo>
                      <a:pt x="156" y="242"/>
                    </a:lnTo>
                    <a:lnTo>
                      <a:pt x="156" y="242"/>
                    </a:lnTo>
                    <a:close/>
                  </a:path>
                </a:pathLst>
              </a:custGeom>
              <a:solidFill>
                <a:srgbClr val="161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9"/>
              <p:cNvSpPr>
                <a:spLocks noEditPoints="1"/>
              </p:cNvSpPr>
              <p:nvPr/>
            </p:nvSpPr>
            <p:spPr bwMode="auto">
              <a:xfrm>
                <a:off x="789805" y="1188540"/>
                <a:ext cx="3585943" cy="2748324"/>
              </a:xfrm>
              <a:custGeom>
                <a:avLst/>
                <a:gdLst>
                  <a:gd name="T0" fmla="*/ 1408 w 2357"/>
                  <a:gd name="T1" fmla="*/ 487 h 1791"/>
                  <a:gd name="T2" fmla="*/ 1207 w 2357"/>
                  <a:gd name="T3" fmla="*/ 268 h 1791"/>
                  <a:gd name="T4" fmla="*/ 1005 w 2357"/>
                  <a:gd name="T5" fmla="*/ 246 h 1791"/>
                  <a:gd name="T6" fmla="*/ 1095 w 2357"/>
                  <a:gd name="T7" fmla="*/ 469 h 1791"/>
                  <a:gd name="T8" fmla="*/ 1050 w 2357"/>
                  <a:gd name="T9" fmla="*/ 391 h 1791"/>
                  <a:gd name="T10" fmla="*/ 786 w 2357"/>
                  <a:gd name="T11" fmla="*/ 313 h 1791"/>
                  <a:gd name="T12" fmla="*/ 773 w 2357"/>
                  <a:gd name="T13" fmla="*/ 223 h 1791"/>
                  <a:gd name="T14" fmla="*/ 829 w 2357"/>
                  <a:gd name="T15" fmla="*/ 273 h 1791"/>
                  <a:gd name="T16" fmla="*/ 891 w 2357"/>
                  <a:gd name="T17" fmla="*/ 255 h 1791"/>
                  <a:gd name="T18" fmla="*/ 923 w 2357"/>
                  <a:gd name="T19" fmla="*/ 353 h 1791"/>
                  <a:gd name="T20" fmla="*/ 755 w 2357"/>
                  <a:gd name="T21" fmla="*/ 364 h 1791"/>
                  <a:gd name="T22" fmla="*/ 901 w 2357"/>
                  <a:gd name="T23" fmla="*/ 447 h 1791"/>
                  <a:gd name="T24" fmla="*/ 865 w 2357"/>
                  <a:gd name="T25" fmla="*/ 221 h 1791"/>
                  <a:gd name="T26" fmla="*/ 1531 w 2357"/>
                  <a:gd name="T27" fmla="*/ 483 h 1791"/>
                  <a:gd name="T28" fmla="*/ 1249 w 2357"/>
                  <a:gd name="T29" fmla="*/ 380 h 1791"/>
                  <a:gd name="T30" fmla="*/ 1435 w 2357"/>
                  <a:gd name="T31" fmla="*/ 539 h 1791"/>
                  <a:gd name="T32" fmla="*/ 1560 w 2357"/>
                  <a:gd name="T33" fmla="*/ 592 h 1791"/>
                  <a:gd name="T34" fmla="*/ 1146 w 2357"/>
                  <a:gd name="T35" fmla="*/ 166 h 1791"/>
                  <a:gd name="T36" fmla="*/ 1215 w 2357"/>
                  <a:gd name="T37" fmla="*/ 208 h 1791"/>
                  <a:gd name="T38" fmla="*/ 1392 w 2357"/>
                  <a:gd name="T39" fmla="*/ 192 h 1791"/>
                  <a:gd name="T40" fmla="*/ 1604 w 2357"/>
                  <a:gd name="T41" fmla="*/ 67 h 1791"/>
                  <a:gd name="T42" fmla="*/ 1381 w 2357"/>
                  <a:gd name="T43" fmla="*/ 38 h 1791"/>
                  <a:gd name="T44" fmla="*/ 1229 w 2357"/>
                  <a:gd name="T45" fmla="*/ 71 h 1791"/>
                  <a:gd name="T46" fmla="*/ 1274 w 2357"/>
                  <a:gd name="T47" fmla="*/ 98 h 1791"/>
                  <a:gd name="T48" fmla="*/ 1229 w 2357"/>
                  <a:gd name="T49" fmla="*/ 128 h 1791"/>
                  <a:gd name="T50" fmla="*/ 1307 w 2357"/>
                  <a:gd name="T51" fmla="*/ 603 h 1791"/>
                  <a:gd name="T52" fmla="*/ 1694 w 2357"/>
                  <a:gd name="T53" fmla="*/ 910 h 1791"/>
                  <a:gd name="T54" fmla="*/ 1419 w 2357"/>
                  <a:gd name="T55" fmla="*/ 1596 h 1791"/>
                  <a:gd name="T56" fmla="*/ 1394 w 2357"/>
                  <a:gd name="T57" fmla="*/ 1552 h 1791"/>
                  <a:gd name="T58" fmla="*/ 2246 w 2357"/>
                  <a:gd name="T59" fmla="*/ 333 h 1791"/>
                  <a:gd name="T60" fmla="*/ 2252 w 2357"/>
                  <a:gd name="T61" fmla="*/ 195 h 1791"/>
                  <a:gd name="T62" fmla="*/ 2232 w 2357"/>
                  <a:gd name="T63" fmla="*/ 89 h 1791"/>
                  <a:gd name="T64" fmla="*/ 2215 w 2357"/>
                  <a:gd name="T65" fmla="*/ 36 h 1791"/>
                  <a:gd name="T66" fmla="*/ 1949 w 2357"/>
                  <a:gd name="T67" fmla="*/ 25 h 1791"/>
                  <a:gd name="T68" fmla="*/ 1776 w 2357"/>
                  <a:gd name="T69" fmla="*/ 81 h 1791"/>
                  <a:gd name="T70" fmla="*/ 1528 w 2357"/>
                  <a:gd name="T71" fmla="*/ 125 h 1791"/>
                  <a:gd name="T72" fmla="*/ 1484 w 2357"/>
                  <a:gd name="T73" fmla="*/ 246 h 1791"/>
                  <a:gd name="T74" fmla="*/ 1718 w 2357"/>
                  <a:gd name="T75" fmla="*/ 431 h 1791"/>
                  <a:gd name="T76" fmla="*/ 1758 w 2357"/>
                  <a:gd name="T77" fmla="*/ 577 h 1791"/>
                  <a:gd name="T78" fmla="*/ 1924 w 2357"/>
                  <a:gd name="T79" fmla="*/ 610 h 1791"/>
                  <a:gd name="T80" fmla="*/ 1272 w 2357"/>
                  <a:gd name="T81" fmla="*/ 1717 h 1791"/>
                  <a:gd name="T82" fmla="*/ 1106 w 2357"/>
                  <a:gd name="T83" fmla="*/ 1598 h 1791"/>
                  <a:gd name="T84" fmla="*/ 1330 w 2357"/>
                  <a:gd name="T85" fmla="*/ 1451 h 1791"/>
                  <a:gd name="T86" fmla="*/ 1511 w 2357"/>
                  <a:gd name="T87" fmla="*/ 1073 h 1791"/>
                  <a:gd name="T88" fmla="*/ 1569 w 2357"/>
                  <a:gd name="T89" fmla="*/ 966 h 1791"/>
                  <a:gd name="T90" fmla="*/ 1642 w 2357"/>
                  <a:gd name="T91" fmla="*/ 869 h 1791"/>
                  <a:gd name="T92" fmla="*/ 1423 w 2357"/>
                  <a:gd name="T93" fmla="*/ 626 h 1791"/>
                  <a:gd name="T94" fmla="*/ 1316 w 2357"/>
                  <a:gd name="T95" fmla="*/ 887 h 1791"/>
                  <a:gd name="T96" fmla="*/ 1182 w 2357"/>
                  <a:gd name="T97" fmla="*/ 565 h 1791"/>
                  <a:gd name="T98" fmla="*/ 1267 w 2357"/>
                  <a:gd name="T99" fmla="*/ 465 h 1791"/>
                  <a:gd name="T100" fmla="*/ 1164 w 2357"/>
                  <a:gd name="T101" fmla="*/ 414 h 1791"/>
                  <a:gd name="T102" fmla="*/ 1097 w 2357"/>
                  <a:gd name="T103" fmla="*/ 385 h 1791"/>
                  <a:gd name="T104" fmla="*/ 1010 w 2357"/>
                  <a:gd name="T105" fmla="*/ 496 h 1791"/>
                  <a:gd name="T106" fmla="*/ 811 w 2357"/>
                  <a:gd name="T107" fmla="*/ 476 h 1791"/>
                  <a:gd name="T108" fmla="*/ 552 w 2357"/>
                  <a:gd name="T109" fmla="*/ 458 h 1791"/>
                  <a:gd name="T110" fmla="*/ 65 w 2357"/>
                  <a:gd name="T111" fmla="*/ 445 h 1791"/>
                  <a:gd name="T112" fmla="*/ 67 w 2357"/>
                  <a:gd name="T113" fmla="*/ 572 h 1791"/>
                  <a:gd name="T114" fmla="*/ 87 w 2357"/>
                  <a:gd name="T115" fmla="*/ 720 h 1791"/>
                  <a:gd name="T116" fmla="*/ 217 w 2357"/>
                  <a:gd name="T117" fmla="*/ 697 h 1791"/>
                  <a:gd name="T118" fmla="*/ 469 w 2357"/>
                  <a:gd name="T119" fmla="*/ 733 h 1791"/>
                  <a:gd name="T120" fmla="*/ 650 w 2357"/>
                  <a:gd name="T121" fmla="*/ 977 h 1791"/>
                  <a:gd name="T122" fmla="*/ 880 w 2357"/>
                  <a:gd name="T123" fmla="*/ 1489 h 1791"/>
                  <a:gd name="T124" fmla="*/ 1122 w 2357"/>
                  <a:gd name="T125" fmla="*/ 1647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7" h="1791">
                    <a:moveTo>
                      <a:pt x="1086" y="284"/>
                    </a:moveTo>
                    <a:lnTo>
                      <a:pt x="1086" y="284"/>
                    </a:lnTo>
                    <a:lnTo>
                      <a:pt x="1086" y="279"/>
                    </a:lnTo>
                    <a:lnTo>
                      <a:pt x="1088" y="275"/>
                    </a:lnTo>
                    <a:lnTo>
                      <a:pt x="1093" y="268"/>
                    </a:lnTo>
                    <a:lnTo>
                      <a:pt x="1093" y="268"/>
                    </a:lnTo>
                    <a:lnTo>
                      <a:pt x="1102" y="261"/>
                    </a:lnTo>
                    <a:lnTo>
                      <a:pt x="1102" y="261"/>
                    </a:lnTo>
                    <a:lnTo>
                      <a:pt x="1111" y="259"/>
                    </a:lnTo>
                    <a:lnTo>
                      <a:pt x="1111" y="259"/>
                    </a:lnTo>
                    <a:lnTo>
                      <a:pt x="1115" y="261"/>
                    </a:lnTo>
                    <a:lnTo>
                      <a:pt x="1119" y="262"/>
                    </a:lnTo>
                    <a:lnTo>
                      <a:pt x="1124" y="268"/>
                    </a:lnTo>
                    <a:lnTo>
                      <a:pt x="1128" y="275"/>
                    </a:lnTo>
                    <a:lnTo>
                      <a:pt x="1128" y="282"/>
                    </a:lnTo>
                    <a:lnTo>
                      <a:pt x="1128" y="282"/>
                    </a:lnTo>
                    <a:lnTo>
                      <a:pt x="1126" y="290"/>
                    </a:lnTo>
                    <a:lnTo>
                      <a:pt x="1122" y="291"/>
                    </a:lnTo>
                    <a:lnTo>
                      <a:pt x="1117" y="293"/>
                    </a:lnTo>
                    <a:lnTo>
                      <a:pt x="1110" y="293"/>
                    </a:lnTo>
                    <a:lnTo>
                      <a:pt x="1110" y="293"/>
                    </a:lnTo>
                    <a:lnTo>
                      <a:pt x="1097" y="291"/>
                    </a:lnTo>
                    <a:lnTo>
                      <a:pt x="1090" y="290"/>
                    </a:lnTo>
                    <a:lnTo>
                      <a:pt x="1088" y="286"/>
                    </a:lnTo>
                    <a:lnTo>
                      <a:pt x="1086" y="284"/>
                    </a:lnTo>
                    <a:lnTo>
                      <a:pt x="1086" y="284"/>
                    </a:lnTo>
                    <a:close/>
                    <a:moveTo>
                      <a:pt x="1122" y="214"/>
                    </a:moveTo>
                    <a:lnTo>
                      <a:pt x="1122" y="214"/>
                    </a:lnTo>
                    <a:lnTo>
                      <a:pt x="1131" y="214"/>
                    </a:lnTo>
                    <a:lnTo>
                      <a:pt x="1137" y="210"/>
                    </a:lnTo>
                    <a:lnTo>
                      <a:pt x="1140" y="208"/>
                    </a:lnTo>
                    <a:lnTo>
                      <a:pt x="1142" y="204"/>
                    </a:lnTo>
                    <a:lnTo>
                      <a:pt x="1140" y="201"/>
                    </a:lnTo>
                    <a:lnTo>
                      <a:pt x="1137" y="197"/>
                    </a:lnTo>
                    <a:lnTo>
                      <a:pt x="1131" y="197"/>
                    </a:lnTo>
                    <a:lnTo>
                      <a:pt x="1122" y="197"/>
                    </a:lnTo>
                    <a:lnTo>
                      <a:pt x="1122" y="197"/>
                    </a:lnTo>
                    <a:lnTo>
                      <a:pt x="1115" y="201"/>
                    </a:lnTo>
                    <a:lnTo>
                      <a:pt x="1106" y="204"/>
                    </a:lnTo>
                    <a:lnTo>
                      <a:pt x="1100" y="204"/>
                    </a:lnTo>
                    <a:lnTo>
                      <a:pt x="1100" y="204"/>
                    </a:lnTo>
                    <a:lnTo>
                      <a:pt x="1099" y="203"/>
                    </a:lnTo>
                    <a:lnTo>
                      <a:pt x="1095" y="203"/>
                    </a:lnTo>
                    <a:lnTo>
                      <a:pt x="1091" y="208"/>
                    </a:lnTo>
                    <a:lnTo>
                      <a:pt x="1091" y="208"/>
                    </a:lnTo>
                    <a:lnTo>
                      <a:pt x="1095" y="208"/>
                    </a:lnTo>
                    <a:lnTo>
                      <a:pt x="1097" y="208"/>
                    </a:lnTo>
                    <a:lnTo>
                      <a:pt x="1099" y="206"/>
                    </a:lnTo>
                    <a:lnTo>
                      <a:pt x="1100" y="206"/>
                    </a:lnTo>
                    <a:lnTo>
                      <a:pt x="1100" y="206"/>
                    </a:lnTo>
                    <a:lnTo>
                      <a:pt x="1111" y="210"/>
                    </a:lnTo>
                    <a:lnTo>
                      <a:pt x="1117" y="212"/>
                    </a:lnTo>
                    <a:lnTo>
                      <a:pt x="1122" y="214"/>
                    </a:lnTo>
                    <a:lnTo>
                      <a:pt x="1122" y="214"/>
                    </a:lnTo>
                    <a:close/>
                    <a:moveTo>
                      <a:pt x="1403" y="481"/>
                    </a:moveTo>
                    <a:lnTo>
                      <a:pt x="1403" y="481"/>
                    </a:lnTo>
                    <a:lnTo>
                      <a:pt x="1401" y="481"/>
                    </a:lnTo>
                    <a:lnTo>
                      <a:pt x="1401" y="481"/>
                    </a:lnTo>
                    <a:lnTo>
                      <a:pt x="1397" y="483"/>
                    </a:lnTo>
                    <a:lnTo>
                      <a:pt x="1394" y="485"/>
                    </a:lnTo>
                    <a:lnTo>
                      <a:pt x="1392" y="487"/>
                    </a:lnTo>
                    <a:lnTo>
                      <a:pt x="1392" y="490"/>
                    </a:lnTo>
                    <a:lnTo>
                      <a:pt x="1392" y="499"/>
                    </a:lnTo>
                    <a:lnTo>
                      <a:pt x="1396" y="501"/>
                    </a:lnTo>
                    <a:lnTo>
                      <a:pt x="1397" y="505"/>
                    </a:lnTo>
                    <a:lnTo>
                      <a:pt x="1397" y="505"/>
                    </a:lnTo>
                    <a:lnTo>
                      <a:pt x="1403" y="505"/>
                    </a:lnTo>
                    <a:lnTo>
                      <a:pt x="1406" y="503"/>
                    </a:lnTo>
                    <a:lnTo>
                      <a:pt x="1408" y="499"/>
                    </a:lnTo>
                    <a:lnTo>
                      <a:pt x="1410" y="496"/>
                    </a:lnTo>
                    <a:lnTo>
                      <a:pt x="1410" y="490"/>
                    </a:lnTo>
                    <a:lnTo>
                      <a:pt x="1408" y="487"/>
                    </a:lnTo>
                    <a:lnTo>
                      <a:pt x="1406" y="483"/>
                    </a:lnTo>
                    <a:lnTo>
                      <a:pt x="1403" y="481"/>
                    </a:lnTo>
                    <a:lnTo>
                      <a:pt x="1403" y="481"/>
                    </a:lnTo>
                    <a:close/>
                    <a:moveTo>
                      <a:pt x="1153" y="268"/>
                    </a:moveTo>
                    <a:lnTo>
                      <a:pt x="1153" y="268"/>
                    </a:lnTo>
                    <a:lnTo>
                      <a:pt x="1155" y="275"/>
                    </a:lnTo>
                    <a:lnTo>
                      <a:pt x="1157" y="282"/>
                    </a:lnTo>
                    <a:lnTo>
                      <a:pt x="1160" y="286"/>
                    </a:lnTo>
                    <a:lnTo>
                      <a:pt x="1166" y="290"/>
                    </a:lnTo>
                    <a:lnTo>
                      <a:pt x="1166" y="290"/>
                    </a:lnTo>
                    <a:lnTo>
                      <a:pt x="1173" y="291"/>
                    </a:lnTo>
                    <a:lnTo>
                      <a:pt x="1182" y="291"/>
                    </a:lnTo>
                    <a:lnTo>
                      <a:pt x="1182" y="291"/>
                    </a:lnTo>
                    <a:lnTo>
                      <a:pt x="1187" y="290"/>
                    </a:lnTo>
                    <a:lnTo>
                      <a:pt x="1191" y="290"/>
                    </a:lnTo>
                    <a:lnTo>
                      <a:pt x="1191" y="290"/>
                    </a:lnTo>
                    <a:lnTo>
                      <a:pt x="1196" y="293"/>
                    </a:lnTo>
                    <a:lnTo>
                      <a:pt x="1200" y="295"/>
                    </a:lnTo>
                    <a:lnTo>
                      <a:pt x="1200" y="295"/>
                    </a:lnTo>
                    <a:lnTo>
                      <a:pt x="1204" y="295"/>
                    </a:lnTo>
                    <a:lnTo>
                      <a:pt x="1205" y="295"/>
                    </a:lnTo>
                    <a:lnTo>
                      <a:pt x="1213" y="290"/>
                    </a:lnTo>
                    <a:lnTo>
                      <a:pt x="1224" y="280"/>
                    </a:lnTo>
                    <a:lnTo>
                      <a:pt x="1224" y="280"/>
                    </a:lnTo>
                    <a:lnTo>
                      <a:pt x="1229" y="277"/>
                    </a:lnTo>
                    <a:lnTo>
                      <a:pt x="1236" y="277"/>
                    </a:lnTo>
                    <a:lnTo>
                      <a:pt x="1242" y="279"/>
                    </a:lnTo>
                    <a:lnTo>
                      <a:pt x="1247" y="282"/>
                    </a:lnTo>
                    <a:lnTo>
                      <a:pt x="1247" y="282"/>
                    </a:lnTo>
                    <a:lnTo>
                      <a:pt x="1254" y="288"/>
                    </a:lnTo>
                    <a:lnTo>
                      <a:pt x="1260" y="291"/>
                    </a:lnTo>
                    <a:lnTo>
                      <a:pt x="1265" y="291"/>
                    </a:lnTo>
                    <a:lnTo>
                      <a:pt x="1274" y="290"/>
                    </a:lnTo>
                    <a:lnTo>
                      <a:pt x="1274" y="290"/>
                    </a:lnTo>
                    <a:lnTo>
                      <a:pt x="1280" y="286"/>
                    </a:lnTo>
                    <a:lnTo>
                      <a:pt x="1283" y="284"/>
                    </a:lnTo>
                    <a:lnTo>
                      <a:pt x="1287" y="284"/>
                    </a:lnTo>
                    <a:lnTo>
                      <a:pt x="1287" y="284"/>
                    </a:lnTo>
                    <a:lnTo>
                      <a:pt x="1292" y="288"/>
                    </a:lnTo>
                    <a:lnTo>
                      <a:pt x="1298" y="291"/>
                    </a:lnTo>
                    <a:lnTo>
                      <a:pt x="1298" y="291"/>
                    </a:lnTo>
                    <a:lnTo>
                      <a:pt x="1307" y="293"/>
                    </a:lnTo>
                    <a:lnTo>
                      <a:pt x="1320" y="291"/>
                    </a:lnTo>
                    <a:lnTo>
                      <a:pt x="1330" y="288"/>
                    </a:lnTo>
                    <a:lnTo>
                      <a:pt x="1334" y="286"/>
                    </a:lnTo>
                    <a:lnTo>
                      <a:pt x="1336" y="282"/>
                    </a:lnTo>
                    <a:lnTo>
                      <a:pt x="1336" y="282"/>
                    </a:lnTo>
                    <a:lnTo>
                      <a:pt x="1338" y="273"/>
                    </a:lnTo>
                    <a:lnTo>
                      <a:pt x="1336" y="268"/>
                    </a:lnTo>
                    <a:lnTo>
                      <a:pt x="1330" y="262"/>
                    </a:lnTo>
                    <a:lnTo>
                      <a:pt x="1323" y="259"/>
                    </a:lnTo>
                    <a:lnTo>
                      <a:pt x="1323" y="259"/>
                    </a:lnTo>
                    <a:lnTo>
                      <a:pt x="1307" y="259"/>
                    </a:lnTo>
                    <a:lnTo>
                      <a:pt x="1307" y="259"/>
                    </a:lnTo>
                    <a:lnTo>
                      <a:pt x="1300" y="257"/>
                    </a:lnTo>
                    <a:lnTo>
                      <a:pt x="1292" y="255"/>
                    </a:lnTo>
                    <a:lnTo>
                      <a:pt x="1292" y="255"/>
                    </a:lnTo>
                    <a:lnTo>
                      <a:pt x="1287" y="255"/>
                    </a:lnTo>
                    <a:lnTo>
                      <a:pt x="1283" y="255"/>
                    </a:lnTo>
                    <a:lnTo>
                      <a:pt x="1276" y="257"/>
                    </a:lnTo>
                    <a:lnTo>
                      <a:pt x="1276" y="257"/>
                    </a:lnTo>
                    <a:lnTo>
                      <a:pt x="1271" y="259"/>
                    </a:lnTo>
                    <a:lnTo>
                      <a:pt x="1265" y="259"/>
                    </a:lnTo>
                    <a:lnTo>
                      <a:pt x="1253" y="257"/>
                    </a:lnTo>
                    <a:lnTo>
                      <a:pt x="1253" y="257"/>
                    </a:lnTo>
                    <a:lnTo>
                      <a:pt x="1247" y="257"/>
                    </a:lnTo>
                    <a:lnTo>
                      <a:pt x="1242" y="259"/>
                    </a:lnTo>
                    <a:lnTo>
                      <a:pt x="1231" y="264"/>
                    </a:lnTo>
                    <a:lnTo>
                      <a:pt x="1231" y="264"/>
                    </a:lnTo>
                    <a:lnTo>
                      <a:pt x="1224" y="266"/>
                    </a:lnTo>
                    <a:lnTo>
                      <a:pt x="1215" y="268"/>
                    </a:lnTo>
                    <a:lnTo>
                      <a:pt x="1207" y="268"/>
                    </a:lnTo>
                    <a:lnTo>
                      <a:pt x="1200" y="264"/>
                    </a:lnTo>
                    <a:lnTo>
                      <a:pt x="1200" y="264"/>
                    </a:lnTo>
                    <a:lnTo>
                      <a:pt x="1195" y="261"/>
                    </a:lnTo>
                    <a:lnTo>
                      <a:pt x="1195" y="261"/>
                    </a:lnTo>
                    <a:lnTo>
                      <a:pt x="1187" y="259"/>
                    </a:lnTo>
                    <a:lnTo>
                      <a:pt x="1187" y="259"/>
                    </a:lnTo>
                    <a:lnTo>
                      <a:pt x="1186" y="255"/>
                    </a:lnTo>
                    <a:lnTo>
                      <a:pt x="1184" y="252"/>
                    </a:lnTo>
                    <a:lnTo>
                      <a:pt x="1182" y="244"/>
                    </a:lnTo>
                    <a:lnTo>
                      <a:pt x="1182" y="244"/>
                    </a:lnTo>
                    <a:lnTo>
                      <a:pt x="1178" y="239"/>
                    </a:lnTo>
                    <a:lnTo>
                      <a:pt x="1175" y="237"/>
                    </a:lnTo>
                    <a:lnTo>
                      <a:pt x="1169" y="237"/>
                    </a:lnTo>
                    <a:lnTo>
                      <a:pt x="1164" y="235"/>
                    </a:lnTo>
                    <a:lnTo>
                      <a:pt x="1164" y="235"/>
                    </a:lnTo>
                    <a:lnTo>
                      <a:pt x="1158" y="230"/>
                    </a:lnTo>
                    <a:lnTo>
                      <a:pt x="1155" y="228"/>
                    </a:lnTo>
                    <a:lnTo>
                      <a:pt x="1151" y="228"/>
                    </a:lnTo>
                    <a:lnTo>
                      <a:pt x="1151" y="228"/>
                    </a:lnTo>
                    <a:lnTo>
                      <a:pt x="1146" y="228"/>
                    </a:lnTo>
                    <a:lnTo>
                      <a:pt x="1139" y="230"/>
                    </a:lnTo>
                    <a:lnTo>
                      <a:pt x="1139" y="230"/>
                    </a:lnTo>
                    <a:lnTo>
                      <a:pt x="1135" y="230"/>
                    </a:lnTo>
                    <a:lnTo>
                      <a:pt x="1133" y="228"/>
                    </a:lnTo>
                    <a:lnTo>
                      <a:pt x="1131" y="226"/>
                    </a:lnTo>
                    <a:lnTo>
                      <a:pt x="1129" y="223"/>
                    </a:lnTo>
                    <a:lnTo>
                      <a:pt x="1129" y="223"/>
                    </a:lnTo>
                    <a:lnTo>
                      <a:pt x="1122" y="221"/>
                    </a:lnTo>
                    <a:lnTo>
                      <a:pt x="1115" y="219"/>
                    </a:lnTo>
                    <a:lnTo>
                      <a:pt x="1106" y="221"/>
                    </a:lnTo>
                    <a:lnTo>
                      <a:pt x="1099" y="224"/>
                    </a:lnTo>
                    <a:lnTo>
                      <a:pt x="1099" y="224"/>
                    </a:lnTo>
                    <a:lnTo>
                      <a:pt x="1097" y="226"/>
                    </a:lnTo>
                    <a:lnTo>
                      <a:pt x="1097" y="226"/>
                    </a:lnTo>
                    <a:lnTo>
                      <a:pt x="1095" y="230"/>
                    </a:lnTo>
                    <a:lnTo>
                      <a:pt x="1097" y="232"/>
                    </a:lnTo>
                    <a:lnTo>
                      <a:pt x="1100" y="235"/>
                    </a:lnTo>
                    <a:lnTo>
                      <a:pt x="1106" y="237"/>
                    </a:lnTo>
                    <a:lnTo>
                      <a:pt x="1111" y="237"/>
                    </a:lnTo>
                    <a:lnTo>
                      <a:pt x="1111" y="237"/>
                    </a:lnTo>
                    <a:lnTo>
                      <a:pt x="1133" y="237"/>
                    </a:lnTo>
                    <a:lnTo>
                      <a:pt x="1144" y="241"/>
                    </a:lnTo>
                    <a:lnTo>
                      <a:pt x="1148" y="242"/>
                    </a:lnTo>
                    <a:lnTo>
                      <a:pt x="1151" y="246"/>
                    </a:lnTo>
                    <a:lnTo>
                      <a:pt x="1151" y="246"/>
                    </a:lnTo>
                    <a:lnTo>
                      <a:pt x="1153" y="250"/>
                    </a:lnTo>
                    <a:lnTo>
                      <a:pt x="1153" y="257"/>
                    </a:lnTo>
                    <a:lnTo>
                      <a:pt x="1153" y="268"/>
                    </a:lnTo>
                    <a:lnTo>
                      <a:pt x="1153" y="268"/>
                    </a:lnTo>
                    <a:close/>
                    <a:moveTo>
                      <a:pt x="1032" y="226"/>
                    </a:moveTo>
                    <a:lnTo>
                      <a:pt x="1032" y="226"/>
                    </a:lnTo>
                    <a:lnTo>
                      <a:pt x="1028" y="228"/>
                    </a:lnTo>
                    <a:lnTo>
                      <a:pt x="1026" y="232"/>
                    </a:lnTo>
                    <a:lnTo>
                      <a:pt x="1026" y="233"/>
                    </a:lnTo>
                    <a:lnTo>
                      <a:pt x="1026" y="237"/>
                    </a:lnTo>
                    <a:lnTo>
                      <a:pt x="1030" y="242"/>
                    </a:lnTo>
                    <a:lnTo>
                      <a:pt x="1030" y="250"/>
                    </a:lnTo>
                    <a:lnTo>
                      <a:pt x="1030" y="250"/>
                    </a:lnTo>
                    <a:lnTo>
                      <a:pt x="1030" y="253"/>
                    </a:lnTo>
                    <a:lnTo>
                      <a:pt x="1028" y="255"/>
                    </a:lnTo>
                    <a:lnTo>
                      <a:pt x="1026" y="253"/>
                    </a:lnTo>
                    <a:lnTo>
                      <a:pt x="1023" y="252"/>
                    </a:lnTo>
                    <a:lnTo>
                      <a:pt x="1015" y="239"/>
                    </a:lnTo>
                    <a:lnTo>
                      <a:pt x="1015" y="239"/>
                    </a:lnTo>
                    <a:lnTo>
                      <a:pt x="1014" y="237"/>
                    </a:lnTo>
                    <a:lnTo>
                      <a:pt x="1008" y="235"/>
                    </a:lnTo>
                    <a:lnTo>
                      <a:pt x="1005" y="235"/>
                    </a:lnTo>
                    <a:lnTo>
                      <a:pt x="1003" y="237"/>
                    </a:lnTo>
                    <a:lnTo>
                      <a:pt x="1003" y="237"/>
                    </a:lnTo>
                    <a:lnTo>
                      <a:pt x="1001" y="241"/>
                    </a:lnTo>
                    <a:lnTo>
                      <a:pt x="1003" y="242"/>
                    </a:lnTo>
                    <a:lnTo>
                      <a:pt x="1005" y="246"/>
                    </a:lnTo>
                    <a:lnTo>
                      <a:pt x="1010" y="250"/>
                    </a:lnTo>
                    <a:lnTo>
                      <a:pt x="1012" y="255"/>
                    </a:lnTo>
                    <a:lnTo>
                      <a:pt x="1012" y="255"/>
                    </a:lnTo>
                    <a:lnTo>
                      <a:pt x="1012" y="259"/>
                    </a:lnTo>
                    <a:lnTo>
                      <a:pt x="1008" y="261"/>
                    </a:lnTo>
                    <a:lnTo>
                      <a:pt x="1001" y="262"/>
                    </a:lnTo>
                    <a:lnTo>
                      <a:pt x="1001" y="262"/>
                    </a:lnTo>
                    <a:lnTo>
                      <a:pt x="996" y="262"/>
                    </a:lnTo>
                    <a:lnTo>
                      <a:pt x="992" y="266"/>
                    </a:lnTo>
                    <a:lnTo>
                      <a:pt x="990" y="268"/>
                    </a:lnTo>
                    <a:lnTo>
                      <a:pt x="992" y="273"/>
                    </a:lnTo>
                    <a:lnTo>
                      <a:pt x="992" y="273"/>
                    </a:lnTo>
                    <a:lnTo>
                      <a:pt x="996" y="275"/>
                    </a:lnTo>
                    <a:lnTo>
                      <a:pt x="997" y="275"/>
                    </a:lnTo>
                    <a:lnTo>
                      <a:pt x="1003" y="273"/>
                    </a:lnTo>
                    <a:lnTo>
                      <a:pt x="1012" y="270"/>
                    </a:lnTo>
                    <a:lnTo>
                      <a:pt x="1012" y="270"/>
                    </a:lnTo>
                    <a:lnTo>
                      <a:pt x="1019" y="266"/>
                    </a:lnTo>
                    <a:lnTo>
                      <a:pt x="1023" y="266"/>
                    </a:lnTo>
                    <a:lnTo>
                      <a:pt x="1026" y="266"/>
                    </a:lnTo>
                    <a:lnTo>
                      <a:pt x="1026" y="266"/>
                    </a:lnTo>
                    <a:lnTo>
                      <a:pt x="1028" y="268"/>
                    </a:lnTo>
                    <a:lnTo>
                      <a:pt x="1028" y="270"/>
                    </a:lnTo>
                    <a:lnTo>
                      <a:pt x="1026" y="273"/>
                    </a:lnTo>
                    <a:lnTo>
                      <a:pt x="1026" y="273"/>
                    </a:lnTo>
                    <a:lnTo>
                      <a:pt x="1026" y="277"/>
                    </a:lnTo>
                    <a:lnTo>
                      <a:pt x="1026" y="280"/>
                    </a:lnTo>
                    <a:lnTo>
                      <a:pt x="1030" y="284"/>
                    </a:lnTo>
                    <a:lnTo>
                      <a:pt x="1035" y="286"/>
                    </a:lnTo>
                    <a:lnTo>
                      <a:pt x="1035" y="286"/>
                    </a:lnTo>
                    <a:lnTo>
                      <a:pt x="1048" y="286"/>
                    </a:lnTo>
                    <a:lnTo>
                      <a:pt x="1061" y="284"/>
                    </a:lnTo>
                    <a:lnTo>
                      <a:pt x="1061" y="284"/>
                    </a:lnTo>
                    <a:lnTo>
                      <a:pt x="1066" y="282"/>
                    </a:lnTo>
                    <a:lnTo>
                      <a:pt x="1072" y="275"/>
                    </a:lnTo>
                    <a:lnTo>
                      <a:pt x="1072" y="275"/>
                    </a:lnTo>
                    <a:lnTo>
                      <a:pt x="1073" y="270"/>
                    </a:lnTo>
                    <a:lnTo>
                      <a:pt x="1072" y="266"/>
                    </a:lnTo>
                    <a:lnTo>
                      <a:pt x="1068" y="262"/>
                    </a:lnTo>
                    <a:lnTo>
                      <a:pt x="1066" y="257"/>
                    </a:lnTo>
                    <a:lnTo>
                      <a:pt x="1066" y="257"/>
                    </a:lnTo>
                    <a:lnTo>
                      <a:pt x="1064" y="253"/>
                    </a:lnTo>
                    <a:lnTo>
                      <a:pt x="1066" y="248"/>
                    </a:lnTo>
                    <a:lnTo>
                      <a:pt x="1066" y="242"/>
                    </a:lnTo>
                    <a:lnTo>
                      <a:pt x="1066" y="237"/>
                    </a:lnTo>
                    <a:lnTo>
                      <a:pt x="1066" y="237"/>
                    </a:lnTo>
                    <a:lnTo>
                      <a:pt x="1061" y="232"/>
                    </a:lnTo>
                    <a:lnTo>
                      <a:pt x="1052" y="226"/>
                    </a:lnTo>
                    <a:lnTo>
                      <a:pt x="1052" y="226"/>
                    </a:lnTo>
                    <a:lnTo>
                      <a:pt x="1044" y="224"/>
                    </a:lnTo>
                    <a:lnTo>
                      <a:pt x="1035" y="224"/>
                    </a:lnTo>
                    <a:lnTo>
                      <a:pt x="1035" y="224"/>
                    </a:lnTo>
                    <a:lnTo>
                      <a:pt x="1032" y="226"/>
                    </a:lnTo>
                    <a:lnTo>
                      <a:pt x="1032" y="226"/>
                    </a:lnTo>
                    <a:close/>
                    <a:moveTo>
                      <a:pt x="1061" y="434"/>
                    </a:moveTo>
                    <a:lnTo>
                      <a:pt x="1061" y="434"/>
                    </a:lnTo>
                    <a:lnTo>
                      <a:pt x="1055" y="432"/>
                    </a:lnTo>
                    <a:lnTo>
                      <a:pt x="1048" y="434"/>
                    </a:lnTo>
                    <a:lnTo>
                      <a:pt x="1044" y="438"/>
                    </a:lnTo>
                    <a:lnTo>
                      <a:pt x="1041" y="443"/>
                    </a:lnTo>
                    <a:lnTo>
                      <a:pt x="1041" y="443"/>
                    </a:lnTo>
                    <a:lnTo>
                      <a:pt x="1041" y="451"/>
                    </a:lnTo>
                    <a:lnTo>
                      <a:pt x="1044" y="458"/>
                    </a:lnTo>
                    <a:lnTo>
                      <a:pt x="1050" y="463"/>
                    </a:lnTo>
                    <a:lnTo>
                      <a:pt x="1057" y="469"/>
                    </a:lnTo>
                    <a:lnTo>
                      <a:pt x="1066" y="472"/>
                    </a:lnTo>
                    <a:lnTo>
                      <a:pt x="1075" y="474"/>
                    </a:lnTo>
                    <a:lnTo>
                      <a:pt x="1082" y="474"/>
                    </a:lnTo>
                    <a:lnTo>
                      <a:pt x="1090" y="472"/>
                    </a:lnTo>
                    <a:lnTo>
                      <a:pt x="1090" y="472"/>
                    </a:lnTo>
                    <a:lnTo>
                      <a:pt x="1093" y="470"/>
                    </a:lnTo>
                    <a:lnTo>
                      <a:pt x="1095" y="469"/>
                    </a:lnTo>
                    <a:lnTo>
                      <a:pt x="1097" y="461"/>
                    </a:lnTo>
                    <a:lnTo>
                      <a:pt x="1095" y="454"/>
                    </a:lnTo>
                    <a:lnTo>
                      <a:pt x="1095" y="447"/>
                    </a:lnTo>
                    <a:lnTo>
                      <a:pt x="1095" y="447"/>
                    </a:lnTo>
                    <a:lnTo>
                      <a:pt x="1090" y="443"/>
                    </a:lnTo>
                    <a:lnTo>
                      <a:pt x="1082" y="440"/>
                    </a:lnTo>
                    <a:lnTo>
                      <a:pt x="1068" y="434"/>
                    </a:lnTo>
                    <a:lnTo>
                      <a:pt x="1068" y="434"/>
                    </a:lnTo>
                    <a:lnTo>
                      <a:pt x="1061" y="434"/>
                    </a:lnTo>
                    <a:lnTo>
                      <a:pt x="1061" y="434"/>
                    </a:lnTo>
                    <a:close/>
                    <a:moveTo>
                      <a:pt x="1077" y="346"/>
                    </a:moveTo>
                    <a:lnTo>
                      <a:pt x="1077" y="346"/>
                    </a:lnTo>
                    <a:lnTo>
                      <a:pt x="1072" y="344"/>
                    </a:lnTo>
                    <a:lnTo>
                      <a:pt x="1064" y="340"/>
                    </a:lnTo>
                    <a:lnTo>
                      <a:pt x="1061" y="335"/>
                    </a:lnTo>
                    <a:lnTo>
                      <a:pt x="1061" y="333"/>
                    </a:lnTo>
                    <a:lnTo>
                      <a:pt x="1062" y="329"/>
                    </a:lnTo>
                    <a:lnTo>
                      <a:pt x="1062" y="329"/>
                    </a:lnTo>
                    <a:lnTo>
                      <a:pt x="1066" y="326"/>
                    </a:lnTo>
                    <a:lnTo>
                      <a:pt x="1072" y="324"/>
                    </a:lnTo>
                    <a:lnTo>
                      <a:pt x="1072" y="324"/>
                    </a:lnTo>
                    <a:lnTo>
                      <a:pt x="1073" y="320"/>
                    </a:lnTo>
                    <a:lnTo>
                      <a:pt x="1073" y="315"/>
                    </a:lnTo>
                    <a:lnTo>
                      <a:pt x="1072" y="311"/>
                    </a:lnTo>
                    <a:lnTo>
                      <a:pt x="1070" y="308"/>
                    </a:lnTo>
                    <a:lnTo>
                      <a:pt x="1070" y="308"/>
                    </a:lnTo>
                    <a:lnTo>
                      <a:pt x="1068" y="306"/>
                    </a:lnTo>
                    <a:lnTo>
                      <a:pt x="1064" y="304"/>
                    </a:lnTo>
                    <a:lnTo>
                      <a:pt x="1057" y="304"/>
                    </a:lnTo>
                    <a:lnTo>
                      <a:pt x="1057" y="304"/>
                    </a:lnTo>
                    <a:lnTo>
                      <a:pt x="1052" y="306"/>
                    </a:lnTo>
                    <a:lnTo>
                      <a:pt x="1048" y="308"/>
                    </a:lnTo>
                    <a:lnTo>
                      <a:pt x="1048" y="308"/>
                    </a:lnTo>
                    <a:lnTo>
                      <a:pt x="1039" y="313"/>
                    </a:lnTo>
                    <a:lnTo>
                      <a:pt x="1030" y="315"/>
                    </a:lnTo>
                    <a:lnTo>
                      <a:pt x="1030" y="315"/>
                    </a:lnTo>
                    <a:lnTo>
                      <a:pt x="1023" y="317"/>
                    </a:lnTo>
                    <a:lnTo>
                      <a:pt x="1017" y="320"/>
                    </a:lnTo>
                    <a:lnTo>
                      <a:pt x="1015" y="322"/>
                    </a:lnTo>
                    <a:lnTo>
                      <a:pt x="1015" y="324"/>
                    </a:lnTo>
                    <a:lnTo>
                      <a:pt x="1017" y="328"/>
                    </a:lnTo>
                    <a:lnTo>
                      <a:pt x="1021" y="331"/>
                    </a:lnTo>
                    <a:lnTo>
                      <a:pt x="1021" y="331"/>
                    </a:lnTo>
                    <a:lnTo>
                      <a:pt x="1024" y="335"/>
                    </a:lnTo>
                    <a:lnTo>
                      <a:pt x="1026" y="340"/>
                    </a:lnTo>
                    <a:lnTo>
                      <a:pt x="1026" y="342"/>
                    </a:lnTo>
                    <a:lnTo>
                      <a:pt x="1024" y="346"/>
                    </a:lnTo>
                    <a:lnTo>
                      <a:pt x="1023" y="346"/>
                    </a:lnTo>
                    <a:lnTo>
                      <a:pt x="1019" y="347"/>
                    </a:lnTo>
                    <a:lnTo>
                      <a:pt x="1019" y="347"/>
                    </a:lnTo>
                    <a:lnTo>
                      <a:pt x="1015" y="347"/>
                    </a:lnTo>
                    <a:lnTo>
                      <a:pt x="1010" y="346"/>
                    </a:lnTo>
                    <a:lnTo>
                      <a:pt x="1006" y="344"/>
                    </a:lnTo>
                    <a:lnTo>
                      <a:pt x="1003" y="342"/>
                    </a:lnTo>
                    <a:lnTo>
                      <a:pt x="1003" y="342"/>
                    </a:lnTo>
                    <a:lnTo>
                      <a:pt x="997" y="344"/>
                    </a:lnTo>
                    <a:lnTo>
                      <a:pt x="996" y="346"/>
                    </a:lnTo>
                    <a:lnTo>
                      <a:pt x="994" y="349"/>
                    </a:lnTo>
                    <a:lnTo>
                      <a:pt x="992" y="355"/>
                    </a:lnTo>
                    <a:lnTo>
                      <a:pt x="992" y="355"/>
                    </a:lnTo>
                    <a:lnTo>
                      <a:pt x="994" y="360"/>
                    </a:lnTo>
                    <a:lnTo>
                      <a:pt x="997" y="362"/>
                    </a:lnTo>
                    <a:lnTo>
                      <a:pt x="1008" y="362"/>
                    </a:lnTo>
                    <a:lnTo>
                      <a:pt x="1008" y="362"/>
                    </a:lnTo>
                    <a:lnTo>
                      <a:pt x="1015" y="364"/>
                    </a:lnTo>
                    <a:lnTo>
                      <a:pt x="1021" y="369"/>
                    </a:lnTo>
                    <a:lnTo>
                      <a:pt x="1030" y="380"/>
                    </a:lnTo>
                    <a:lnTo>
                      <a:pt x="1030" y="380"/>
                    </a:lnTo>
                    <a:lnTo>
                      <a:pt x="1039" y="387"/>
                    </a:lnTo>
                    <a:lnTo>
                      <a:pt x="1043" y="391"/>
                    </a:lnTo>
                    <a:lnTo>
                      <a:pt x="1050" y="391"/>
                    </a:lnTo>
                    <a:lnTo>
                      <a:pt x="1050" y="391"/>
                    </a:lnTo>
                    <a:lnTo>
                      <a:pt x="1055" y="389"/>
                    </a:lnTo>
                    <a:lnTo>
                      <a:pt x="1061" y="387"/>
                    </a:lnTo>
                    <a:lnTo>
                      <a:pt x="1072" y="384"/>
                    </a:lnTo>
                    <a:lnTo>
                      <a:pt x="1072" y="384"/>
                    </a:lnTo>
                    <a:lnTo>
                      <a:pt x="1077" y="382"/>
                    </a:lnTo>
                    <a:lnTo>
                      <a:pt x="1079" y="380"/>
                    </a:lnTo>
                    <a:lnTo>
                      <a:pt x="1084" y="373"/>
                    </a:lnTo>
                    <a:lnTo>
                      <a:pt x="1088" y="364"/>
                    </a:lnTo>
                    <a:lnTo>
                      <a:pt x="1090" y="355"/>
                    </a:lnTo>
                    <a:lnTo>
                      <a:pt x="1090" y="355"/>
                    </a:lnTo>
                    <a:lnTo>
                      <a:pt x="1088" y="349"/>
                    </a:lnTo>
                    <a:lnTo>
                      <a:pt x="1086" y="347"/>
                    </a:lnTo>
                    <a:lnTo>
                      <a:pt x="1077" y="346"/>
                    </a:lnTo>
                    <a:lnTo>
                      <a:pt x="1077" y="346"/>
                    </a:lnTo>
                    <a:close/>
                    <a:moveTo>
                      <a:pt x="1068" y="183"/>
                    </a:moveTo>
                    <a:lnTo>
                      <a:pt x="1068" y="183"/>
                    </a:lnTo>
                    <a:lnTo>
                      <a:pt x="1072" y="185"/>
                    </a:lnTo>
                    <a:lnTo>
                      <a:pt x="1072" y="186"/>
                    </a:lnTo>
                    <a:lnTo>
                      <a:pt x="1072" y="190"/>
                    </a:lnTo>
                    <a:lnTo>
                      <a:pt x="1073" y="194"/>
                    </a:lnTo>
                    <a:lnTo>
                      <a:pt x="1073" y="194"/>
                    </a:lnTo>
                    <a:lnTo>
                      <a:pt x="1077" y="197"/>
                    </a:lnTo>
                    <a:lnTo>
                      <a:pt x="1081" y="199"/>
                    </a:lnTo>
                    <a:lnTo>
                      <a:pt x="1090" y="201"/>
                    </a:lnTo>
                    <a:lnTo>
                      <a:pt x="1099" y="199"/>
                    </a:lnTo>
                    <a:lnTo>
                      <a:pt x="1106" y="195"/>
                    </a:lnTo>
                    <a:lnTo>
                      <a:pt x="1106" y="195"/>
                    </a:lnTo>
                    <a:lnTo>
                      <a:pt x="1108" y="192"/>
                    </a:lnTo>
                    <a:lnTo>
                      <a:pt x="1108" y="190"/>
                    </a:lnTo>
                    <a:lnTo>
                      <a:pt x="1106" y="186"/>
                    </a:lnTo>
                    <a:lnTo>
                      <a:pt x="1104" y="183"/>
                    </a:lnTo>
                    <a:lnTo>
                      <a:pt x="1090" y="174"/>
                    </a:lnTo>
                    <a:lnTo>
                      <a:pt x="1090" y="174"/>
                    </a:lnTo>
                    <a:lnTo>
                      <a:pt x="1084" y="168"/>
                    </a:lnTo>
                    <a:lnTo>
                      <a:pt x="1075" y="165"/>
                    </a:lnTo>
                    <a:lnTo>
                      <a:pt x="1068" y="163"/>
                    </a:lnTo>
                    <a:lnTo>
                      <a:pt x="1064" y="163"/>
                    </a:lnTo>
                    <a:lnTo>
                      <a:pt x="1061" y="165"/>
                    </a:lnTo>
                    <a:lnTo>
                      <a:pt x="1061" y="165"/>
                    </a:lnTo>
                    <a:lnTo>
                      <a:pt x="1057" y="168"/>
                    </a:lnTo>
                    <a:lnTo>
                      <a:pt x="1057" y="168"/>
                    </a:lnTo>
                    <a:lnTo>
                      <a:pt x="1055" y="170"/>
                    </a:lnTo>
                    <a:lnTo>
                      <a:pt x="1055" y="172"/>
                    </a:lnTo>
                    <a:lnTo>
                      <a:pt x="1059" y="177"/>
                    </a:lnTo>
                    <a:lnTo>
                      <a:pt x="1068" y="183"/>
                    </a:lnTo>
                    <a:lnTo>
                      <a:pt x="1068" y="183"/>
                    </a:lnTo>
                    <a:close/>
                    <a:moveTo>
                      <a:pt x="679" y="391"/>
                    </a:moveTo>
                    <a:lnTo>
                      <a:pt x="679" y="391"/>
                    </a:lnTo>
                    <a:lnTo>
                      <a:pt x="691" y="393"/>
                    </a:lnTo>
                    <a:lnTo>
                      <a:pt x="702" y="391"/>
                    </a:lnTo>
                    <a:lnTo>
                      <a:pt x="702" y="391"/>
                    </a:lnTo>
                    <a:lnTo>
                      <a:pt x="710" y="391"/>
                    </a:lnTo>
                    <a:lnTo>
                      <a:pt x="711" y="389"/>
                    </a:lnTo>
                    <a:lnTo>
                      <a:pt x="713" y="389"/>
                    </a:lnTo>
                    <a:lnTo>
                      <a:pt x="713" y="389"/>
                    </a:lnTo>
                    <a:lnTo>
                      <a:pt x="715" y="384"/>
                    </a:lnTo>
                    <a:lnTo>
                      <a:pt x="715" y="380"/>
                    </a:lnTo>
                    <a:lnTo>
                      <a:pt x="719" y="371"/>
                    </a:lnTo>
                    <a:lnTo>
                      <a:pt x="719" y="371"/>
                    </a:lnTo>
                    <a:lnTo>
                      <a:pt x="724" y="362"/>
                    </a:lnTo>
                    <a:lnTo>
                      <a:pt x="731" y="355"/>
                    </a:lnTo>
                    <a:lnTo>
                      <a:pt x="731" y="355"/>
                    </a:lnTo>
                    <a:lnTo>
                      <a:pt x="740" y="347"/>
                    </a:lnTo>
                    <a:lnTo>
                      <a:pt x="751" y="342"/>
                    </a:lnTo>
                    <a:lnTo>
                      <a:pt x="751" y="342"/>
                    </a:lnTo>
                    <a:lnTo>
                      <a:pt x="771" y="335"/>
                    </a:lnTo>
                    <a:lnTo>
                      <a:pt x="780" y="329"/>
                    </a:lnTo>
                    <a:lnTo>
                      <a:pt x="784" y="326"/>
                    </a:lnTo>
                    <a:lnTo>
                      <a:pt x="786" y="320"/>
                    </a:lnTo>
                    <a:lnTo>
                      <a:pt x="786" y="320"/>
                    </a:lnTo>
                    <a:lnTo>
                      <a:pt x="787" y="317"/>
                    </a:lnTo>
                    <a:lnTo>
                      <a:pt x="786" y="313"/>
                    </a:lnTo>
                    <a:lnTo>
                      <a:pt x="786" y="309"/>
                    </a:lnTo>
                    <a:lnTo>
                      <a:pt x="782" y="308"/>
                    </a:lnTo>
                    <a:lnTo>
                      <a:pt x="776" y="306"/>
                    </a:lnTo>
                    <a:lnTo>
                      <a:pt x="769" y="308"/>
                    </a:lnTo>
                    <a:lnTo>
                      <a:pt x="769" y="308"/>
                    </a:lnTo>
                    <a:lnTo>
                      <a:pt x="764" y="311"/>
                    </a:lnTo>
                    <a:lnTo>
                      <a:pt x="760" y="313"/>
                    </a:lnTo>
                    <a:lnTo>
                      <a:pt x="755" y="313"/>
                    </a:lnTo>
                    <a:lnTo>
                      <a:pt x="755" y="313"/>
                    </a:lnTo>
                    <a:lnTo>
                      <a:pt x="746" y="311"/>
                    </a:lnTo>
                    <a:lnTo>
                      <a:pt x="737" y="309"/>
                    </a:lnTo>
                    <a:lnTo>
                      <a:pt x="737" y="309"/>
                    </a:lnTo>
                    <a:lnTo>
                      <a:pt x="720" y="304"/>
                    </a:lnTo>
                    <a:lnTo>
                      <a:pt x="708" y="299"/>
                    </a:lnTo>
                    <a:lnTo>
                      <a:pt x="708" y="299"/>
                    </a:lnTo>
                    <a:lnTo>
                      <a:pt x="700" y="297"/>
                    </a:lnTo>
                    <a:lnTo>
                      <a:pt x="693" y="297"/>
                    </a:lnTo>
                    <a:lnTo>
                      <a:pt x="693" y="297"/>
                    </a:lnTo>
                    <a:lnTo>
                      <a:pt x="684" y="300"/>
                    </a:lnTo>
                    <a:lnTo>
                      <a:pt x="675" y="306"/>
                    </a:lnTo>
                    <a:lnTo>
                      <a:pt x="670" y="313"/>
                    </a:lnTo>
                    <a:lnTo>
                      <a:pt x="666" y="320"/>
                    </a:lnTo>
                    <a:lnTo>
                      <a:pt x="666" y="320"/>
                    </a:lnTo>
                    <a:lnTo>
                      <a:pt x="664" y="337"/>
                    </a:lnTo>
                    <a:lnTo>
                      <a:pt x="664" y="337"/>
                    </a:lnTo>
                    <a:lnTo>
                      <a:pt x="661" y="347"/>
                    </a:lnTo>
                    <a:lnTo>
                      <a:pt x="657" y="360"/>
                    </a:lnTo>
                    <a:lnTo>
                      <a:pt x="657" y="360"/>
                    </a:lnTo>
                    <a:lnTo>
                      <a:pt x="659" y="369"/>
                    </a:lnTo>
                    <a:lnTo>
                      <a:pt x="662" y="378"/>
                    </a:lnTo>
                    <a:lnTo>
                      <a:pt x="670" y="387"/>
                    </a:lnTo>
                    <a:lnTo>
                      <a:pt x="679" y="391"/>
                    </a:lnTo>
                    <a:lnTo>
                      <a:pt x="679" y="391"/>
                    </a:lnTo>
                    <a:close/>
                    <a:moveTo>
                      <a:pt x="690" y="257"/>
                    </a:moveTo>
                    <a:lnTo>
                      <a:pt x="690" y="257"/>
                    </a:lnTo>
                    <a:lnTo>
                      <a:pt x="693" y="255"/>
                    </a:lnTo>
                    <a:lnTo>
                      <a:pt x="697" y="255"/>
                    </a:lnTo>
                    <a:lnTo>
                      <a:pt x="706" y="257"/>
                    </a:lnTo>
                    <a:lnTo>
                      <a:pt x="706" y="257"/>
                    </a:lnTo>
                    <a:lnTo>
                      <a:pt x="708" y="257"/>
                    </a:lnTo>
                    <a:lnTo>
                      <a:pt x="711" y="255"/>
                    </a:lnTo>
                    <a:lnTo>
                      <a:pt x="717" y="253"/>
                    </a:lnTo>
                    <a:lnTo>
                      <a:pt x="717" y="253"/>
                    </a:lnTo>
                    <a:lnTo>
                      <a:pt x="720" y="252"/>
                    </a:lnTo>
                    <a:lnTo>
                      <a:pt x="724" y="253"/>
                    </a:lnTo>
                    <a:lnTo>
                      <a:pt x="724" y="253"/>
                    </a:lnTo>
                    <a:lnTo>
                      <a:pt x="728" y="252"/>
                    </a:lnTo>
                    <a:lnTo>
                      <a:pt x="731" y="250"/>
                    </a:lnTo>
                    <a:lnTo>
                      <a:pt x="735" y="248"/>
                    </a:lnTo>
                    <a:lnTo>
                      <a:pt x="738" y="244"/>
                    </a:lnTo>
                    <a:lnTo>
                      <a:pt x="738" y="244"/>
                    </a:lnTo>
                    <a:lnTo>
                      <a:pt x="738" y="237"/>
                    </a:lnTo>
                    <a:lnTo>
                      <a:pt x="740" y="230"/>
                    </a:lnTo>
                    <a:lnTo>
                      <a:pt x="740" y="230"/>
                    </a:lnTo>
                    <a:lnTo>
                      <a:pt x="742" y="228"/>
                    </a:lnTo>
                    <a:lnTo>
                      <a:pt x="744" y="228"/>
                    </a:lnTo>
                    <a:lnTo>
                      <a:pt x="748" y="230"/>
                    </a:lnTo>
                    <a:lnTo>
                      <a:pt x="748" y="230"/>
                    </a:lnTo>
                    <a:lnTo>
                      <a:pt x="751" y="224"/>
                    </a:lnTo>
                    <a:lnTo>
                      <a:pt x="753" y="223"/>
                    </a:lnTo>
                    <a:lnTo>
                      <a:pt x="755" y="224"/>
                    </a:lnTo>
                    <a:lnTo>
                      <a:pt x="755" y="224"/>
                    </a:lnTo>
                    <a:lnTo>
                      <a:pt x="755" y="228"/>
                    </a:lnTo>
                    <a:lnTo>
                      <a:pt x="753" y="232"/>
                    </a:lnTo>
                    <a:lnTo>
                      <a:pt x="751" y="235"/>
                    </a:lnTo>
                    <a:lnTo>
                      <a:pt x="753" y="237"/>
                    </a:lnTo>
                    <a:lnTo>
                      <a:pt x="755" y="239"/>
                    </a:lnTo>
                    <a:lnTo>
                      <a:pt x="755" y="239"/>
                    </a:lnTo>
                    <a:lnTo>
                      <a:pt x="757" y="239"/>
                    </a:lnTo>
                    <a:lnTo>
                      <a:pt x="760" y="239"/>
                    </a:lnTo>
                    <a:lnTo>
                      <a:pt x="766" y="233"/>
                    </a:lnTo>
                    <a:lnTo>
                      <a:pt x="773" y="223"/>
                    </a:lnTo>
                    <a:lnTo>
                      <a:pt x="773" y="223"/>
                    </a:lnTo>
                    <a:lnTo>
                      <a:pt x="778" y="219"/>
                    </a:lnTo>
                    <a:lnTo>
                      <a:pt x="786" y="217"/>
                    </a:lnTo>
                    <a:lnTo>
                      <a:pt x="789" y="214"/>
                    </a:lnTo>
                    <a:lnTo>
                      <a:pt x="791" y="210"/>
                    </a:lnTo>
                    <a:lnTo>
                      <a:pt x="791" y="206"/>
                    </a:lnTo>
                    <a:lnTo>
                      <a:pt x="791" y="206"/>
                    </a:lnTo>
                    <a:lnTo>
                      <a:pt x="791" y="199"/>
                    </a:lnTo>
                    <a:lnTo>
                      <a:pt x="787" y="194"/>
                    </a:lnTo>
                    <a:lnTo>
                      <a:pt x="787" y="194"/>
                    </a:lnTo>
                    <a:lnTo>
                      <a:pt x="780" y="190"/>
                    </a:lnTo>
                    <a:lnTo>
                      <a:pt x="776" y="190"/>
                    </a:lnTo>
                    <a:lnTo>
                      <a:pt x="773" y="190"/>
                    </a:lnTo>
                    <a:lnTo>
                      <a:pt x="773" y="190"/>
                    </a:lnTo>
                    <a:lnTo>
                      <a:pt x="773" y="190"/>
                    </a:lnTo>
                    <a:lnTo>
                      <a:pt x="773" y="190"/>
                    </a:lnTo>
                    <a:lnTo>
                      <a:pt x="771" y="192"/>
                    </a:lnTo>
                    <a:lnTo>
                      <a:pt x="769" y="195"/>
                    </a:lnTo>
                    <a:lnTo>
                      <a:pt x="766" y="199"/>
                    </a:lnTo>
                    <a:lnTo>
                      <a:pt x="766" y="199"/>
                    </a:lnTo>
                    <a:lnTo>
                      <a:pt x="764" y="203"/>
                    </a:lnTo>
                    <a:lnTo>
                      <a:pt x="762" y="203"/>
                    </a:lnTo>
                    <a:lnTo>
                      <a:pt x="755" y="203"/>
                    </a:lnTo>
                    <a:lnTo>
                      <a:pt x="742" y="201"/>
                    </a:lnTo>
                    <a:lnTo>
                      <a:pt x="742" y="201"/>
                    </a:lnTo>
                    <a:lnTo>
                      <a:pt x="735" y="201"/>
                    </a:lnTo>
                    <a:lnTo>
                      <a:pt x="728" y="201"/>
                    </a:lnTo>
                    <a:lnTo>
                      <a:pt x="720" y="204"/>
                    </a:lnTo>
                    <a:lnTo>
                      <a:pt x="715" y="208"/>
                    </a:lnTo>
                    <a:lnTo>
                      <a:pt x="715" y="208"/>
                    </a:lnTo>
                    <a:lnTo>
                      <a:pt x="711" y="212"/>
                    </a:lnTo>
                    <a:lnTo>
                      <a:pt x="708" y="215"/>
                    </a:lnTo>
                    <a:lnTo>
                      <a:pt x="708" y="215"/>
                    </a:lnTo>
                    <a:lnTo>
                      <a:pt x="702" y="219"/>
                    </a:lnTo>
                    <a:lnTo>
                      <a:pt x="697" y="221"/>
                    </a:lnTo>
                    <a:lnTo>
                      <a:pt x="697" y="221"/>
                    </a:lnTo>
                    <a:lnTo>
                      <a:pt x="690" y="223"/>
                    </a:lnTo>
                    <a:lnTo>
                      <a:pt x="682" y="226"/>
                    </a:lnTo>
                    <a:lnTo>
                      <a:pt x="677" y="232"/>
                    </a:lnTo>
                    <a:lnTo>
                      <a:pt x="672" y="237"/>
                    </a:lnTo>
                    <a:lnTo>
                      <a:pt x="672" y="237"/>
                    </a:lnTo>
                    <a:lnTo>
                      <a:pt x="670" y="242"/>
                    </a:lnTo>
                    <a:lnTo>
                      <a:pt x="670" y="248"/>
                    </a:lnTo>
                    <a:lnTo>
                      <a:pt x="672" y="253"/>
                    </a:lnTo>
                    <a:lnTo>
                      <a:pt x="673" y="259"/>
                    </a:lnTo>
                    <a:lnTo>
                      <a:pt x="673" y="259"/>
                    </a:lnTo>
                    <a:lnTo>
                      <a:pt x="677" y="261"/>
                    </a:lnTo>
                    <a:lnTo>
                      <a:pt x="681" y="261"/>
                    </a:lnTo>
                    <a:lnTo>
                      <a:pt x="690" y="257"/>
                    </a:lnTo>
                    <a:lnTo>
                      <a:pt x="690" y="257"/>
                    </a:lnTo>
                    <a:close/>
                    <a:moveTo>
                      <a:pt x="776" y="259"/>
                    </a:moveTo>
                    <a:lnTo>
                      <a:pt x="776" y="259"/>
                    </a:lnTo>
                    <a:lnTo>
                      <a:pt x="775" y="264"/>
                    </a:lnTo>
                    <a:lnTo>
                      <a:pt x="776" y="268"/>
                    </a:lnTo>
                    <a:lnTo>
                      <a:pt x="778" y="271"/>
                    </a:lnTo>
                    <a:lnTo>
                      <a:pt x="782" y="275"/>
                    </a:lnTo>
                    <a:lnTo>
                      <a:pt x="786" y="277"/>
                    </a:lnTo>
                    <a:lnTo>
                      <a:pt x="791" y="277"/>
                    </a:lnTo>
                    <a:lnTo>
                      <a:pt x="796" y="275"/>
                    </a:lnTo>
                    <a:lnTo>
                      <a:pt x="800" y="271"/>
                    </a:lnTo>
                    <a:lnTo>
                      <a:pt x="800" y="271"/>
                    </a:lnTo>
                    <a:lnTo>
                      <a:pt x="804" y="266"/>
                    </a:lnTo>
                    <a:lnTo>
                      <a:pt x="805" y="264"/>
                    </a:lnTo>
                    <a:lnTo>
                      <a:pt x="807" y="262"/>
                    </a:lnTo>
                    <a:lnTo>
                      <a:pt x="807" y="262"/>
                    </a:lnTo>
                    <a:lnTo>
                      <a:pt x="813" y="261"/>
                    </a:lnTo>
                    <a:lnTo>
                      <a:pt x="815" y="264"/>
                    </a:lnTo>
                    <a:lnTo>
                      <a:pt x="818" y="268"/>
                    </a:lnTo>
                    <a:lnTo>
                      <a:pt x="820" y="271"/>
                    </a:lnTo>
                    <a:lnTo>
                      <a:pt x="820" y="271"/>
                    </a:lnTo>
                    <a:lnTo>
                      <a:pt x="825" y="273"/>
                    </a:lnTo>
                    <a:lnTo>
                      <a:pt x="829" y="273"/>
                    </a:lnTo>
                    <a:lnTo>
                      <a:pt x="840" y="271"/>
                    </a:lnTo>
                    <a:lnTo>
                      <a:pt x="840" y="271"/>
                    </a:lnTo>
                    <a:lnTo>
                      <a:pt x="858" y="271"/>
                    </a:lnTo>
                    <a:lnTo>
                      <a:pt x="858" y="271"/>
                    </a:lnTo>
                    <a:lnTo>
                      <a:pt x="863" y="271"/>
                    </a:lnTo>
                    <a:lnTo>
                      <a:pt x="863" y="273"/>
                    </a:lnTo>
                    <a:lnTo>
                      <a:pt x="863" y="275"/>
                    </a:lnTo>
                    <a:lnTo>
                      <a:pt x="863" y="275"/>
                    </a:lnTo>
                    <a:lnTo>
                      <a:pt x="860" y="279"/>
                    </a:lnTo>
                    <a:lnTo>
                      <a:pt x="854" y="280"/>
                    </a:lnTo>
                    <a:lnTo>
                      <a:pt x="843" y="282"/>
                    </a:lnTo>
                    <a:lnTo>
                      <a:pt x="843" y="282"/>
                    </a:lnTo>
                    <a:lnTo>
                      <a:pt x="834" y="284"/>
                    </a:lnTo>
                    <a:lnTo>
                      <a:pt x="824" y="288"/>
                    </a:lnTo>
                    <a:lnTo>
                      <a:pt x="818" y="291"/>
                    </a:lnTo>
                    <a:lnTo>
                      <a:pt x="815" y="295"/>
                    </a:lnTo>
                    <a:lnTo>
                      <a:pt x="815" y="299"/>
                    </a:lnTo>
                    <a:lnTo>
                      <a:pt x="816" y="302"/>
                    </a:lnTo>
                    <a:lnTo>
                      <a:pt x="816" y="302"/>
                    </a:lnTo>
                    <a:lnTo>
                      <a:pt x="822" y="304"/>
                    </a:lnTo>
                    <a:lnTo>
                      <a:pt x="825" y="306"/>
                    </a:lnTo>
                    <a:lnTo>
                      <a:pt x="831" y="304"/>
                    </a:lnTo>
                    <a:lnTo>
                      <a:pt x="836" y="302"/>
                    </a:lnTo>
                    <a:lnTo>
                      <a:pt x="847" y="297"/>
                    </a:lnTo>
                    <a:lnTo>
                      <a:pt x="856" y="291"/>
                    </a:lnTo>
                    <a:lnTo>
                      <a:pt x="856" y="291"/>
                    </a:lnTo>
                    <a:lnTo>
                      <a:pt x="869" y="286"/>
                    </a:lnTo>
                    <a:lnTo>
                      <a:pt x="876" y="284"/>
                    </a:lnTo>
                    <a:lnTo>
                      <a:pt x="883" y="284"/>
                    </a:lnTo>
                    <a:lnTo>
                      <a:pt x="883" y="284"/>
                    </a:lnTo>
                    <a:lnTo>
                      <a:pt x="894" y="284"/>
                    </a:lnTo>
                    <a:lnTo>
                      <a:pt x="905" y="282"/>
                    </a:lnTo>
                    <a:lnTo>
                      <a:pt x="905" y="282"/>
                    </a:lnTo>
                    <a:lnTo>
                      <a:pt x="912" y="280"/>
                    </a:lnTo>
                    <a:lnTo>
                      <a:pt x="923" y="275"/>
                    </a:lnTo>
                    <a:lnTo>
                      <a:pt x="932" y="270"/>
                    </a:lnTo>
                    <a:lnTo>
                      <a:pt x="934" y="264"/>
                    </a:lnTo>
                    <a:lnTo>
                      <a:pt x="936" y="261"/>
                    </a:lnTo>
                    <a:lnTo>
                      <a:pt x="936" y="261"/>
                    </a:lnTo>
                    <a:lnTo>
                      <a:pt x="936" y="255"/>
                    </a:lnTo>
                    <a:lnTo>
                      <a:pt x="934" y="248"/>
                    </a:lnTo>
                    <a:lnTo>
                      <a:pt x="932" y="246"/>
                    </a:lnTo>
                    <a:lnTo>
                      <a:pt x="930" y="246"/>
                    </a:lnTo>
                    <a:lnTo>
                      <a:pt x="927" y="246"/>
                    </a:lnTo>
                    <a:lnTo>
                      <a:pt x="925" y="250"/>
                    </a:lnTo>
                    <a:lnTo>
                      <a:pt x="925" y="250"/>
                    </a:lnTo>
                    <a:lnTo>
                      <a:pt x="921" y="257"/>
                    </a:lnTo>
                    <a:lnTo>
                      <a:pt x="919" y="259"/>
                    </a:lnTo>
                    <a:lnTo>
                      <a:pt x="914" y="259"/>
                    </a:lnTo>
                    <a:lnTo>
                      <a:pt x="914" y="259"/>
                    </a:lnTo>
                    <a:lnTo>
                      <a:pt x="912" y="255"/>
                    </a:lnTo>
                    <a:lnTo>
                      <a:pt x="910" y="250"/>
                    </a:lnTo>
                    <a:lnTo>
                      <a:pt x="909" y="246"/>
                    </a:lnTo>
                    <a:lnTo>
                      <a:pt x="907" y="241"/>
                    </a:lnTo>
                    <a:lnTo>
                      <a:pt x="907" y="241"/>
                    </a:lnTo>
                    <a:lnTo>
                      <a:pt x="900" y="235"/>
                    </a:lnTo>
                    <a:lnTo>
                      <a:pt x="900" y="235"/>
                    </a:lnTo>
                    <a:lnTo>
                      <a:pt x="892" y="226"/>
                    </a:lnTo>
                    <a:lnTo>
                      <a:pt x="892" y="226"/>
                    </a:lnTo>
                    <a:lnTo>
                      <a:pt x="887" y="224"/>
                    </a:lnTo>
                    <a:lnTo>
                      <a:pt x="883" y="223"/>
                    </a:lnTo>
                    <a:lnTo>
                      <a:pt x="883" y="223"/>
                    </a:lnTo>
                    <a:lnTo>
                      <a:pt x="878" y="224"/>
                    </a:lnTo>
                    <a:lnTo>
                      <a:pt x="876" y="226"/>
                    </a:lnTo>
                    <a:lnTo>
                      <a:pt x="874" y="228"/>
                    </a:lnTo>
                    <a:lnTo>
                      <a:pt x="874" y="228"/>
                    </a:lnTo>
                    <a:lnTo>
                      <a:pt x="874" y="233"/>
                    </a:lnTo>
                    <a:lnTo>
                      <a:pt x="876" y="235"/>
                    </a:lnTo>
                    <a:lnTo>
                      <a:pt x="881" y="242"/>
                    </a:lnTo>
                    <a:lnTo>
                      <a:pt x="887" y="248"/>
                    </a:lnTo>
                    <a:lnTo>
                      <a:pt x="889" y="252"/>
                    </a:lnTo>
                    <a:lnTo>
                      <a:pt x="891" y="255"/>
                    </a:lnTo>
                    <a:lnTo>
                      <a:pt x="891" y="255"/>
                    </a:lnTo>
                    <a:lnTo>
                      <a:pt x="889" y="259"/>
                    </a:lnTo>
                    <a:lnTo>
                      <a:pt x="887" y="261"/>
                    </a:lnTo>
                    <a:lnTo>
                      <a:pt x="881" y="264"/>
                    </a:lnTo>
                    <a:lnTo>
                      <a:pt x="874" y="266"/>
                    </a:lnTo>
                    <a:lnTo>
                      <a:pt x="869" y="266"/>
                    </a:lnTo>
                    <a:lnTo>
                      <a:pt x="869" y="266"/>
                    </a:lnTo>
                    <a:lnTo>
                      <a:pt x="862" y="264"/>
                    </a:lnTo>
                    <a:lnTo>
                      <a:pt x="856" y="259"/>
                    </a:lnTo>
                    <a:lnTo>
                      <a:pt x="851" y="255"/>
                    </a:lnTo>
                    <a:lnTo>
                      <a:pt x="843" y="252"/>
                    </a:lnTo>
                    <a:lnTo>
                      <a:pt x="843" y="252"/>
                    </a:lnTo>
                    <a:lnTo>
                      <a:pt x="838" y="252"/>
                    </a:lnTo>
                    <a:lnTo>
                      <a:pt x="833" y="252"/>
                    </a:lnTo>
                    <a:lnTo>
                      <a:pt x="833" y="252"/>
                    </a:lnTo>
                    <a:lnTo>
                      <a:pt x="825" y="248"/>
                    </a:lnTo>
                    <a:lnTo>
                      <a:pt x="820" y="244"/>
                    </a:lnTo>
                    <a:lnTo>
                      <a:pt x="820" y="244"/>
                    </a:lnTo>
                    <a:lnTo>
                      <a:pt x="813" y="242"/>
                    </a:lnTo>
                    <a:lnTo>
                      <a:pt x="807" y="242"/>
                    </a:lnTo>
                    <a:lnTo>
                      <a:pt x="795" y="244"/>
                    </a:lnTo>
                    <a:lnTo>
                      <a:pt x="795" y="244"/>
                    </a:lnTo>
                    <a:lnTo>
                      <a:pt x="787" y="246"/>
                    </a:lnTo>
                    <a:lnTo>
                      <a:pt x="782" y="248"/>
                    </a:lnTo>
                    <a:lnTo>
                      <a:pt x="778" y="252"/>
                    </a:lnTo>
                    <a:lnTo>
                      <a:pt x="776" y="259"/>
                    </a:lnTo>
                    <a:lnTo>
                      <a:pt x="776" y="259"/>
                    </a:lnTo>
                    <a:close/>
                    <a:moveTo>
                      <a:pt x="952" y="166"/>
                    </a:moveTo>
                    <a:lnTo>
                      <a:pt x="952" y="166"/>
                    </a:lnTo>
                    <a:lnTo>
                      <a:pt x="956" y="170"/>
                    </a:lnTo>
                    <a:lnTo>
                      <a:pt x="959" y="176"/>
                    </a:lnTo>
                    <a:lnTo>
                      <a:pt x="959" y="176"/>
                    </a:lnTo>
                    <a:lnTo>
                      <a:pt x="965" y="179"/>
                    </a:lnTo>
                    <a:lnTo>
                      <a:pt x="972" y="179"/>
                    </a:lnTo>
                    <a:lnTo>
                      <a:pt x="985" y="177"/>
                    </a:lnTo>
                    <a:lnTo>
                      <a:pt x="985" y="177"/>
                    </a:lnTo>
                    <a:lnTo>
                      <a:pt x="990" y="177"/>
                    </a:lnTo>
                    <a:lnTo>
                      <a:pt x="996" y="177"/>
                    </a:lnTo>
                    <a:lnTo>
                      <a:pt x="999" y="179"/>
                    </a:lnTo>
                    <a:lnTo>
                      <a:pt x="1005" y="183"/>
                    </a:lnTo>
                    <a:lnTo>
                      <a:pt x="1005" y="183"/>
                    </a:lnTo>
                    <a:lnTo>
                      <a:pt x="1017" y="195"/>
                    </a:lnTo>
                    <a:lnTo>
                      <a:pt x="1024" y="201"/>
                    </a:lnTo>
                    <a:lnTo>
                      <a:pt x="1034" y="203"/>
                    </a:lnTo>
                    <a:lnTo>
                      <a:pt x="1034" y="203"/>
                    </a:lnTo>
                    <a:lnTo>
                      <a:pt x="1037" y="201"/>
                    </a:lnTo>
                    <a:lnTo>
                      <a:pt x="1039" y="197"/>
                    </a:lnTo>
                    <a:lnTo>
                      <a:pt x="1039" y="194"/>
                    </a:lnTo>
                    <a:lnTo>
                      <a:pt x="1037" y="190"/>
                    </a:lnTo>
                    <a:lnTo>
                      <a:pt x="1037" y="190"/>
                    </a:lnTo>
                    <a:lnTo>
                      <a:pt x="1034" y="185"/>
                    </a:lnTo>
                    <a:lnTo>
                      <a:pt x="1028" y="181"/>
                    </a:lnTo>
                    <a:lnTo>
                      <a:pt x="1015" y="176"/>
                    </a:lnTo>
                    <a:lnTo>
                      <a:pt x="1015" y="176"/>
                    </a:lnTo>
                    <a:lnTo>
                      <a:pt x="1008" y="170"/>
                    </a:lnTo>
                    <a:lnTo>
                      <a:pt x="1001" y="165"/>
                    </a:lnTo>
                    <a:lnTo>
                      <a:pt x="1001" y="165"/>
                    </a:lnTo>
                    <a:lnTo>
                      <a:pt x="992" y="161"/>
                    </a:lnTo>
                    <a:lnTo>
                      <a:pt x="976" y="156"/>
                    </a:lnTo>
                    <a:lnTo>
                      <a:pt x="959" y="154"/>
                    </a:lnTo>
                    <a:lnTo>
                      <a:pt x="952" y="154"/>
                    </a:lnTo>
                    <a:lnTo>
                      <a:pt x="947" y="156"/>
                    </a:lnTo>
                    <a:lnTo>
                      <a:pt x="947" y="156"/>
                    </a:lnTo>
                    <a:lnTo>
                      <a:pt x="945" y="157"/>
                    </a:lnTo>
                    <a:lnTo>
                      <a:pt x="945" y="161"/>
                    </a:lnTo>
                    <a:lnTo>
                      <a:pt x="945" y="161"/>
                    </a:lnTo>
                    <a:lnTo>
                      <a:pt x="947" y="165"/>
                    </a:lnTo>
                    <a:lnTo>
                      <a:pt x="952" y="166"/>
                    </a:lnTo>
                    <a:lnTo>
                      <a:pt x="952" y="166"/>
                    </a:lnTo>
                    <a:close/>
                    <a:moveTo>
                      <a:pt x="918" y="346"/>
                    </a:moveTo>
                    <a:lnTo>
                      <a:pt x="918" y="346"/>
                    </a:lnTo>
                    <a:lnTo>
                      <a:pt x="923" y="353"/>
                    </a:lnTo>
                    <a:lnTo>
                      <a:pt x="930" y="358"/>
                    </a:lnTo>
                    <a:lnTo>
                      <a:pt x="930" y="358"/>
                    </a:lnTo>
                    <a:lnTo>
                      <a:pt x="936" y="360"/>
                    </a:lnTo>
                    <a:lnTo>
                      <a:pt x="938" y="362"/>
                    </a:lnTo>
                    <a:lnTo>
                      <a:pt x="938" y="366"/>
                    </a:lnTo>
                    <a:lnTo>
                      <a:pt x="938" y="366"/>
                    </a:lnTo>
                    <a:lnTo>
                      <a:pt x="932" y="367"/>
                    </a:lnTo>
                    <a:lnTo>
                      <a:pt x="929" y="366"/>
                    </a:lnTo>
                    <a:lnTo>
                      <a:pt x="923" y="366"/>
                    </a:lnTo>
                    <a:lnTo>
                      <a:pt x="919" y="367"/>
                    </a:lnTo>
                    <a:lnTo>
                      <a:pt x="919" y="367"/>
                    </a:lnTo>
                    <a:lnTo>
                      <a:pt x="918" y="369"/>
                    </a:lnTo>
                    <a:lnTo>
                      <a:pt x="914" y="375"/>
                    </a:lnTo>
                    <a:lnTo>
                      <a:pt x="910" y="378"/>
                    </a:lnTo>
                    <a:lnTo>
                      <a:pt x="907" y="378"/>
                    </a:lnTo>
                    <a:lnTo>
                      <a:pt x="907" y="378"/>
                    </a:lnTo>
                    <a:lnTo>
                      <a:pt x="905" y="376"/>
                    </a:lnTo>
                    <a:lnTo>
                      <a:pt x="903" y="371"/>
                    </a:lnTo>
                    <a:lnTo>
                      <a:pt x="903" y="367"/>
                    </a:lnTo>
                    <a:lnTo>
                      <a:pt x="903" y="364"/>
                    </a:lnTo>
                    <a:lnTo>
                      <a:pt x="903" y="364"/>
                    </a:lnTo>
                    <a:lnTo>
                      <a:pt x="909" y="360"/>
                    </a:lnTo>
                    <a:lnTo>
                      <a:pt x="910" y="356"/>
                    </a:lnTo>
                    <a:lnTo>
                      <a:pt x="912" y="355"/>
                    </a:lnTo>
                    <a:lnTo>
                      <a:pt x="912" y="355"/>
                    </a:lnTo>
                    <a:lnTo>
                      <a:pt x="910" y="351"/>
                    </a:lnTo>
                    <a:lnTo>
                      <a:pt x="909" y="349"/>
                    </a:lnTo>
                    <a:lnTo>
                      <a:pt x="905" y="344"/>
                    </a:lnTo>
                    <a:lnTo>
                      <a:pt x="905" y="344"/>
                    </a:lnTo>
                    <a:lnTo>
                      <a:pt x="900" y="342"/>
                    </a:lnTo>
                    <a:lnTo>
                      <a:pt x="894" y="344"/>
                    </a:lnTo>
                    <a:lnTo>
                      <a:pt x="883" y="349"/>
                    </a:lnTo>
                    <a:lnTo>
                      <a:pt x="878" y="353"/>
                    </a:lnTo>
                    <a:lnTo>
                      <a:pt x="874" y="353"/>
                    </a:lnTo>
                    <a:lnTo>
                      <a:pt x="869" y="351"/>
                    </a:lnTo>
                    <a:lnTo>
                      <a:pt x="865" y="344"/>
                    </a:lnTo>
                    <a:lnTo>
                      <a:pt x="865" y="344"/>
                    </a:lnTo>
                    <a:lnTo>
                      <a:pt x="865" y="340"/>
                    </a:lnTo>
                    <a:lnTo>
                      <a:pt x="863" y="338"/>
                    </a:lnTo>
                    <a:lnTo>
                      <a:pt x="863" y="338"/>
                    </a:lnTo>
                    <a:lnTo>
                      <a:pt x="858" y="335"/>
                    </a:lnTo>
                    <a:lnTo>
                      <a:pt x="853" y="335"/>
                    </a:lnTo>
                    <a:lnTo>
                      <a:pt x="853" y="335"/>
                    </a:lnTo>
                    <a:lnTo>
                      <a:pt x="849" y="335"/>
                    </a:lnTo>
                    <a:lnTo>
                      <a:pt x="847" y="337"/>
                    </a:lnTo>
                    <a:lnTo>
                      <a:pt x="845" y="342"/>
                    </a:lnTo>
                    <a:lnTo>
                      <a:pt x="845" y="349"/>
                    </a:lnTo>
                    <a:lnTo>
                      <a:pt x="845" y="353"/>
                    </a:lnTo>
                    <a:lnTo>
                      <a:pt x="842" y="355"/>
                    </a:lnTo>
                    <a:lnTo>
                      <a:pt x="842" y="355"/>
                    </a:lnTo>
                    <a:lnTo>
                      <a:pt x="836" y="356"/>
                    </a:lnTo>
                    <a:lnTo>
                      <a:pt x="831" y="356"/>
                    </a:lnTo>
                    <a:lnTo>
                      <a:pt x="825" y="353"/>
                    </a:lnTo>
                    <a:lnTo>
                      <a:pt x="822" y="347"/>
                    </a:lnTo>
                    <a:lnTo>
                      <a:pt x="822" y="347"/>
                    </a:lnTo>
                    <a:lnTo>
                      <a:pt x="818" y="338"/>
                    </a:lnTo>
                    <a:lnTo>
                      <a:pt x="816" y="335"/>
                    </a:lnTo>
                    <a:lnTo>
                      <a:pt x="811" y="333"/>
                    </a:lnTo>
                    <a:lnTo>
                      <a:pt x="811" y="333"/>
                    </a:lnTo>
                    <a:lnTo>
                      <a:pt x="805" y="335"/>
                    </a:lnTo>
                    <a:lnTo>
                      <a:pt x="805" y="335"/>
                    </a:lnTo>
                    <a:lnTo>
                      <a:pt x="796" y="338"/>
                    </a:lnTo>
                    <a:lnTo>
                      <a:pt x="793" y="342"/>
                    </a:lnTo>
                    <a:lnTo>
                      <a:pt x="787" y="344"/>
                    </a:lnTo>
                    <a:lnTo>
                      <a:pt x="787" y="344"/>
                    </a:lnTo>
                    <a:lnTo>
                      <a:pt x="773" y="347"/>
                    </a:lnTo>
                    <a:lnTo>
                      <a:pt x="767" y="351"/>
                    </a:lnTo>
                    <a:lnTo>
                      <a:pt x="762" y="355"/>
                    </a:lnTo>
                    <a:lnTo>
                      <a:pt x="762" y="355"/>
                    </a:lnTo>
                    <a:lnTo>
                      <a:pt x="758" y="360"/>
                    </a:lnTo>
                    <a:lnTo>
                      <a:pt x="755" y="364"/>
                    </a:lnTo>
                    <a:lnTo>
                      <a:pt x="755" y="364"/>
                    </a:lnTo>
                    <a:lnTo>
                      <a:pt x="749" y="367"/>
                    </a:lnTo>
                    <a:lnTo>
                      <a:pt x="748" y="371"/>
                    </a:lnTo>
                    <a:lnTo>
                      <a:pt x="746" y="375"/>
                    </a:lnTo>
                    <a:lnTo>
                      <a:pt x="746" y="375"/>
                    </a:lnTo>
                    <a:lnTo>
                      <a:pt x="748" y="378"/>
                    </a:lnTo>
                    <a:lnTo>
                      <a:pt x="749" y="380"/>
                    </a:lnTo>
                    <a:lnTo>
                      <a:pt x="753" y="384"/>
                    </a:lnTo>
                    <a:lnTo>
                      <a:pt x="760" y="384"/>
                    </a:lnTo>
                    <a:lnTo>
                      <a:pt x="766" y="385"/>
                    </a:lnTo>
                    <a:lnTo>
                      <a:pt x="766" y="385"/>
                    </a:lnTo>
                    <a:lnTo>
                      <a:pt x="782" y="382"/>
                    </a:lnTo>
                    <a:lnTo>
                      <a:pt x="782" y="382"/>
                    </a:lnTo>
                    <a:lnTo>
                      <a:pt x="795" y="382"/>
                    </a:lnTo>
                    <a:lnTo>
                      <a:pt x="807" y="384"/>
                    </a:lnTo>
                    <a:lnTo>
                      <a:pt x="807" y="384"/>
                    </a:lnTo>
                    <a:lnTo>
                      <a:pt x="807" y="387"/>
                    </a:lnTo>
                    <a:lnTo>
                      <a:pt x="807" y="389"/>
                    </a:lnTo>
                    <a:lnTo>
                      <a:pt x="802" y="393"/>
                    </a:lnTo>
                    <a:lnTo>
                      <a:pt x="795" y="394"/>
                    </a:lnTo>
                    <a:lnTo>
                      <a:pt x="786" y="394"/>
                    </a:lnTo>
                    <a:lnTo>
                      <a:pt x="776" y="396"/>
                    </a:lnTo>
                    <a:lnTo>
                      <a:pt x="769" y="398"/>
                    </a:lnTo>
                    <a:lnTo>
                      <a:pt x="764" y="400"/>
                    </a:lnTo>
                    <a:lnTo>
                      <a:pt x="762" y="402"/>
                    </a:lnTo>
                    <a:lnTo>
                      <a:pt x="762" y="405"/>
                    </a:lnTo>
                    <a:lnTo>
                      <a:pt x="762" y="405"/>
                    </a:lnTo>
                    <a:lnTo>
                      <a:pt x="764" y="409"/>
                    </a:lnTo>
                    <a:lnTo>
                      <a:pt x="769" y="411"/>
                    </a:lnTo>
                    <a:lnTo>
                      <a:pt x="775" y="411"/>
                    </a:lnTo>
                    <a:lnTo>
                      <a:pt x="784" y="411"/>
                    </a:lnTo>
                    <a:lnTo>
                      <a:pt x="798" y="407"/>
                    </a:lnTo>
                    <a:lnTo>
                      <a:pt x="809" y="405"/>
                    </a:lnTo>
                    <a:lnTo>
                      <a:pt x="809" y="405"/>
                    </a:lnTo>
                    <a:lnTo>
                      <a:pt x="818" y="402"/>
                    </a:lnTo>
                    <a:lnTo>
                      <a:pt x="829" y="400"/>
                    </a:lnTo>
                    <a:lnTo>
                      <a:pt x="834" y="400"/>
                    </a:lnTo>
                    <a:lnTo>
                      <a:pt x="840" y="402"/>
                    </a:lnTo>
                    <a:lnTo>
                      <a:pt x="845" y="404"/>
                    </a:lnTo>
                    <a:lnTo>
                      <a:pt x="849" y="407"/>
                    </a:lnTo>
                    <a:lnTo>
                      <a:pt x="849" y="407"/>
                    </a:lnTo>
                    <a:lnTo>
                      <a:pt x="851" y="411"/>
                    </a:lnTo>
                    <a:lnTo>
                      <a:pt x="851" y="414"/>
                    </a:lnTo>
                    <a:lnTo>
                      <a:pt x="851" y="416"/>
                    </a:lnTo>
                    <a:lnTo>
                      <a:pt x="849" y="418"/>
                    </a:lnTo>
                    <a:lnTo>
                      <a:pt x="842" y="420"/>
                    </a:lnTo>
                    <a:lnTo>
                      <a:pt x="834" y="420"/>
                    </a:lnTo>
                    <a:lnTo>
                      <a:pt x="834" y="420"/>
                    </a:lnTo>
                    <a:lnTo>
                      <a:pt x="820" y="420"/>
                    </a:lnTo>
                    <a:lnTo>
                      <a:pt x="798" y="422"/>
                    </a:lnTo>
                    <a:lnTo>
                      <a:pt x="787" y="423"/>
                    </a:lnTo>
                    <a:lnTo>
                      <a:pt x="780" y="427"/>
                    </a:lnTo>
                    <a:lnTo>
                      <a:pt x="778" y="429"/>
                    </a:lnTo>
                    <a:lnTo>
                      <a:pt x="778" y="432"/>
                    </a:lnTo>
                    <a:lnTo>
                      <a:pt x="778" y="436"/>
                    </a:lnTo>
                    <a:lnTo>
                      <a:pt x="780" y="442"/>
                    </a:lnTo>
                    <a:lnTo>
                      <a:pt x="780" y="442"/>
                    </a:lnTo>
                    <a:lnTo>
                      <a:pt x="782" y="445"/>
                    </a:lnTo>
                    <a:lnTo>
                      <a:pt x="786" y="449"/>
                    </a:lnTo>
                    <a:lnTo>
                      <a:pt x="795" y="452"/>
                    </a:lnTo>
                    <a:lnTo>
                      <a:pt x="795" y="452"/>
                    </a:lnTo>
                    <a:lnTo>
                      <a:pt x="809" y="460"/>
                    </a:lnTo>
                    <a:lnTo>
                      <a:pt x="824" y="465"/>
                    </a:lnTo>
                    <a:lnTo>
                      <a:pt x="824" y="465"/>
                    </a:lnTo>
                    <a:lnTo>
                      <a:pt x="834" y="465"/>
                    </a:lnTo>
                    <a:lnTo>
                      <a:pt x="843" y="465"/>
                    </a:lnTo>
                    <a:lnTo>
                      <a:pt x="863" y="461"/>
                    </a:lnTo>
                    <a:lnTo>
                      <a:pt x="863" y="461"/>
                    </a:lnTo>
                    <a:lnTo>
                      <a:pt x="872" y="460"/>
                    </a:lnTo>
                    <a:lnTo>
                      <a:pt x="880" y="456"/>
                    </a:lnTo>
                    <a:lnTo>
                      <a:pt x="880" y="456"/>
                    </a:lnTo>
                    <a:lnTo>
                      <a:pt x="891" y="451"/>
                    </a:lnTo>
                    <a:lnTo>
                      <a:pt x="901" y="447"/>
                    </a:lnTo>
                    <a:lnTo>
                      <a:pt x="901" y="447"/>
                    </a:lnTo>
                    <a:lnTo>
                      <a:pt x="914" y="445"/>
                    </a:lnTo>
                    <a:lnTo>
                      <a:pt x="927" y="443"/>
                    </a:lnTo>
                    <a:lnTo>
                      <a:pt x="927" y="443"/>
                    </a:lnTo>
                    <a:lnTo>
                      <a:pt x="930" y="443"/>
                    </a:lnTo>
                    <a:lnTo>
                      <a:pt x="932" y="440"/>
                    </a:lnTo>
                    <a:lnTo>
                      <a:pt x="936" y="438"/>
                    </a:lnTo>
                    <a:lnTo>
                      <a:pt x="939" y="438"/>
                    </a:lnTo>
                    <a:lnTo>
                      <a:pt x="939" y="438"/>
                    </a:lnTo>
                    <a:lnTo>
                      <a:pt x="945" y="440"/>
                    </a:lnTo>
                    <a:lnTo>
                      <a:pt x="948" y="443"/>
                    </a:lnTo>
                    <a:lnTo>
                      <a:pt x="956" y="452"/>
                    </a:lnTo>
                    <a:lnTo>
                      <a:pt x="956" y="452"/>
                    </a:lnTo>
                    <a:lnTo>
                      <a:pt x="963" y="458"/>
                    </a:lnTo>
                    <a:lnTo>
                      <a:pt x="972" y="461"/>
                    </a:lnTo>
                    <a:lnTo>
                      <a:pt x="979" y="463"/>
                    </a:lnTo>
                    <a:lnTo>
                      <a:pt x="988" y="463"/>
                    </a:lnTo>
                    <a:lnTo>
                      <a:pt x="988" y="463"/>
                    </a:lnTo>
                    <a:lnTo>
                      <a:pt x="994" y="461"/>
                    </a:lnTo>
                    <a:lnTo>
                      <a:pt x="997" y="460"/>
                    </a:lnTo>
                    <a:lnTo>
                      <a:pt x="999" y="456"/>
                    </a:lnTo>
                    <a:lnTo>
                      <a:pt x="996" y="452"/>
                    </a:lnTo>
                    <a:lnTo>
                      <a:pt x="996" y="452"/>
                    </a:lnTo>
                    <a:lnTo>
                      <a:pt x="986" y="447"/>
                    </a:lnTo>
                    <a:lnTo>
                      <a:pt x="983" y="443"/>
                    </a:lnTo>
                    <a:lnTo>
                      <a:pt x="983" y="442"/>
                    </a:lnTo>
                    <a:lnTo>
                      <a:pt x="985" y="440"/>
                    </a:lnTo>
                    <a:lnTo>
                      <a:pt x="985" y="440"/>
                    </a:lnTo>
                    <a:lnTo>
                      <a:pt x="988" y="438"/>
                    </a:lnTo>
                    <a:lnTo>
                      <a:pt x="994" y="438"/>
                    </a:lnTo>
                    <a:lnTo>
                      <a:pt x="1006" y="438"/>
                    </a:lnTo>
                    <a:lnTo>
                      <a:pt x="1012" y="438"/>
                    </a:lnTo>
                    <a:lnTo>
                      <a:pt x="1015" y="436"/>
                    </a:lnTo>
                    <a:lnTo>
                      <a:pt x="1017" y="432"/>
                    </a:lnTo>
                    <a:lnTo>
                      <a:pt x="1015" y="427"/>
                    </a:lnTo>
                    <a:lnTo>
                      <a:pt x="1015" y="427"/>
                    </a:lnTo>
                    <a:lnTo>
                      <a:pt x="1010" y="422"/>
                    </a:lnTo>
                    <a:lnTo>
                      <a:pt x="1003" y="418"/>
                    </a:lnTo>
                    <a:lnTo>
                      <a:pt x="990" y="414"/>
                    </a:lnTo>
                    <a:lnTo>
                      <a:pt x="990" y="414"/>
                    </a:lnTo>
                    <a:lnTo>
                      <a:pt x="974" y="407"/>
                    </a:lnTo>
                    <a:lnTo>
                      <a:pt x="968" y="402"/>
                    </a:lnTo>
                    <a:lnTo>
                      <a:pt x="961" y="396"/>
                    </a:lnTo>
                    <a:lnTo>
                      <a:pt x="961" y="396"/>
                    </a:lnTo>
                    <a:lnTo>
                      <a:pt x="957" y="391"/>
                    </a:lnTo>
                    <a:lnTo>
                      <a:pt x="956" y="384"/>
                    </a:lnTo>
                    <a:lnTo>
                      <a:pt x="956" y="384"/>
                    </a:lnTo>
                    <a:lnTo>
                      <a:pt x="954" y="376"/>
                    </a:lnTo>
                    <a:lnTo>
                      <a:pt x="954" y="373"/>
                    </a:lnTo>
                    <a:lnTo>
                      <a:pt x="952" y="369"/>
                    </a:lnTo>
                    <a:lnTo>
                      <a:pt x="952" y="369"/>
                    </a:lnTo>
                    <a:lnTo>
                      <a:pt x="947" y="367"/>
                    </a:lnTo>
                    <a:lnTo>
                      <a:pt x="945" y="366"/>
                    </a:lnTo>
                    <a:lnTo>
                      <a:pt x="943" y="362"/>
                    </a:lnTo>
                    <a:lnTo>
                      <a:pt x="943" y="362"/>
                    </a:lnTo>
                    <a:lnTo>
                      <a:pt x="943" y="358"/>
                    </a:lnTo>
                    <a:lnTo>
                      <a:pt x="945" y="356"/>
                    </a:lnTo>
                    <a:lnTo>
                      <a:pt x="945" y="353"/>
                    </a:lnTo>
                    <a:lnTo>
                      <a:pt x="945" y="349"/>
                    </a:lnTo>
                    <a:lnTo>
                      <a:pt x="945" y="349"/>
                    </a:lnTo>
                    <a:lnTo>
                      <a:pt x="939" y="340"/>
                    </a:lnTo>
                    <a:lnTo>
                      <a:pt x="932" y="335"/>
                    </a:lnTo>
                    <a:lnTo>
                      <a:pt x="932" y="335"/>
                    </a:lnTo>
                    <a:lnTo>
                      <a:pt x="927" y="333"/>
                    </a:lnTo>
                    <a:lnTo>
                      <a:pt x="921" y="337"/>
                    </a:lnTo>
                    <a:lnTo>
                      <a:pt x="918" y="340"/>
                    </a:lnTo>
                    <a:lnTo>
                      <a:pt x="918" y="344"/>
                    </a:lnTo>
                    <a:lnTo>
                      <a:pt x="918" y="346"/>
                    </a:lnTo>
                    <a:lnTo>
                      <a:pt x="918" y="346"/>
                    </a:lnTo>
                    <a:close/>
                    <a:moveTo>
                      <a:pt x="858" y="223"/>
                    </a:moveTo>
                    <a:lnTo>
                      <a:pt x="858" y="223"/>
                    </a:lnTo>
                    <a:lnTo>
                      <a:pt x="865" y="221"/>
                    </a:lnTo>
                    <a:lnTo>
                      <a:pt x="869" y="219"/>
                    </a:lnTo>
                    <a:lnTo>
                      <a:pt x="871" y="217"/>
                    </a:lnTo>
                    <a:lnTo>
                      <a:pt x="871" y="217"/>
                    </a:lnTo>
                    <a:lnTo>
                      <a:pt x="872" y="212"/>
                    </a:lnTo>
                    <a:lnTo>
                      <a:pt x="874" y="208"/>
                    </a:lnTo>
                    <a:lnTo>
                      <a:pt x="874" y="203"/>
                    </a:lnTo>
                    <a:lnTo>
                      <a:pt x="876" y="199"/>
                    </a:lnTo>
                    <a:lnTo>
                      <a:pt x="876" y="199"/>
                    </a:lnTo>
                    <a:lnTo>
                      <a:pt x="880" y="195"/>
                    </a:lnTo>
                    <a:lnTo>
                      <a:pt x="881" y="194"/>
                    </a:lnTo>
                    <a:lnTo>
                      <a:pt x="883" y="192"/>
                    </a:lnTo>
                    <a:lnTo>
                      <a:pt x="883" y="192"/>
                    </a:lnTo>
                    <a:lnTo>
                      <a:pt x="881" y="190"/>
                    </a:lnTo>
                    <a:lnTo>
                      <a:pt x="878" y="186"/>
                    </a:lnTo>
                    <a:lnTo>
                      <a:pt x="869" y="185"/>
                    </a:lnTo>
                    <a:lnTo>
                      <a:pt x="869" y="185"/>
                    </a:lnTo>
                    <a:lnTo>
                      <a:pt x="863" y="186"/>
                    </a:lnTo>
                    <a:lnTo>
                      <a:pt x="858" y="190"/>
                    </a:lnTo>
                    <a:lnTo>
                      <a:pt x="858" y="190"/>
                    </a:lnTo>
                    <a:lnTo>
                      <a:pt x="851" y="195"/>
                    </a:lnTo>
                    <a:lnTo>
                      <a:pt x="843" y="199"/>
                    </a:lnTo>
                    <a:lnTo>
                      <a:pt x="843" y="199"/>
                    </a:lnTo>
                    <a:lnTo>
                      <a:pt x="838" y="201"/>
                    </a:lnTo>
                    <a:lnTo>
                      <a:pt x="834" y="201"/>
                    </a:lnTo>
                    <a:lnTo>
                      <a:pt x="833" y="203"/>
                    </a:lnTo>
                    <a:lnTo>
                      <a:pt x="833" y="203"/>
                    </a:lnTo>
                    <a:lnTo>
                      <a:pt x="831" y="208"/>
                    </a:lnTo>
                    <a:lnTo>
                      <a:pt x="831" y="212"/>
                    </a:lnTo>
                    <a:lnTo>
                      <a:pt x="833" y="215"/>
                    </a:lnTo>
                    <a:lnTo>
                      <a:pt x="838" y="219"/>
                    </a:lnTo>
                    <a:lnTo>
                      <a:pt x="849" y="221"/>
                    </a:lnTo>
                    <a:lnTo>
                      <a:pt x="858" y="223"/>
                    </a:lnTo>
                    <a:lnTo>
                      <a:pt x="858" y="223"/>
                    </a:lnTo>
                    <a:close/>
                    <a:moveTo>
                      <a:pt x="872" y="181"/>
                    </a:moveTo>
                    <a:lnTo>
                      <a:pt x="872" y="181"/>
                    </a:lnTo>
                    <a:lnTo>
                      <a:pt x="876" y="183"/>
                    </a:lnTo>
                    <a:lnTo>
                      <a:pt x="880" y="183"/>
                    </a:lnTo>
                    <a:lnTo>
                      <a:pt x="883" y="183"/>
                    </a:lnTo>
                    <a:lnTo>
                      <a:pt x="883" y="183"/>
                    </a:lnTo>
                    <a:lnTo>
                      <a:pt x="889" y="181"/>
                    </a:lnTo>
                    <a:lnTo>
                      <a:pt x="892" y="176"/>
                    </a:lnTo>
                    <a:lnTo>
                      <a:pt x="891" y="170"/>
                    </a:lnTo>
                    <a:lnTo>
                      <a:pt x="887" y="166"/>
                    </a:lnTo>
                    <a:lnTo>
                      <a:pt x="887" y="166"/>
                    </a:lnTo>
                    <a:lnTo>
                      <a:pt x="883" y="165"/>
                    </a:lnTo>
                    <a:lnTo>
                      <a:pt x="880" y="165"/>
                    </a:lnTo>
                    <a:lnTo>
                      <a:pt x="880" y="165"/>
                    </a:lnTo>
                    <a:lnTo>
                      <a:pt x="872" y="168"/>
                    </a:lnTo>
                    <a:lnTo>
                      <a:pt x="867" y="174"/>
                    </a:lnTo>
                    <a:lnTo>
                      <a:pt x="865" y="176"/>
                    </a:lnTo>
                    <a:lnTo>
                      <a:pt x="867" y="177"/>
                    </a:lnTo>
                    <a:lnTo>
                      <a:pt x="869" y="179"/>
                    </a:lnTo>
                    <a:lnTo>
                      <a:pt x="872" y="181"/>
                    </a:lnTo>
                    <a:lnTo>
                      <a:pt x="872" y="181"/>
                    </a:lnTo>
                    <a:close/>
                    <a:moveTo>
                      <a:pt x="1624" y="532"/>
                    </a:moveTo>
                    <a:lnTo>
                      <a:pt x="1624" y="532"/>
                    </a:lnTo>
                    <a:lnTo>
                      <a:pt x="1624" y="527"/>
                    </a:lnTo>
                    <a:lnTo>
                      <a:pt x="1624" y="521"/>
                    </a:lnTo>
                    <a:lnTo>
                      <a:pt x="1624" y="517"/>
                    </a:lnTo>
                    <a:lnTo>
                      <a:pt x="1620" y="514"/>
                    </a:lnTo>
                    <a:lnTo>
                      <a:pt x="1618" y="510"/>
                    </a:lnTo>
                    <a:lnTo>
                      <a:pt x="1613" y="508"/>
                    </a:lnTo>
                    <a:lnTo>
                      <a:pt x="1604" y="507"/>
                    </a:lnTo>
                    <a:lnTo>
                      <a:pt x="1604" y="507"/>
                    </a:lnTo>
                    <a:lnTo>
                      <a:pt x="1584" y="507"/>
                    </a:lnTo>
                    <a:lnTo>
                      <a:pt x="1575" y="505"/>
                    </a:lnTo>
                    <a:lnTo>
                      <a:pt x="1566" y="501"/>
                    </a:lnTo>
                    <a:lnTo>
                      <a:pt x="1566" y="501"/>
                    </a:lnTo>
                    <a:lnTo>
                      <a:pt x="1548" y="492"/>
                    </a:lnTo>
                    <a:lnTo>
                      <a:pt x="1539" y="489"/>
                    </a:lnTo>
                    <a:lnTo>
                      <a:pt x="1531" y="483"/>
                    </a:lnTo>
                    <a:lnTo>
                      <a:pt x="1531" y="483"/>
                    </a:lnTo>
                    <a:lnTo>
                      <a:pt x="1528" y="478"/>
                    </a:lnTo>
                    <a:lnTo>
                      <a:pt x="1524" y="472"/>
                    </a:lnTo>
                    <a:lnTo>
                      <a:pt x="1519" y="460"/>
                    </a:lnTo>
                    <a:lnTo>
                      <a:pt x="1513" y="447"/>
                    </a:lnTo>
                    <a:lnTo>
                      <a:pt x="1510" y="434"/>
                    </a:lnTo>
                    <a:lnTo>
                      <a:pt x="1510" y="434"/>
                    </a:lnTo>
                    <a:lnTo>
                      <a:pt x="1499" y="418"/>
                    </a:lnTo>
                    <a:lnTo>
                      <a:pt x="1493" y="411"/>
                    </a:lnTo>
                    <a:lnTo>
                      <a:pt x="1486" y="405"/>
                    </a:lnTo>
                    <a:lnTo>
                      <a:pt x="1486" y="405"/>
                    </a:lnTo>
                    <a:lnTo>
                      <a:pt x="1477" y="400"/>
                    </a:lnTo>
                    <a:lnTo>
                      <a:pt x="1466" y="396"/>
                    </a:lnTo>
                    <a:lnTo>
                      <a:pt x="1466" y="396"/>
                    </a:lnTo>
                    <a:lnTo>
                      <a:pt x="1455" y="393"/>
                    </a:lnTo>
                    <a:lnTo>
                      <a:pt x="1455" y="393"/>
                    </a:lnTo>
                    <a:lnTo>
                      <a:pt x="1450" y="391"/>
                    </a:lnTo>
                    <a:lnTo>
                      <a:pt x="1450" y="391"/>
                    </a:lnTo>
                    <a:lnTo>
                      <a:pt x="1450" y="387"/>
                    </a:lnTo>
                    <a:lnTo>
                      <a:pt x="1448" y="387"/>
                    </a:lnTo>
                    <a:lnTo>
                      <a:pt x="1450" y="389"/>
                    </a:lnTo>
                    <a:lnTo>
                      <a:pt x="1450" y="389"/>
                    </a:lnTo>
                    <a:lnTo>
                      <a:pt x="1444" y="385"/>
                    </a:lnTo>
                    <a:lnTo>
                      <a:pt x="1441" y="380"/>
                    </a:lnTo>
                    <a:lnTo>
                      <a:pt x="1432" y="369"/>
                    </a:lnTo>
                    <a:lnTo>
                      <a:pt x="1432" y="369"/>
                    </a:lnTo>
                    <a:lnTo>
                      <a:pt x="1426" y="364"/>
                    </a:lnTo>
                    <a:lnTo>
                      <a:pt x="1419" y="362"/>
                    </a:lnTo>
                    <a:lnTo>
                      <a:pt x="1403" y="358"/>
                    </a:lnTo>
                    <a:lnTo>
                      <a:pt x="1403" y="358"/>
                    </a:lnTo>
                    <a:lnTo>
                      <a:pt x="1390" y="356"/>
                    </a:lnTo>
                    <a:lnTo>
                      <a:pt x="1374" y="353"/>
                    </a:lnTo>
                    <a:lnTo>
                      <a:pt x="1367" y="351"/>
                    </a:lnTo>
                    <a:lnTo>
                      <a:pt x="1361" y="346"/>
                    </a:lnTo>
                    <a:lnTo>
                      <a:pt x="1359" y="340"/>
                    </a:lnTo>
                    <a:lnTo>
                      <a:pt x="1363" y="333"/>
                    </a:lnTo>
                    <a:lnTo>
                      <a:pt x="1363" y="333"/>
                    </a:lnTo>
                    <a:lnTo>
                      <a:pt x="1368" y="328"/>
                    </a:lnTo>
                    <a:lnTo>
                      <a:pt x="1370" y="324"/>
                    </a:lnTo>
                    <a:lnTo>
                      <a:pt x="1372" y="320"/>
                    </a:lnTo>
                    <a:lnTo>
                      <a:pt x="1372" y="320"/>
                    </a:lnTo>
                    <a:lnTo>
                      <a:pt x="1370" y="317"/>
                    </a:lnTo>
                    <a:lnTo>
                      <a:pt x="1368" y="315"/>
                    </a:lnTo>
                    <a:lnTo>
                      <a:pt x="1361" y="313"/>
                    </a:lnTo>
                    <a:lnTo>
                      <a:pt x="1354" y="313"/>
                    </a:lnTo>
                    <a:lnTo>
                      <a:pt x="1348" y="315"/>
                    </a:lnTo>
                    <a:lnTo>
                      <a:pt x="1348" y="315"/>
                    </a:lnTo>
                    <a:lnTo>
                      <a:pt x="1338" y="318"/>
                    </a:lnTo>
                    <a:lnTo>
                      <a:pt x="1325" y="320"/>
                    </a:lnTo>
                    <a:lnTo>
                      <a:pt x="1325" y="320"/>
                    </a:lnTo>
                    <a:lnTo>
                      <a:pt x="1316" y="320"/>
                    </a:lnTo>
                    <a:lnTo>
                      <a:pt x="1305" y="320"/>
                    </a:lnTo>
                    <a:lnTo>
                      <a:pt x="1305" y="320"/>
                    </a:lnTo>
                    <a:lnTo>
                      <a:pt x="1294" y="320"/>
                    </a:lnTo>
                    <a:lnTo>
                      <a:pt x="1281" y="322"/>
                    </a:lnTo>
                    <a:lnTo>
                      <a:pt x="1271" y="328"/>
                    </a:lnTo>
                    <a:lnTo>
                      <a:pt x="1265" y="329"/>
                    </a:lnTo>
                    <a:lnTo>
                      <a:pt x="1263" y="335"/>
                    </a:lnTo>
                    <a:lnTo>
                      <a:pt x="1263" y="335"/>
                    </a:lnTo>
                    <a:lnTo>
                      <a:pt x="1262" y="340"/>
                    </a:lnTo>
                    <a:lnTo>
                      <a:pt x="1263" y="347"/>
                    </a:lnTo>
                    <a:lnTo>
                      <a:pt x="1267" y="362"/>
                    </a:lnTo>
                    <a:lnTo>
                      <a:pt x="1267" y="362"/>
                    </a:lnTo>
                    <a:lnTo>
                      <a:pt x="1271" y="375"/>
                    </a:lnTo>
                    <a:lnTo>
                      <a:pt x="1271" y="382"/>
                    </a:lnTo>
                    <a:lnTo>
                      <a:pt x="1271" y="384"/>
                    </a:lnTo>
                    <a:lnTo>
                      <a:pt x="1269" y="385"/>
                    </a:lnTo>
                    <a:lnTo>
                      <a:pt x="1269" y="385"/>
                    </a:lnTo>
                    <a:lnTo>
                      <a:pt x="1263" y="387"/>
                    </a:lnTo>
                    <a:lnTo>
                      <a:pt x="1258" y="385"/>
                    </a:lnTo>
                    <a:lnTo>
                      <a:pt x="1253" y="384"/>
                    </a:lnTo>
                    <a:lnTo>
                      <a:pt x="1249" y="380"/>
                    </a:lnTo>
                    <a:lnTo>
                      <a:pt x="1249" y="380"/>
                    </a:lnTo>
                    <a:lnTo>
                      <a:pt x="1247" y="375"/>
                    </a:lnTo>
                    <a:lnTo>
                      <a:pt x="1245" y="367"/>
                    </a:lnTo>
                    <a:lnTo>
                      <a:pt x="1245" y="355"/>
                    </a:lnTo>
                    <a:lnTo>
                      <a:pt x="1245" y="355"/>
                    </a:lnTo>
                    <a:lnTo>
                      <a:pt x="1247" y="337"/>
                    </a:lnTo>
                    <a:lnTo>
                      <a:pt x="1247" y="326"/>
                    </a:lnTo>
                    <a:lnTo>
                      <a:pt x="1243" y="322"/>
                    </a:lnTo>
                    <a:lnTo>
                      <a:pt x="1242" y="318"/>
                    </a:lnTo>
                    <a:lnTo>
                      <a:pt x="1242" y="318"/>
                    </a:lnTo>
                    <a:lnTo>
                      <a:pt x="1236" y="317"/>
                    </a:lnTo>
                    <a:lnTo>
                      <a:pt x="1233" y="317"/>
                    </a:lnTo>
                    <a:lnTo>
                      <a:pt x="1227" y="317"/>
                    </a:lnTo>
                    <a:lnTo>
                      <a:pt x="1224" y="318"/>
                    </a:lnTo>
                    <a:lnTo>
                      <a:pt x="1218" y="326"/>
                    </a:lnTo>
                    <a:lnTo>
                      <a:pt x="1213" y="333"/>
                    </a:lnTo>
                    <a:lnTo>
                      <a:pt x="1213" y="333"/>
                    </a:lnTo>
                    <a:lnTo>
                      <a:pt x="1205" y="344"/>
                    </a:lnTo>
                    <a:lnTo>
                      <a:pt x="1202" y="347"/>
                    </a:lnTo>
                    <a:lnTo>
                      <a:pt x="1198" y="355"/>
                    </a:lnTo>
                    <a:lnTo>
                      <a:pt x="1198" y="355"/>
                    </a:lnTo>
                    <a:lnTo>
                      <a:pt x="1195" y="369"/>
                    </a:lnTo>
                    <a:lnTo>
                      <a:pt x="1195" y="376"/>
                    </a:lnTo>
                    <a:lnTo>
                      <a:pt x="1195" y="380"/>
                    </a:lnTo>
                    <a:lnTo>
                      <a:pt x="1198" y="382"/>
                    </a:lnTo>
                    <a:lnTo>
                      <a:pt x="1198" y="382"/>
                    </a:lnTo>
                    <a:lnTo>
                      <a:pt x="1205" y="387"/>
                    </a:lnTo>
                    <a:lnTo>
                      <a:pt x="1207" y="389"/>
                    </a:lnTo>
                    <a:lnTo>
                      <a:pt x="1211" y="393"/>
                    </a:lnTo>
                    <a:lnTo>
                      <a:pt x="1211" y="393"/>
                    </a:lnTo>
                    <a:lnTo>
                      <a:pt x="1215" y="398"/>
                    </a:lnTo>
                    <a:lnTo>
                      <a:pt x="1216" y="405"/>
                    </a:lnTo>
                    <a:lnTo>
                      <a:pt x="1218" y="411"/>
                    </a:lnTo>
                    <a:lnTo>
                      <a:pt x="1224" y="414"/>
                    </a:lnTo>
                    <a:lnTo>
                      <a:pt x="1224" y="414"/>
                    </a:lnTo>
                    <a:lnTo>
                      <a:pt x="1231" y="420"/>
                    </a:lnTo>
                    <a:lnTo>
                      <a:pt x="1238" y="420"/>
                    </a:lnTo>
                    <a:lnTo>
                      <a:pt x="1245" y="418"/>
                    </a:lnTo>
                    <a:lnTo>
                      <a:pt x="1254" y="418"/>
                    </a:lnTo>
                    <a:lnTo>
                      <a:pt x="1254" y="418"/>
                    </a:lnTo>
                    <a:lnTo>
                      <a:pt x="1262" y="420"/>
                    </a:lnTo>
                    <a:lnTo>
                      <a:pt x="1267" y="423"/>
                    </a:lnTo>
                    <a:lnTo>
                      <a:pt x="1267" y="423"/>
                    </a:lnTo>
                    <a:lnTo>
                      <a:pt x="1274" y="425"/>
                    </a:lnTo>
                    <a:lnTo>
                      <a:pt x="1281" y="427"/>
                    </a:lnTo>
                    <a:lnTo>
                      <a:pt x="1281" y="427"/>
                    </a:lnTo>
                    <a:lnTo>
                      <a:pt x="1296" y="427"/>
                    </a:lnTo>
                    <a:lnTo>
                      <a:pt x="1296" y="427"/>
                    </a:lnTo>
                    <a:lnTo>
                      <a:pt x="1303" y="429"/>
                    </a:lnTo>
                    <a:lnTo>
                      <a:pt x="1312" y="431"/>
                    </a:lnTo>
                    <a:lnTo>
                      <a:pt x="1312" y="431"/>
                    </a:lnTo>
                    <a:lnTo>
                      <a:pt x="1318" y="429"/>
                    </a:lnTo>
                    <a:lnTo>
                      <a:pt x="1323" y="427"/>
                    </a:lnTo>
                    <a:lnTo>
                      <a:pt x="1332" y="422"/>
                    </a:lnTo>
                    <a:lnTo>
                      <a:pt x="1332" y="422"/>
                    </a:lnTo>
                    <a:lnTo>
                      <a:pt x="1339" y="420"/>
                    </a:lnTo>
                    <a:lnTo>
                      <a:pt x="1347" y="420"/>
                    </a:lnTo>
                    <a:lnTo>
                      <a:pt x="1361" y="420"/>
                    </a:lnTo>
                    <a:lnTo>
                      <a:pt x="1374" y="425"/>
                    </a:lnTo>
                    <a:lnTo>
                      <a:pt x="1386" y="429"/>
                    </a:lnTo>
                    <a:lnTo>
                      <a:pt x="1386" y="429"/>
                    </a:lnTo>
                    <a:lnTo>
                      <a:pt x="1397" y="434"/>
                    </a:lnTo>
                    <a:lnTo>
                      <a:pt x="1406" y="442"/>
                    </a:lnTo>
                    <a:lnTo>
                      <a:pt x="1415" y="447"/>
                    </a:lnTo>
                    <a:lnTo>
                      <a:pt x="1424" y="456"/>
                    </a:lnTo>
                    <a:lnTo>
                      <a:pt x="1432" y="465"/>
                    </a:lnTo>
                    <a:lnTo>
                      <a:pt x="1437" y="474"/>
                    </a:lnTo>
                    <a:lnTo>
                      <a:pt x="1441" y="485"/>
                    </a:lnTo>
                    <a:lnTo>
                      <a:pt x="1444" y="496"/>
                    </a:lnTo>
                    <a:lnTo>
                      <a:pt x="1444" y="496"/>
                    </a:lnTo>
                    <a:lnTo>
                      <a:pt x="1443" y="507"/>
                    </a:lnTo>
                    <a:lnTo>
                      <a:pt x="1441" y="517"/>
                    </a:lnTo>
                    <a:lnTo>
                      <a:pt x="1435" y="539"/>
                    </a:lnTo>
                    <a:lnTo>
                      <a:pt x="1435" y="539"/>
                    </a:lnTo>
                    <a:lnTo>
                      <a:pt x="1434" y="545"/>
                    </a:lnTo>
                    <a:lnTo>
                      <a:pt x="1432" y="552"/>
                    </a:lnTo>
                    <a:lnTo>
                      <a:pt x="1432" y="552"/>
                    </a:lnTo>
                    <a:lnTo>
                      <a:pt x="1434" y="555"/>
                    </a:lnTo>
                    <a:lnTo>
                      <a:pt x="1435" y="561"/>
                    </a:lnTo>
                    <a:lnTo>
                      <a:pt x="1435" y="561"/>
                    </a:lnTo>
                    <a:lnTo>
                      <a:pt x="1434" y="566"/>
                    </a:lnTo>
                    <a:lnTo>
                      <a:pt x="1430" y="572"/>
                    </a:lnTo>
                    <a:lnTo>
                      <a:pt x="1424" y="577"/>
                    </a:lnTo>
                    <a:lnTo>
                      <a:pt x="1421" y="581"/>
                    </a:lnTo>
                    <a:lnTo>
                      <a:pt x="1421" y="581"/>
                    </a:lnTo>
                    <a:lnTo>
                      <a:pt x="1414" y="583"/>
                    </a:lnTo>
                    <a:lnTo>
                      <a:pt x="1405" y="583"/>
                    </a:lnTo>
                    <a:lnTo>
                      <a:pt x="1388" y="583"/>
                    </a:lnTo>
                    <a:lnTo>
                      <a:pt x="1388" y="583"/>
                    </a:lnTo>
                    <a:lnTo>
                      <a:pt x="1376" y="583"/>
                    </a:lnTo>
                    <a:lnTo>
                      <a:pt x="1368" y="583"/>
                    </a:lnTo>
                    <a:lnTo>
                      <a:pt x="1363" y="586"/>
                    </a:lnTo>
                    <a:lnTo>
                      <a:pt x="1363" y="586"/>
                    </a:lnTo>
                    <a:lnTo>
                      <a:pt x="1361" y="588"/>
                    </a:lnTo>
                    <a:lnTo>
                      <a:pt x="1359" y="592"/>
                    </a:lnTo>
                    <a:lnTo>
                      <a:pt x="1359" y="599"/>
                    </a:lnTo>
                    <a:lnTo>
                      <a:pt x="1365" y="606"/>
                    </a:lnTo>
                    <a:lnTo>
                      <a:pt x="1370" y="612"/>
                    </a:lnTo>
                    <a:lnTo>
                      <a:pt x="1370" y="612"/>
                    </a:lnTo>
                    <a:lnTo>
                      <a:pt x="1377" y="613"/>
                    </a:lnTo>
                    <a:lnTo>
                      <a:pt x="1385" y="613"/>
                    </a:lnTo>
                    <a:lnTo>
                      <a:pt x="1399" y="610"/>
                    </a:lnTo>
                    <a:lnTo>
                      <a:pt x="1414" y="606"/>
                    </a:lnTo>
                    <a:lnTo>
                      <a:pt x="1421" y="608"/>
                    </a:lnTo>
                    <a:lnTo>
                      <a:pt x="1428" y="610"/>
                    </a:lnTo>
                    <a:lnTo>
                      <a:pt x="1428" y="610"/>
                    </a:lnTo>
                    <a:lnTo>
                      <a:pt x="1437" y="619"/>
                    </a:lnTo>
                    <a:lnTo>
                      <a:pt x="1448" y="628"/>
                    </a:lnTo>
                    <a:lnTo>
                      <a:pt x="1448" y="628"/>
                    </a:lnTo>
                    <a:lnTo>
                      <a:pt x="1455" y="631"/>
                    </a:lnTo>
                    <a:lnTo>
                      <a:pt x="1462" y="635"/>
                    </a:lnTo>
                    <a:lnTo>
                      <a:pt x="1462" y="635"/>
                    </a:lnTo>
                    <a:lnTo>
                      <a:pt x="1470" y="635"/>
                    </a:lnTo>
                    <a:lnTo>
                      <a:pt x="1477" y="635"/>
                    </a:lnTo>
                    <a:lnTo>
                      <a:pt x="1491" y="633"/>
                    </a:lnTo>
                    <a:lnTo>
                      <a:pt x="1491" y="633"/>
                    </a:lnTo>
                    <a:lnTo>
                      <a:pt x="1506" y="635"/>
                    </a:lnTo>
                    <a:lnTo>
                      <a:pt x="1519" y="639"/>
                    </a:lnTo>
                    <a:lnTo>
                      <a:pt x="1519" y="639"/>
                    </a:lnTo>
                    <a:lnTo>
                      <a:pt x="1528" y="641"/>
                    </a:lnTo>
                    <a:lnTo>
                      <a:pt x="1537" y="644"/>
                    </a:lnTo>
                    <a:lnTo>
                      <a:pt x="1537" y="644"/>
                    </a:lnTo>
                    <a:lnTo>
                      <a:pt x="1544" y="642"/>
                    </a:lnTo>
                    <a:lnTo>
                      <a:pt x="1546" y="642"/>
                    </a:lnTo>
                    <a:lnTo>
                      <a:pt x="1546" y="639"/>
                    </a:lnTo>
                    <a:lnTo>
                      <a:pt x="1546" y="639"/>
                    </a:lnTo>
                    <a:lnTo>
                      <a:pt x="1546" y="635"/>
                    </a:lnTo>
                    <a:lnTo>
                      <a:pt x="1542" y="633"/>
                    </a:lnTo>
                    <a:lnTo>
                      <a:pt x="1535" y="630"/>
                    </a:lnTo>
                    <a:lnTo>
                      <a:pt x="1535" y="630"/>
                    </a:lnTo>
                    <a:lnTo>
                      <a:pt x="1517" y="624"/>
                    </a:lnTo>
                    <a:lnTo>
                      <a:pt x="1510" y="619"/>
                    </a:lnTo>
                    <a:lnTo>
                      <a:pt x="1508" y="615"/>
                    </a:lnTo>
                    <a:lnTo>
                      <a:pt x="1508" y="612"/>
                    </a:lnTo>
                    <a:lnTo>
                      <a:pt x="1508" y="612"/>
                    </a:lnTo>
                    <a:lnTo>
                      <a:pt x="1510" y="608"/>
                    </a:lnTo>
                    <a:lnTo>
                      <a:pt x="1515" y="606"/>
                    </a:lnTo>
                    <a:lnTo>
                      <a:pt x="1526" y="606"/>
                    </a:lnTo>
                    <a:lnTo>
                      <a:pt x="1526" y="606"/>
                    </a:lnTo>
                    <a:lnTo>
                      <a:pt x="1537" y="604"/>
                    </a:lnTo>
                    <a:lnTo>
                      <a:pt x="1548" y="603"/>
                    </a:lnTo>
                    <a:lnTo>
                      <a:pt x="1548" y="603"/>
                    </a:lnTo>
                    <a:lnTo>
                      <a:pt x="1557" y="599"/>
                    </a:lnTo>
                    <a:lnTo>
                      <a:pt x="1558" y="597"/>
                    </a:lnTo>
                    <a:lnTo>
                      <a:pt x="1560" y="592"/>
                    </a:lnTo>
                    <a:lnTo>
                      <a:pt x="1560" y="592"/>
                    </a:lnTo>
                    <a:lnTo>
                      <a:pt x="1558" y="586"/>
                    </a:lnTo>
                    <a:lnTo>
                      <a:pt x="1557" y="581"/>
                    </a:lnTo>
                    <a:lnTo>
                      <a:pt x="1548" y="574"/>
                    </a:lnTo>
                    <a:lnTo>
                      <a:pt x="1548" y="574"/>
                    </a:lnTo>
                    <a:lnTo>
                      <a:pt x="1540" y="568"/>
                    </a:lnTo>
                    <a:lnTo>
                      <a:pt x="1531" y="559"/>
                    </a:lnTo>
                    <a:lnTo>
                      <a:pt x="1528" y="555"/>
                    </a:lnTo>
                    <a:lnTo>
                      <a:pt x="1524" y="550"/>
                    </a:lnTo>
                    <a:lnTo>
                      <a:pt x="1524" y="545"/>
                    </a:lnTo>
                    <a:lnTo>
                      <a:pt x="1526" y="539"/>
                    </a:lnTo>
                    <a:lnTo>
                      <a:pt x="1526" y="539"/>
                    </a:lnTo>
                    <a:lnTo>
                      <a:pt x="1528" y="537"/>
                    </a:lnTo>
                    <a:lnTo>
                      <a:pt x="1531" y="536"/>
                    </a:lnTo>
                    <a:lnTo>
                      <a:pt x="1537" y="536"/>
                    </a:lnTo>
                    <a:lnTo>
                      <a:pt x="1542" y="536"/>
                    </a:lnTo>
                    <a:lnTo>
                      <a:pt x="1551" y="539"/>
                    </a:lnTo>
                    <a:lnTo>
                      <a:pt x="1560" y="543"/>
                    </a:lnTo>
                    <a:lnTo>
                      <a:pt x="1560" y="543"/>
                    </a:lnTo>
                    <a:lnTo>
                      <a:pt x="1575" y="555"/>
                    </a:lnTo>
                    <a:lnTo>
                      <a:pt x="1582" y="559"/>
                    </a:lnTo>
                    <a:lnTo>
                      <a:pt x="1591" y="563"/>
                    </a:lnTo>
                    <a:lnTo>
                      <a:pt x="1591" y="563"/>
                    </a:lnTo>
                    <a:lnTo>
                      <a:pt x="1596" y="561"/>
                    </a:lnTo>
                    <a:lnTo>
                      <a:pt x="1602" y="559"/>
                    </a:lnTo>
                    <a:lnTo>
                      <a:pt x="1611" y="552"/>
                    </a:lnTo>
                    <a:lnTo>
                      <a:pt x="1618" y="541"/>
                    </a:lnTo>
                    <a:lnTo>
                      <a:pt x="1624" y="532"/>
                    </a:lnTo>
                    <a:lnTo>
                      <a:pt x="1624" y="532"/>
                    </a:lnTo>
                    <a:close/>
                    <a:moveTo>
                      <a:pt x="1115" y="101"/>
                    </a:moveTo>
                    <a:lnTo>
                      <a:pt x="1115" y="101"/>
                    </a:lnTo>
                    <a:lnTo>
                      <a:pt x="1122" y="103"/>
                    </a:lnTo>
                    <a:lnTo>
                      <a:pt x="1129" y="107"/>
                    </a:lnTo>
                    <a:lnTo>
                      <a:pt x="1133" y="109"/>
                    </a:lnTo>
                    <a:lnTo>
                      <a:pt x="1133" y="112"/>
                    </a:lnTo>
                    <a:lnTo>
                      <a:pt x="1129" y="114"/>
                    </a:lnTo>
                    <a:lnTo>
                      <a:pt x="1129" y="114"/>
                    </a:lnTo>
                    <a:lnTo>
                      <a:pt x="1124" y="114"/>
                    </a:lnTo>
                    <a:lnTo>
                      <a:pt x="1119" y="114"/>
                    </a:lnTo>
                    <a:lnTo>
                      <a:pt x="1111" y="114"/>
                    </a:lnTo>
                    <a:lnTo>
                      <a:pt x="1110" y="116"/>
                    </a:lnTo>
                    <a:lnTo>
                      <a:pt x="1108" y="118"/>
                    </a:lnTo>
                    <a:lnTo>
                      <a:pt x="1108" y="118"/>
                    </a:lnTo>
                    <a:lnTo>
                      <a:pt x="1108" y="121"/>
                    </a:lnTo>
                    <a:lnTo>
                      <a:pt x="1110" y="123"/>
                    </a:lnTo>
                    <a:lnTo>
                      <a:pt x="1113" y="127"/>
                    </a:lnTo>
                    <a:lnTo>
                      <a:pt x="1126" y="127"/>
                    </a:lnTo>
                    <a:lnTo>
                      <a:pt x="1126" y="127"/>
                    </a:lnTo>
                    <a:lnTo>
                      <a:pt x="1133" y="128"/>
                    </a:lnTo>
                    <a:lnTo>
                      <a:pt x="1135" y="130"/>
                    </a:lnTo>
                    <a:lnTo>
                      <a:pt x="1133" y="134"/>
                    </a:lnTo>
                    <a:lnTo>
                      <a:pt x="1133" y="134"/>
                    </a:lnTo>
                    <a:lnTo>
                      <a:pt x="1131" y="136"/>
                    </a:lnTo>
                    <a:lnTo>
                      <a:pt x="1128" y="136"/>
                    </a:lnTo>
                    <a:lnTo>
                      <a:pt x="1124" y="136"/>
                    </a:lnTo>
                    <a:lnTo>
                      <a:pt x="1120" y="138"/>
                    </a:lnTo>
                    <a:lnTo>
                      <a:pt x="1120" y="138"/>
                    </a:lnTo>
                    <a:lnTo>
                      <a:pt x="1117" y="143"/>
                    </a:lnTo>
                    <a:lnTo>
                      <a:pt x="1119" y="147"/>
                    </a:lnTo>
                    <a:lnTo>
                      <a:pt x="1122" y="150"/>
                    </a:lnTo>
                    <a:lnTo>
                      <a:pt x="1128" y="150"/>
                    </a:lnTo>
                    <a:lnTo>
                      <a:pt x="1144" y="152"/>
                    </a:lnTo>
                    <a:lnTo>
                      <a:pt x="1153" y="152"/>
                    </a:lnTo>
                    <a:lnTo>
                      <a:pt x="1153" y="152"/>
                    </a:lnTo>
                    <a:lnTo>
                      <a:pt x="1160" y="156"/>
                    </a:lnTo>
                    <a:lnTo>
                      <a:pt x="1162" y="157"/>
                    </a:lnTo>
                    <a:lnTo>
                      <a:pt x="1160" y="159"/>
                    </a:lnTo>
                    <a:lnTo>
                      <a:pt x="1160" y="159"/>
                    </a:lnTo>
                    <a:lnTo>
                      <a:pt x="1158" y="161"/>
                    </a:lnTo>
                    <a:lnTo>
                      <a:pt x="1153" y="163"/>
                    </a:lnTo>
                    <a:lnTo>
                      <a:pt x="1149" y="163"/>
                    </a:lnTo>
                    <a:lnTo>
                      <a:pt x="1146" y="166"/>
                    </a:lnTo>
                    <a:lnTo>
                      <a:pt x="1146" y="166"/>
                    </a:lnTo>
                    <a:lnTo>
                      <a:pt x="1144" y="170"/>
                    </a:lnTo>
                    <a:lnTo>
                      <a:pt x="1142" y="176"/>
                    </a:lnTo>
                    <a:lnTo>
                      <a:pt x="1142" y="179"/>
                    </a:lnTo>
                    <a:lnTo>
                      <a:pt x="1144" y="181"/>
                    </a:lnTo>
                    <a:lnTo>
                      <a:pt x="1148" y="186"/>
                    </a:lnTo>
                    <a:lnTo>
                      <a:pt x="1157" y="190"/>
                    </a:lnTo>
                    <a:lnTo>
                      <a:pt x="1166" y="192"/>
                    </a:lnTo>
                    <a:lnTo>
                      <a:pt x="1175" y="190"/>
                    </a:lnTo>
                    <a:lnTo>
                      <a:pt x="1182" y="188"/>
                    </a:lnTo>
                    <a:lnTo>
                      <a:pt x="1189" y="183"/>
                    </a:lnTo>
                    <a:lnTo>
                      <a:pt x="1189" y="183"/>
                    </a:lnTo>
                    <a:lnTo>
                      <a:pt x="1195" y="174"/>
                    </a:lnTo>
                    <a:lnTo>
                      <a:pt x="1198" y="170"/>
                    </a:lnTo>
                    <a:lnTo>
                      <a:pt x="1202" y="168"/>
                    </a:lnTo>
                    <a:lnTo>
                      <a:pt x="1202" y="168"/>
                    </a:lnTo>
                    <a:lnTo>
                      <a:pt x="1213" y="165"/>
                    </a:lnTo>
                    <a:lnTo>
                      <a:pt x="1213" y="165"/>
                    </a:lnTo>
                    <a:lnTo>
                      <a:pt x="1225" y="161"/>
                    </a:lnTo>
                    <a:lnTo>
                      <a:pt x="1233" y="161"/>
                    </a:lnTo>
                    <a:lnTo>
                      <a:pt x="1236" y="163"/>
                    </a:lnTo>
                    <a:lnTo>
                      <a:pt x="1236" y="163"/>
                    </a:lnTo>
                    <a:lnTo>
                      <a:pt x="1238" y="165"/>
                    </a:lnTo>
                    <a:lnTo>
                      <a:pt x="1238" y="166"/>
                    </a:lnTo>
                    <a:lnTo>
                      <a:pt x="1231" y="172"/>
                    </a:lnTo>
                    <a:lnTo>
                      <a:pt x="1222" y="177"/>
                    </a:lnTo>
                    <a:lnTo>
                      <a:pt x="1216" y="179"/>
                    </a:lnTo>
                    <a:lnTo>
                      <a:pt x="1216" y="179"/>
                    </a:lnTo>
                    <a:lnTo>
                      <a:pt x="1215" y="183"/>
                    </a:lnTo>
                    <a:lnTo>
                      <a:pt x="1216" y="186"/>
                    </a:lnTo>
                    <a:lnTo>
                      <a:pt x="1225" y="188"/>
                    </a:lnTo>
                    <a:lnTo>
                      <a:pt x="1225" y="188"/>
                    </a:lnTo>
                    <a:lnTo>
                      <a:pt x="1233" y="188"/>
                    </a:lnTo>
                    <a:lnTo>
                      <a:pt x="1240" y="186"/>
                    </a:lnTo>
                    <a:lnTo>
                      <a:pt x="1240" y="186"/>
                    </a:lnTo>
                    <a:lnTo>
                      <a:pt x="1251" y="181"/>
                    </a:lnTo>
                    <a:lnTo>
                      <a:pt x="1258" y="179"/>
                    </a:lnTo>
                    <a:lnTo>
                      <a:pt x="1263" y="179"/>
                    </a:lnTo>
                    <a:lnTo>
                      <a:pt x="1263" y="179"/>
                    </a:lnTo>
                    <a:lnTo>
                      <a:pt x="1265" y="181"/>
                    </a:lnTo>
                    <a:lnTo>
                      <a:pt x="1265" y="183"/>
                    </a:lnTo>
                    <a:lnTo>
                      <a:pt x="1265" y="186"/>
                    </a:lnTo>
                    <a:lnTo>
                      <a:pt x="1265" y="192"/>
                    </a:lnTo>
                    <a:lnTo>
                      <a:pt x="1267" y="197"/>
                    </a:lnTo>
                    <a:lnTo>
                      <a:pt x="1267" y="197"/>
                    </a:lnTo>
                    <a:lnTo>
                      <a:pt x="1271" y="199"/>
                    </a:lnTo>
                    <a:lnTo>
                      <a:pt x="1274" y="199"/>
                    </a:lnTo>
                    <a:lnTo>
                      <a:pt x="1278" y="197"/>
                    </a:lnTo>
                    <a:lnTo>
                      <a:pt x="1283" y="199"/>
                    </a:lnTo>
                    <a:lnTo>
                      <a:pt x="1283" y="199"/>
                    </a:lnTo>
                    <a:lnTo>
                      <a:pt x="1287" y="201"/>
                    </a:lnTo>
                    <a:lnTo>
                      <a:pt x="1289" y="204"/>
                    </a:lnTo>
                    <a:lnTo>
                      <a:pt x="1287" y="210"/>
                    </a:lnTo>
                    <a:lnTo>
                      <a:pt x="1283" y="212"/>
                    </a:lnTo>
                    <a:lnTo>
                      <a:pt x="1283" y="212"/>
                    </a:lnTo>
                    <a:lnTo>
                      <a:pt x="1278" y="215"/>
                    </a:lnTo>
                    <a:lnTo>
                      <a:pt x="1272" y="214"/>
                    </a:lnTo>
                    <a:lnTo>
                      <a:pt x="1267" y="212"/>
                    </a:lnTo>
                    <a:lnTo>
                      <a:pt x="1260" y="208"/>
                    </a:lnTo>
                    <a:lnTo>
                      <a:pt x="1249" y="201"/>
                    </a:lnTo>
                    <a:lnTo>
                      <a:pt x="1243" y="197"/>
                    </a:lnTo>
                    <a:lnTo>
                      <a:pt x="1238" y="195"/>
                    </a:lnTo>
                    <a:lnTo>
                      <a:pt x="1238" y="195"/>
                    </a:lnTo>
                    <a:lnTo>
                      <a:pt x="1227" y="194"/>
                    </a:lnTo>
                    <a:lnTo>
                      <a:pt x="1222" y="194"/>
                    </a:lnTo>
                    <a:lnTo>
                      <a:pt x="1216" y="195"/>
                    </a:lnTo>
                    <a:lnTo>
                      <a:pt x="1216" y="195"/>
                    </a:lnTo>
                    <a:lnTo>
                      <a:pt x="1215" y="197"/>
                    </a:lnTo>
                    <a:lnTo>
                      <a:pt x="1213" y="201"/>
                    </a:lnTo>
                    <a:lnTo>
                      <a:pt x="1213" y="204"/>
                    </a:lnTo>
                    <a:lnTo>
                      <a:pt x="1215" y="208"/>
                    </a:lnTo>
                    <a:lnTo>
                      <a:pt x="1215" y="208"/>
                    </a:lnTo>
                    <a:lnTo>
                      <a:pt x="1222" y="212"/>
                    </a:lnTo>
                    <a:lnTo>
                      <a:pt x="1222" y="214"/>
                    </a:lnTo>
                    <a:lnTo>
                      <a:pt x="1220" y="217"/>
                    </a:lnTo>
                    <a:lnTo>
                      <a:pt x="1220" y="217"/>
                    </a:lnTo>
                    <a:lnTo>
                      <a:pt x="1216" y="219"/>
                    </a:lnTo>
                    <a:lnTo>
                      <a:pt x="1211" y="219"/>
                    </a:lnTo>
                    <a:lnTo>
                      <a:pt x="1202" y="221"/>
                    </a:lnTo>
                    <a:lnTo>
                      <a:pt x="1202" y="221"/>
                    </a:lnTo>
                    <a:lnTo>
                      <a:pt x="1196" y="223"/>
                    </a:lnTo>
                    <a:lnTo>
                      <a:pt x="1193" y="224"/>
                    </a:lnTo>
                    <a:lnTo>
                      <a:pt x="1189" y="230"/>
                    </a:lnTo>
                    <a:lnTo>
                      <a:pt x="1191" y="235"/>
                    </a:lnTo>
                    <a:lnTo>
                      <a:pt x="1191" y="235"/>
                    </a:lnTo>
                    <a:lnTo>
                      <a:pt x="1195" y="239"/>
                    </a:lnTo>
                    <a:lnTo>
                      <a:pt x="1202" y="242"/>
                    </a:lnTo>
                    <a:lnTo>
                      <a:pt x="1209" y="244"/>
                    </a:lnTo>
                    <a:lnTo>
                      <a:pt x="1215" y="244"/>
                    </a:lnTo>
                    <a:lnTo>
                      <a:pt x="1215" y="244"/>
                    </a:lnTo>
                    <a:lnTo>
                      <a:pt x="1218" y="242"/>
                    </a:lnTo>
                    <a:lnTo>
                      <a:pt x="1222" y="241"/>
                    </a:lnTo>
                    <a:lnTo>
                      <a:pt x="1222" y="241"/>
                    </a:lnTo>
                    <a:lnTo>
                      <a:pt x="1227" y="241"/>
                    </a:lnTo>
                    <a:lnTo>
                      <a:pt x="1233" y="242"/>
                    </a:lnTo>
                    <a:lnTo>
                      <a:pt x="1238" y="244"/>
                    </a:lnTo>
                    <a:lnTo>
                      <a:pt x="1243" y="244"/>
                    </a:lnTo>
                    <a:lnTo>
                      <a:pt x="1243" y="244"/>
                    </a:lnTo>
                    <a:lnTo>
                      <a:pt x="1249" y="241"/>
                    </a:lnTo>
                    <a:lnTo>
                      <a:pt x="1254" y="237"/>
                    </a:lnTo>
                    <a:lnTo>
                      <a:pt x="1260" y="232"/>
                    </a:lnTo>
                    <a:lnTo>
                      <a:pt x="1267" y="230"/>
                    </a:lnTo>
                    <a:lnTo>
                      <a:pt x="1267" y="230"/>
                    </a:lnTo>
                    <a:lnTo>
                      <a:pt x="1272" y="232"/>
                    </a:lnTo>
                    <a:lnTo>
                      <a:pt x="1278" y="233"/>
                    </a:lnTo>
                    <a:lnTo>
                      <a:pt x="1287" y="239"/>
                    </a:lnTo>
                    <a:lnTo>
                      <a:pt x="1287" y="239"/>
                    </a:lnTo>
                    <a:lnTo>
                      <a:pt x="1291" y="239"/>
                    </a:lnTo>
                    <a:lnTo>
                      <a:pt x="1294" y="239"/>
                    </a:lnTo>
                    <a:lnTo>
                      <a:pt x="1300" y="237"/>
                    </a:lnTo>
                    <a:lnTo>
                      <a:pt x="1305" y="233"/>
                    </a:lnTo>
                    <a:lnTo>
                      <a:pt x="1312" y="232"/>
                    </a:lnTo>
                    <a:lnTo>
                      <a:pt x="1312" y="232"/>
                    </a:lnTo>
                    <a:lnTo>
                      <a:pt x="1318" y="235"/>
                    </a:lnTo>
                    <a:lnTo>
                      <a:pt x="1321" y="239"/>
                    </a:lnTo>
                    <a:lnTo>
                      <a:pt x="1321" y="239"/>
                    </a:lnTo>
                    <a:lnTo>
                      <a:pt x="1329" y="244"/>
                    </a:lnTo>
                    <a:lnTo>
                      <a:pt x="1338" y="248"/>
                    </a:lnTo>
                    <a:lnTo>
                      <a:pt x="1338" y="248"/>
                    </a:lnTo>
                    <a:lnTo>
                      <a:pt x="1347" y="246"/>
                    </a:lnTo>
                    <a:lnTo>
                      <a:pt x="1354" y="242"/>
                    </a:lnTo>
                    <a:lnTo>
                      <a:pt x="1358" y="235"/>
                    </a:lnTo>
                    <a:lnTo>
                      <a:pt x="1359" y="232"/>
                    </a:lnTo>
                    <a:lnTo>
                      <a:pt x="1359" y="228"/>
                    </a:lnTo>
                    <a:lnTo>
                      <a:pt x="1359" y="228"/>
                    </a:lnTo>
                    <a:lnTo>
                      <a:pt x="1358" y="223"/>
                    </a:lnTo>
                    <a:lnTo>
                      <a:pt x="1352" y="219"/>
                    </a:lnTo>
                    <a:lnTo>
                      <a:pt x="1352" y="219"/>
                    </a:lnTo>
                    <a:lnTo>
                      <a:pt x="1347" y="215"/>
                    </a:lnTo>
                    <a:lnTo>
                      <a:pt x="1345" y="214"/>
                    </a:lnTo>
                    <a:lnTo>
                      <a:pt x="1347" y="210"/>
                    </a:lnTo>
                    <a:lnTo>
                      <a:pt x="1347" y="210"/>
                    </a:lnTo>
                    <a:lnTo>
                      <a:pt x="1348" y="208"/>
                    </a:lnTo>
                    <a:lnTo>
                      <a:pt x="1352" y="208"/>
                    </a:lnTo>
                    <a:lnTo>
                      <a:pt x="1359" y="206"/>
                    </a:lnTo>
                    <a:lnTo>
                      <a:pt x="1359" y="206"/>
                    </a:lnTo>
                    <a:lnTo>
                      <a:pt x="1367" y="201"/>
                    </a:lnTo>
                    <a:lnTo>
                      <a:pt x="1370" y="197"/>
                    </a:lnTo>
                    <a:lnTo>
                      <a:pt x="1374" y="195"/>
                    </a:lnTo>
                    <a:lnTo>
                      <a:pt x="1374" y="195"/>
                    </a:lnTo>
                    <a:lnTo>
                      <a:pt x="1381" y="195"/>
                    </a:lnTo>
                    <a:lnTo>
                      <a:pt x="1386" y="194"/>
                    </a:lnTo>
                    <a:lnTo>
                      <a:pt x="1386" y="194"/>
                    </a:lnTo>
                    <a:lnTo>
                      <a:pt x="1392" y="192"/>
                    </a:lnTo>
                    <a:lnTo>
                      <a:pt x="1396" y="190"/>
                    </a:lnTo>
                    <a:lnTo>
                      <a:pt x="1396" y="190"/>
                    </a:lnTo>
                    <a:lnTo>
                      <a:pt x="1401" y="186"/>
                    </a:lnTo>
                    <a:lnTo>
                      <a:pt x="1408" y="183"/>
                    </a:lnTo>
                    <a:lnTo>
                      <a:pt x="1408" y="183"/>
                    </a:lnTo>
                    <a:lnTo>
                      <a:pt x="1417" y="177"/>
                    </a:lnTo>
                    <a:lnTo>
                      <a:pt x="1423" y="174"/>
                    </a:lnTo>
                    <a:lnTo>
                      <a:pt x="1426" y="170"/>
                    </a:lnTo>
                    <a:lnTo>
                      <a:pt x="1426" y="170"/>
                    </a:lnTo>
                    <a:lnTo>
                      <a:pt x="1426" y="166"/>
                    </a:lnTo>
                    <a:lnTo>
                      <a:pt x="1426" y="165"/>
                    </a:lnTo>
                    <a:lnTo>
                      <a:pt x="1421" y="161"/>
                    </a:lnTo>
                    <a:lnTo>
                      <a:pt x="1415" y="159"/>
                    </a:lnTo>
                    <a:lnTo>
                      <a:pt x="1410" y="159"/>
                    </a:lnTo>
                    <a:lnTo>
                      <a:pt x="1410" y="159"/>
                    </a:lnTo>
                    <a:lnTo>
                      <a:pt x="1406" y="159"/>
                    </a:lnTo>
                    <a:lnTo>
                      <a:pt x="1401" y="161"/>
                    </a:lnTo>
                    <a:lnTo>
                      <a:pt x="1394" y="166"/>
                    </a:lnTo>
                    <a:lnTo>
                      <a:pt x="1394" y="166"/>
                    </a:lnTo>
                    <a:lnTo>
                      <a:pt x="1386" y="170"/>
                    </a:lnTo>
                    <a:lnTo>
                      <a:pt x="1379" y="172"/>
                    </a:lnTo>
                    <a:lnTo>
                      <a:pt x="1372" y="170"/>
                    </a:lnTo>
                    <a:lnTo>
                      <a:pt x="1367" y="166"/>
                    </a:lnTo>
                    <a:lnTo>
                      <a:pt x="1367" y="166"/>
                    </a:lnTo>
                    <a:lnTo>
                      <a:pt x="1363" y="165"/>
                    </a:lnTo>
                    <a:lnTo>
                      <a:pt x="1363" y="161"/>
                    </a:lnTo>
                    <a:lnTo>
                      <a:pt x="1365" y="159"/>
                    </a:lnTo>
                    <a:lnTo>
                      <a:pt x="1368" y="159"/>
                    </a:lnTo>
                    <a:lnTo>
                      <a:pt x="1385" y="157"/>
                    </a:lnTo>
                    <a:lnTo>
                      <a:pt x="1385" y="157"/>
                    </a:lnTo>
                    <a:lnTo>
                      <a:pt x="1388" y="154"/>
                    </a:lnTo>
                    <a:lnTo>
                      <a:pt x="1388" y="150"/>
                    </a:lnTo>
                    <a:lnTo>
                      <a:pt x="1390" y="147"/>
                    </a:lnTo>
                    <a:lnTo>
                      <a:pt x="1394" y="143"/>
                    </a:lnTo>
                    <a:lnTo>
                      <a:pt x="1394" y="143"/>
                    </a:lnTo>
                    <a:lnTo>
                      <a:pt x="1399" y="141"/>
                    </a:lnTo>
                    <a:lnTo>
                      <a:pt x="1405" y="141"/>
                    </a:lnTo>
                    <a:lnTo>
                      <a:pt x="1415" y="145"/>
                    </a:lnTo>
                    <a:lnTo>
                      <a:pt x="1415" y="145"/>
                    </a:lnTo>
                    <a:lnTo>
                      <a:pt x="1423" y="145"/>
                    </a:lnTo>
                    <a:lnTo>
                      <a:pt x="1430" y="145"/>
                    </a:lnTo>
                    <a:lnTo>
                      <a:pt x="1443" y="143"/>
                    </a:lnTo>
                    <a:lnTo>
                      <a:pt x="1443" y="143"/>
                    </a:lnTo>
                    <a:lnTo>
                      <a:pt x="1452" y="139"/>
                    </a:lnTo>
                    <a:lnTo>
                      <a:pt x="1459" y="136"/>
                    </a:lnTo>
                    <a:lnTo>
                      <a:pt x="1472" y="123"/>
                    </a:lnTo>
                    <a:lnTo>
                      <a:pt x="1472" y="123"/>
                    </a:lnTo>
                    <a:lnTo>
                      <a:pt x="1482" y="116"/>
                    </a:lnTo>
                    <a:lnTo>
                      <a:pt x="1493" y="112"/>
                    </a:lnTo>
                    <a:lnTo>
                      <a:pt x="1493" y="112"/>
                    </a:lnTo>
                    <a:lnTo>
                      <a:pt x="1502" y="109"/>
                    </a:lnTo>
                    <a:lnTo>
                      <a:pt x="1511" y="107"/>
                    </a:lnTo>
                    <a:lnTo>
                      <a:pt x="1511" y="107"/>
                    </a:lnTo>
                    <a:lnTo>
                      <a:pt x="1524" y="100"/>
                    </a:lnTo>
                    <a:lnTo>
                      <a:pt x="1529" y="96"/>
                    </a:lnTo>
                    <a:lnTo>
                      <a:pt x="1535" y="94"/>
                    </a:lnTo>
                    <a:lnTo>
                      <a:pt x="1535" y="94"/>
                    </a:lnTo>
                    <a:lnTo>
                      <a:pt x="1546" y="94"/>
                    </a:lnTo>
                    <a:lnTo>
                      <a:pt x="1557" y="94"/>
                    </a:lnTo>
                    <a:lnTo>
                      <a:pt x="1557" y="94"/>
                    </a:lnTo>
                    <a:lnTo>
                      <a:pt x="1564" y="90"/>
                    </a:lnTo>
                    <a:lnTo>
                      <a:pt x="1571" y="85"/>
                    </a:lnTo>
                    <a:lnTo>
                      <a:pt x="1571" y="85"/>
                    </a:lnTo>
                    <a:lnTo>
                      <a:pt x="1575" y="81"/>
                    </a:lnTo>
                    <a:lnTo>
                      <a:pt x="1577" y="76"/>
                    </a:lnTo>
                    <a:lnTo>
                      <a:pt x="1580" y="72"/>
                    </a:lnTo>
                    <a:lnTo>
                      <a:pt x="1587" y="71"/>
                    </a:lnTo>
                    <a:lnTo>
                      <a:pt x="1587" y="71"/>
                    </a:lnTo>
                    <a:lnTo>
                      <a:pt x="1595" y="69"/>
                    </a:lnTo>
                    <a:lnTo>
                      <a:pt x="1600" y="69"/>
                    </a:lnTo>
                    <a:lnTo>
                      <a:pt x="1604" y="67"/>
                    </a:lnTo>
                    <a:lnTo>
                      <a:pt x="1604" y="67"/>
                    </a:lnTo>
                    <a:lnTo>
                      <a:pt x="1607" y="63"/>
                    </a:lnTo>
                    <a:lnTo>
                      <a:pt x="1611" y="62"/>
                    </a:lnTo>
                    <a:lnTo>
                      <a:pt x="1611" y="62"/>
                    </a:lnTo>
                    <a:lnTo>
                      <a:pt x="1618" y="62"/>
                    </a:lnTo>
                    <a:lnTo>
                      <a:pt x="1620" y="60"/>
                    </a:lnTo>
                    <a:lnTo>
                      <a:pt x="1624" y="58"/>
                    </a:lnTo>
                    <a:lnTo>
                      <a:pt x="1624" y="58"/>
                    </a:lnTo>
                    <a:lnTo>
                      <a:pt x="1625" y="54"/>
                    </a:lnTo>
                    <a:lnTo>
                      <a:pt x="1625" y="51"/>
                    </a:lnTo>
                    <a:lnTo>
                      <a:pt x="1625" y="49"/>
                    </a:lnTo>
                    <a:lnTo>
                      <a:pt x="1622" y="45"/>
                    </a:lnTo>
                    <a:lnTo>
                      <a:pt x="1622" y="45"/>
                    </a:lnTo>
                    <a:lnTo>
                      <a:pt x="1616" y="45"/>
                    </a:lnTo>
                    <a:lnTo>
                      <a:pt x="1611" y="45"/>
                    </a:lnTo>
                    <a:lnTo>
                      <a:pt x="1607" y="45"/>
                    </a:lnTo>
                    <a:lnTo>
                      <a:pt x="1602" y="43"/>
                    </a:lnTo>
                    <a:lnTo>
                      <a:pt x="1602" y="43"/>
                    </a:lnTo>
                    <a:lnTo>
                      <a:pt x="1600" y="40"/>
                    </a:lnTo>
                    <a:lnTo>
                      <a:pt x="1598" y="36"/>
                    </a:lnTo>
                    <a:lnTo>
                      <a:pt x="1595" y="31"/>
                    </a:lnTo>
                    <a:lnTo>
                      <a:pt x="1595" y="31"/>
                    </a:lnTo>
                    <a:lnTo>
                      <a:pt x="1591" y="29"/>
                    </a:lnTo>
                    <a:lnTo>
                      <a:pt x="1587" y="27"/>
                    </a:lnTo>
                    <a:lnTo>
                      <a:pt x="1578" y="27"/>
                    </a:lnTo>
                    <a:lnTo>
                      <a:pt x="1558" y="29"/>
                    </a:lnTo>
                    <a:lnTo>
                      <a:pt x="1558" y="29"/>
                    </a:lnTo>
                    <a:lnTo>
                      <a:pt x="1553" y="31"/>
                    </a:lnTo>
                    <a:lnTo>
                      <a:pt x="1548" y="33"/>
                    </a:lnTo>
                    <a:lnTo>
                      <a:pt x="1539" y="38"/>
                    </a:lnTo>
                    <a:lnTo>
                      <a:pt x="1539" y="38"/>
                    </a:lnTo>
                    <a:lnTo>
                      <a:pt x="1535" y="40"/>
                    </a:lnTo>
                    <a:lnTo>
                      <a:pt x="1531" y="42"/>
                    </a:lnTo>
                    <a:lnTo>
                      <a:pt x="1528" y="42"/>
                    </a:lnTo>
                    <a:lnTo>
                      <a:pt x="1524" y="40"/>
                    </a:lnTo>
                    <a:lnTo>
                      <a:pt x="1524" y="40"/>
                    </a:lnTo>
                    <a:lnTo>
                      <a:pt x="1529" y="34"/>
                    </a:lnTo>
                    <a:lnTo>
                      <a:pt x="1531" y="33"/>
                    </a:lnTo>
                    <a:lnTo>
                      <a:pt x="1531" y="29"/>
                    </a:lnTo>
                    <a:lnTo>
                      <a:pt x="1531" y="29"/>
                    </a:lnTo>
                    <a:lnTo>
                      <a:pt x="1529" y="25"/>
                    </a:lnTo>
                    <a:lnTo>
                      <a:pt x="1526" y="25"/>
                    </a:lnTo>
                    <a:lnTo>
                      <a:pt x="1519" y="25"/>
                    </a:lnTo>
                    <a:lnTo>
                      <a:pt x="1504" y="29"/>
                    </a:lnTo>
                    <a:lnTo>
                      <a:pt x="1504" y="29"/>
                    </a:lnTo>
                    <a:lnTo>
                      <a:pt x="1497" y="29"/>
                    </a:lnTo>
                    <a:lnTo>
                      <a:pt x="1497" y="29"/>
                    </a:lnTo>
                    <a:lnTo>
                      <a:pt x="1488" y="27"/>
                    </a:lnTo>
                    <a:lnTo>
                      <a:pt x="1481" y="22"/>
                    </a:lnTo>
                    <a:lnTo>
                      <a:pt x="1473" y="20"/>
                    </a:lnTo>
                    <a:lnTo>
                      <a:pt x="1470" y="18"/>
                    </a:lnTo>
                    <a:lnTo>
                      <a:pt x="1464" y="20"/>
                    </a:lnTo>
                    <a:lnTo>
                      <a:pt x="1464" y="20"/>
                    </a:lnTo>
                    <a:lnTo>
                      <a:pt x="1461" y="22"/>
                    </a:lnTo>
                    <a:lnTo>
                      <a:pt x="1459" y="24"/>
                    </a:lnTo>
                    <a:lnTo>
                      <a:pt x="1455" y="29"/>
                    </a:lnTo>
                    <a:lnTo>
                      <a:pt x="1452" y="34"/>
                    </a:lnTo>
                    <a:lnTo>
                      <a:pt x="1446" y="38"/>
                    </a:lnTo>
                    <a:lnTo>
                      <a:pt x="1446" y="38"/>
                    </a:lnTo>
                    <a:lnTo>
                      <a:pt x="1443" y="38"/>
                    </a:lnTo>
                    <a:lnTo>
                      <a:pt x="1441" y="38"/>
                    </a:lnTo>
                    <a:lnTo>
                      <a:pt x="1434" y="36"/>
                    </a:lnTo>
                    <a:lnTo>
                      <a:pt x="1428" y="33"/>
                    </a:lnTo>
                    <a:lnTo>
                      <a:pt x="1423" y="29"/>
                    </a:lnTo>
                    <a:lnTo>
                      <a:pt x="1423" y="29"/>
                    </a:lnTo>
                    <a:lnTo>
                      <a:pt x="1415" y="29"/>
                    </a:lnTo>
                    <a:lnTo>
                      <a:pt x="1408" y="31"/>
                    </a:lnTo>
                    <a:lnTo>
                      <a:pt x="1403" y="33"/>
                    </a:lnTo>
                    <a:lnTo>
                      <a:pt x="1396" y="34"/>
                    </a:lnTo>
                    <a:lnTo>
                      <a:pt x="1396" y="34"/>
                    </a:lnTo>
                    <a:lnTo>
                      <a:pt x="1386" y="34"/>
                    </a:lnTo>
                    <a:lnTo>
                      <a:pt x="1383" y="36"/>
                    </a:lnTo>
                    <a:lnTo>
                      <a:pt x="1381" y="38"/>
                    </a:lnTo>
                    <a:lnTo>
                      <a:pt x="1383" y="42"/>
                    </a:lnTo>
                    <a:lnTo>
                      <a:pt x="1383" y="42"/>
                    </a:lnTo>
                    <a:lnTo>
                      <a:pt x="1386" y="47"/>
                    </a:lnTo>
                    <a:lnTo>
                      <a:pt x="1386" y="49"/>
                    </a:lnTo>
                    <a:lnTo>
                      <a:pt x="1383" y="51"/>
                    </a:lnTo>
                    <a:lnTo>
                      <a:pt x="1383" y="51"/>
                    </a:lnTo>
                    <a:lnTo>
                      <a:pt x="1381" y="51"/>
                    </a:lnTo>
                    <a:lnTo>
                      <a:pt x="1377" y="49"/>
                    </a:lnTo>
                    <a:lnTo>
                      <a:pt x="1374" y="45"/>
                    </a:lnTo>
                    <a:lnTo>
                      <a:pt x="1374" y="45"/>
                    </a:lnTo>
                    <a:lnTo>
                      <a:pt x="1370" y="43"/>
                    </a:lnTo>
                    <a:lnTo>
                      <a:pt x="1365" y="43"/>
                    </a:lnTo>
                    <a:lnTo>
                      <a:pt x="1365" y="43"/>
                    </a:lnTo>
                    <a:lnTo>
                      <a:pt x="1358" y="45"/>
                    </a:lnTo>
                    <a:lnTo>
                      <a:pt x="1350" y="49"/>
                    </a:lnTo>
                    <a:lnTo>
                      <a:pt x="1350" y="49"/>
                    </a:lnTo>
                    <a:lnTo>
                      <a:pt x="1348" y="51"/>
                    </a:lnTo>
                    <a:lnTo>
                      <a:pt x="1345" y="51"/>
                    </a:lnTo>
                    <a:lnTo>
                      <a:pt x="1338" y="49"/>
                    </a:lnTo>
                    <a:lnTo>
                      <a:pt x="1338" y="49"/>
                    </a:lnTo>
                    <a:lnTo>
                      <a:pt x="1334" y="49"/>
                    </a:lnTo>
                    <a:lnTo>
                      <a:pt x="1330" y="51"/>
                    </a:lnTo>
                    <a:lnTo>
                      <a:pt x="1327" y="52"/>
                    </a:lnTo>
                    <a:lnTo>
                      <a:pt x="1323" y="52"/>
                    </a:lnTo>
                    <a:lnTo>
                      <a:pt x="1323" y="52"/>
                    </a:lnTo>
                    <a:lnTo>
                      <a:pt x="1316" y="51"/>
                    </a:lnTo>
                    <a:lnTo>
                      <a:pt x="1312" y="51"/>
                    </a:lnTo>
                    <a:lnTo>
                      <a:pt x="1309" y="52"/>
                    </a:lnTo>
                    <a:lnTo>
                      <a:pt x="1309" y="52"/>
                    </a:lnTo>
                    <a:lnTo>
                      <a:pt x="1309" y="56"/>
                    </a:lnTo>
                    <a:lnTo>
                      <a:pt x="1309" y="60"/>
                    </a:lnTo>
                    <a:lnTo>
                      <a:pt x="1307" y="63"/>
                    </a:lnTo>
                    <a:lnTo>
                      <a:pt x="1301" y="65"/>
                    </a:lnTo>
                    <a:lnTo>
                      <a:pt x="1301" y="65"/>
                    </a:lnTo>
                    <a:lnTo>
                      <a:pt x="1298" y="63"/>
                    </a:lnTo>
                    <a:lnTo>
                      <a:pt x="1294" y="62"/>
                    </a:lnTo>
                    <a:lnTo>
                      <a:pt x="1291" y="58"/>
                    </a:lnTo>
                    <a:lnTo>
                      <a:pt x="1287" y="56"/>
                    </a:lnTo>
                    <a:lnTo>
                      <a:pt x="1287" y="56"/>
                    </a:lnTo>
                    <a:lnTo>
                      <a:pt x="1278" y="54"/>
                    </a:lnTo>
                    <a:lnTo>
                      <a:pt x="1269" y="52"/>
                    </a:lnTo>
                    <a:lnTo>
                      <a:pt x="1269" y="52"/>
                    </a:lnTo>
                    <a:lnTo>
                      <a:pt x="1260" y="47"/>
                    </a:lnTo>
                    <a:lnTo>
                      <a:pt x="1256" y="45"/>
                    </a:lnTo>
                    <a:lnTo>
                      <a:pt x="1251" y="49"/>
                    </a:lnTo>
                    <a:lnTo>
                      <a:pt x="1251" y="49"/>
                    </a:lnTo>
                    <a:lnTo>
                      <a:pt x="1249" y="51"/>
                    </a:lnTo>
                    <a:lnTo>
                      <a:pt x="1247" y="54"/>
                    </a:lnTo>
                    <a:lnTo>
                      <a:pt x="1247" y="54"/>
                    </a:lnTo>
                    <a:lnTo>
                      <a:pt x="1243" y="54"/>
                    </a:lnTo>
                    <a:lnTo>
                      <a:pt x="1240" y="54"/>
                    </a:lnTo>
                    <a:lnTo>
                      <a:pt x="1240" y="54"/>
                    </a:lnTo>
                    <a:lnTo>
                      <a:pt x="1236" y="56"/>
                    </a:lnTo>
                    <a:lnTo>
                      <a:pt x="1236" y="58"/>
                    </a:lnTo>
                    <a:lnTo>
                      <a:pt x="1238" y="62"/>
                    </a:lnTo>
                    <a:lnTo>
                      <a:pt x="1242" y="62"/>
                    </a:lnTo>
                    <a:lnTo>
                      <a:pt x="1242" y="62"/>
                    </a:lnTo>
                    <a:lnTo>
                      <a:pt x="1253" y="62"/>
                    </a:lnTo>
                    <a:lnTo>
                      <a:pt x="1258" y="62"/>
                    </a:lnTo>
                    <a:lnTo>
                      <a:pt x="1263" y="63"/>
                    </a:lnTo>
                    <a:lnTo>
                      <a:pt x="1263" y="63"/>
                    </a:lnTo>
                    <a:lnTo>
                      <a:pt x="1267" y="65"/>
                    </a:lnTo>
                    <a:lnTo>
                      <a:pt x="1269" y="69"/>
                    </a:lnTo>
                    <a:lnTo>
                      <a:pt x="1267" y="71"/>
                    </a:lnTo>
                    <a:lnTo>
                      <a:pt x="1265" y="74"/>
                    </a:lnTo>
                    <a:lnTo>
                      <a:pt x="1265" y="74"/>
                    </a:lnTo>
                    <a:lnTo>
                      <a:pt x="1260" y="76"/>
                    </a:lnTo>
                    <a:lnTo>
                      <a:pt x="1254" y="74"/>
                    </a:lnTo>
                    <a:lnTo>
                      <a:pt x="1243" y="71"/>
                    </a:lnTo>
                    <a:lnTo>
                      <a:pt x="1243" y="71"/>
                    </a:lnTo>
                    <a:lnTo>
                      <a:pt x="1234" y="71"/>
                    </a:lnTo>
                    <a:lnTo>
                      <a:pt x="1229" y="71"/>
                    </a:lnTo>
                    <a:lnTo>
                      <a:pt x="1225" y="71"/>
                    </a:lnTo>
                    <a:lnTo>
                      <a:pt x="1225" y="71"/>
                    </a:lnTo>
                    <a:lnTo>
                      <a:pt x="1220" y="67"/>
                    </a:lnTo>
                    <a:lnTo>
                      <a:pt x="1216" y="63"/>
                    </a:lnTo>
                    <a:lnTo>
                      <a:pt x="1216" y="63"/>
                    </a:lnTo>
                    <a:lnTo>
                      <a:pt x="1213" y="62"/>
                    </a:lnTo>
                    <a:lnTo>
                      <a:pt x="1209" y="62"/>
                    </a:lnTo>
                    <a:lnTo>
                      <a:pt x="1202" y="65"/>
                    </a:lnTo>
                    <a:lnTo>
                      <a:pt x="1196" y="71"/>
                    </a:lnTo>
                    <a:lnTo>
                      <a:pt x="1189" y="76"/>
                    </a:lnTo>
                    <a:lnTo>
                      <a:pt x="1189" y="76"/>
                    </a:lnTo>
                    <a:lnTo>
                      <a:pt x="1186" y="76"/>
                    </a:lnTo>
                    <a:lnTo>
                      <a:pt x="1182" y="74"/>
                    </a:lnTo>
                    <a:lnTo>
                      <a:pt x="1178" y="74"/>
                    </a:lnTo>
                    <a:lnTo>
                      <a:pt x="1175" y="74"/>
                    </a:lnTo>
                    <a:lnTo>
                      <a:pt x="1175" y="74"/>
                    </a:lnTo>
                    <a:lnTo>
                      <a:pt x="1173" y="78"/>
                    </a:lnTo>
                    <a:lnTo>
                      <a:pt x="1175" y="80"/>
                    </a:lnTo>
                    <a:lnTo>
                      <a:pt x="1182" y="81"/>
                    </a:lnTo>
                    <a:lnTo>
                      <a:pt x="1182" y="81"/>
                    </a:lnTo>
                    <a:lnTo>
                      <a:pt x="1187" y="81"/>
                    </a:lnTo>
                    <a:lnTo>
                      <a:pt x="1191" y="81"/>
                    </a:lnTo>
                    <a:lnTo>
                      <a:pt x="1191" y="85"/>
                    </a:lnTo>
                    <a:lnTo>
                      <a:pt x="1191" y="85"/>
                    </a:lnTo>
                    <a:lnTo>
                      <a:pt x="1182" y="85"/>
                    </a:lnTo>
                    <a:lnTo>
                      <a:pt x="1177" y="87"/>
                    </a:lnTo>
                    <a:lnTo>
                      <a:pt x="1177" y="89"/>
                    </a:lnTo>
                    <a:lnTo>
                      <a:pt x="1177" y="90"/>
                    </a:lnTo>
                    <a:lnTo>
                      <a:pt x="1177" y="90"/>
                    </a:lnTo>
                    <a:lnTo>
                      <a:pt x="1184" y="89"/>
                    </a:lnTo>
                    <a:lnTo>
                      <a:pt x="1195" y="87"/>
                    </a:lnTo>
                    <a:lnTo>
                      <a:pt x="1205" y="87"/>
                    </a:lnTo>
                    <a:lnTo>
                      <a:pt x="1207" y="89"/>
                    </a:lnTo>
                    <a:lnTo>
                      <a:pt x="1209" y="92"/>
                    </a:lnTo>
                    <a:lnTo>
                      <a:pt x="1209" y="92"/>
                    </a:lnTo>
                    <a:lnTo>
                      <a:pt x="1207" y="94"/>
                    </a:lnTo>
                    <a:lnTo>
                      <a:pt x="1204" y="96"/>
                    </a:lnTo>
                    <a:lnTo>
                      <a:pt x="1195" y="98"/>
                    </a:lnTo>
                    <a:lnTo>
                      <a:pt x="1186" y="98"/>
                    </a:lnTo>
                    <a:lnTo>
                      <a:pt x="1184" y="98"/>
                    </a:lnTo>
                    <a:lnTo>
                      <a:pt x="1182" y="101"/>
                    </a:lnTo>
                    <a:lnTo>
                      <a:pt x="1182" y="101"/>
                    </a:lnTo>
                    <a:lnTo>
                      <a:pt x="1184" y="103"/>
                    </a:lnTo>
                    <a:lnTo>
                      <a:pt x="1186" y="105"/>
                    </a:lnTo>
                    <a:lnTo>
                      <a:pt x="1193" y="103"/>
                    </a:lnTo>
                    <a:lnTo>
                      <a:pt x="1193" y="103"/>
                    </a:lnTo>
                    <a:lnTo>
                      <a:pt x="1200" y="101"/>
                    </a:lnTo>
                    <a:lnTo>
                      <a:pt x="1200" y="101"/>
                    </a:lnTo>
                    <a:lnTo>
                      <a:pt x="1209" y="101"/>
                    </a:lnTo>
                    <a:lnTo>
                      <a:pt x="1216" y="101"/>
                    </a:lnTo>
                    <a:lnTo>
                      <a:pt x="1216" y="101"/>
                    </a:lnTo>
                    <a:lnTo>
                      <a:pt x="1224" y="105"/>
                    </a:lnTo>
                    <a:lnTo>
                      <a:pt x="1227" y="105"/>
                    </a:lnTo>
                    <a:lnTo>
                      <a:pt x="1231" y="103"/>
                    </a:lnTo>
                    <a:lnTo>
                      <a:pt x="1231" y="103"/>
                    </a:lnTo>
                    <a:lnTo>
                      <a:pt x="1234" y="100"/>
                    </a:lnTo>
                    <a:lnTo>
                      <a:pt x="1238" y="101"/>
                    </a:lnTo>
                    <a:lnTo>
                      <a:pt x="1240" y="103"/>
                    </a:lnTo>
                    <a:lnTo>
                      <a:pt x="1240" y="103"/>
                    </a:lnTo>
                    <a:lnTo>
                      <a:pt x="1242" y="107"/>
                    </a:lnTo>
                    <a:lnTo>
                      <a:pt x="1243" y="109"/>
                    </a:lnTo>
                    <a:lnTo>
                      <a:pt x="1247" y="110"/>
                    </a:lnTo>
                    <a:lnTo>
                      <a:pt x="1247" y="110"/>
                    </a:lnTo>
                    <a:lnTo>
                      <a:pt x="1251" y="112"/>
                    </a:lnTo>
                    <a:lnTo>
                      <a:pt x="1256" y="110"/>
                    </a:lnTo>
                    <a:lnTo>
                      <a:pt x="1265" y="107"/>
                    </a:lnTo>
                    <a:lnTo>
                      <a:pt x="1265" y="107"/>
                    </a:lnTo>
                    <a:lnTo>
                      <a:pt x="1267" y="103"/>
                    </a:lnTo>
                    <a:lnTo>
                      <a:pt x="1269" y="101"/>
                    </a:lnTo>
                    <a:lnTo>
                      <a:pt x="1271" y="100"/>
                    </a:lnTo>
                    <a:lnTo>
                      <a:pt x="1274" y="98"/>
                    </a:lnTo>
                    <a:lnTo>
                      <a:pt x="1274" y="98"/>
                    </a:lnTo>
                    <a:lnTo>
                      <a:pt x="1281" y="100"/>
                    </a:lnTo>
                    <a:lnTo>
                      <a:pt x="1291" y="101"/>
                    </a:lnTo>
                    <a:lnTo>
                      <a:pt x="1291" y="101"/>
                    </a:lnTo>
                    <a:lnTo>
                      <a:pt x="1309" y="101"/>
                    </a:lnTo>
                    <a:lnTo>
                      <a:pt x="1325" y="101"/>
                    </a:lnTo>
                    <a:lnTo>
                      <a:pt x="1325" y="101"/>
                    </a:lnTo>
                    <a:lnTo>
                      <a:pt x="1336" y="100"/>
                    </a:lnTo>
                    <a:lnTo>
                      <a:pt x="1347" y="96"/>
                    </a:lnTo>
                    <a:lnTo>
                      <a:pt x="1347" y="96"/>
                    </a:lnTo>
                    <a:lnTo>
                      <a:pt x="1354" y="92"/>
                    </a:lnTo>
                    <a:lnTo>
                      <a:pt x="1363" y="89"/>
                    </a:lnTo>
                    <a:lnTo>
                      <a:pt x="1363" y="89"/>
                    </a:lnTo>
                    <a:lnTo>
                      <a:pt x="1368" y="87"/>
                    </a:lnTo>
                    <a:lnTo>
                      <a:pt x="1376" y="87"/>
                    </a:lnTo>
                    <a:lnTo>
                      <a:pt x="1383" y="87"/>
                    </a:lnTo>
                    <a:lnTo>
                      <a:pt x="1388" y="89"/>
                    </a:lnTo>
                    <a:lnTo>
                      <a:pt x="1388" y="89"/>
                    </a:lnTo>
                    <a:lnTo>
                      <a:pt x="1392" y="92"/>
                    </a:lnTo>
                    <a:lnTo>
                      <a:pt x="1394" y="96"/>
                    </a:lnTo>
                    <a:lnTo>
                      <a:pt x="1390" y="98"/>
                    </a:lnTo>
                    <a:lnTo>
                      <a:pt x="1386" y="100"/>
                    </a:lnTo>
                    <a:lnTo>
                      <a:pt x="1374" y="101"/>
                    </a:lnTo>
                    <a:lnTo>
                      <a:pt x="1367" y="103"/>
                    </a:lnTo>
                    <a:lnTo>
                      <a:pt x="1367" y="103"/>
                    </a:lnTo>
                    <a:lnTo>
                      <a:pt x="1376" y="105"/>
                    </a:lnTo>
                    <a:lnTo>
                      <a:pt x="1379" y="109"/>
                    </a:lnTo>
                    <a:lnTo>
                      <a:pt x="1379" y="109"/>
                    </a:lnTo>
                    <a:lnTo>
                      <a:pt x="1377" y="112"/>
                    </a:lnTo>
                    <a:lnTo>
                      <a:pt x="1377" y="112"/>
                    </a:lnTo>
                    <a:lnTo>
                      <a:pt x="1374" y="112"/>
                    </a:lnTo>
                    <a:lnTo>
                      <a:pt x="1368" y="112"/>
                    </a:lnTo>
                    <a:lnTo>
                      <a:pt x="1358" y="112"/>
                    </a:lnTo>
                    <a:lnTo>
                      <a:pt x="1358" y="112"/>
                    </a:lnTo>
                    <a:lnTo>
                      <a:pt x="1348" y="112"/>
                    </a:lnTo>
                    <a:lnTo>
                      <a:pt x="1332" y="112"/>
                    </a:lnTo>
                    <a:lnTo>
                      <a:pt x="1323" y="114"/>
                    </a:lnTo>
                    <a:lnTo>
                      <a:pt x="1318" y="116"/>
                    </a:lnTo>
                    <a:lnTo>
                      <a:pt x="1314" y="119"/>
                    </a:lnTo>
                    <a:lnTo>
                      <a:pt x="1312" y="121"/>
                    </a:lnTo>
                    <a:lnTo>
                      <a:pt x="1314" y="123"/>
                    </a:lnTo>
                    <a:lnTo>
                      <a:pt x="1314" y="123"/>
                    </a:lnTo>
                    <a:lnTo>
                      <a:pt x="1316" y="128"/>
                    </a:lnTo>
                    <a:lnTo>
                      <a:pt x="1320" y="132"/>
                    </a:lnTo>
                    <a:lnTo>
                      <a:pt x="1320" y="132"/>
                    </a:lnTo>
                    <a:lnTo>
                      <a:pt x="1327" y="134"/>
                    </a:lnTo>
                    <a:lnTo>
                      <a:pt x="1329" y="134"/>
                    </a:lnTo>
                    <a:lnTo>
                      <a:pt x="1330" y="136"/>
                    </a:lnTo>
                    <a:lnTo>
                      <a:pt x="1330" y="136"/>
                    </a:lnTo>
                    <a:lnTo>
                      <a:pt x="1330" y="139"/>
                    </a:lnTo>
                    <a:lnTo>
                      <a:pt x="1329" y="139"/>
                    </a:lnTo>
                    <a:lnTo>
                      <a:pt x="1321" y="139"/>
                    </a:lnTo>
                    <a:lnTo>
                      <a:pt x="1321" y="139"/>
                    </a:lnTo>
                    <a:lnTo>
                      <a:pt x="1310" y="136"/>
                    </a:lnTo>
                    <a:lnTo>
                      <a:pt x="1301" y="130"/>
                    </a:lnTo>
                    <a:lnTo>
                      <a:pt x="1292" y="123"/>
                    </a:lnTo>
                    <a:lnTo>
                      <a:pt x="1281" y="116"/>
                    </a:lnTo>
                    <a:lnTo>
                      <a:pt x="1281" y="116"/>
                    </a:lnTo>
                    <a:lnTo>
                      <a:pt x="1274" y="114"/>
                    </a:lnTo>
                    <a:lnTo>
                      <a:pt x="1267" y="114"/>
                    </a:lnTo>
                    <a:lnTo>
                      <a:pt x="1260" y="114"/>
                    </a:lnTo>
                    <a:lnTo>
                      <a:pt x="1254" y="116"/>
                    </a:lnTo>
                    <a:lnTo>
                      <a:pt x="1254" y="116"/>
                    </a:lnTo>
                    <a:lnTo>
                      <a:pt x="1249" y="118"/>
                    </a:lnTo>
                    <a:lnTo>
                      <a:pt x="1245" y="123"/>
                    </a:lnTo>
                    <a:lnTo>
                      <a:pt x="1245" y="123"/>
                    </a:lnTo>
                    <a:lnTo>
                      <a:pt x="1243" y="130"/>
                    </a:lnTo>
                    <a:lnTo>
                      <a:pt x="1242" y="132"/>
                    </a:lnTo>
                    <a:lnTo>
                      <a:pt x="1240" y="134"/>
                    </a:lnTo>
                    <a:lnTo>
                      <a:pt x="1240" y="134"/>
                    </a:lnTo>
                    <a:lnTo>
                      <a:pt x="1236" y="134"/>
                    </a:lnTo>
                    <a:lnTo>
                      <a:pt x="1233" y="132"/>
                    </a:lnTo>
                    <a:lnTo>
                      <a:pt x="1229" y="128"/>
                    </a:lnTo>
                    <a:lnTo>
                      <a:pt x="1220" y="118"/>
                    </a:lnTo>
                    <a:lnTo>
                      <a:pt x="1220" y="118"/>
                    </a:lnTo>
                    <a:lnTo>
                      <a:pt x="1216" y="116"/>
                    </a:lnTo>
                    <a:lnTo>
                      <a:pt x="1213" y="116"/>
                    </a:lnTo>
                    <a:lnTo>
                      <a:pt x="1204" y="116"/>
                    </a:lnTo>
                    <a:lnTo>
                      <a:pt x="1204" y="116"/>
                    </a:lnTo>
                    <a:lnTo>
                      <a:pt x="1191" y="118"/>
                    </a:lnTo>
                    <a:lnTo>
                      <a:pt x="1186" y="118"/>
                    </a:lnTo>
                    <a:lnTo>
                      <a:pt x="1180" y="116"/>
                    </a:lnTo>
                    <a:lnTo>
                      <a:pt x="1180" y="116"/>
                    </a:lnTo>
                    <a:lnTo>
                      <a:pt x="1171" y="110"/>
                    </a:lnTo>
                    <a:lnTo>
                      <a:pt x="1164" y="103"/>
                    </a:lnTo>
                    <a:lnTo>
                      <a:pt x="1158" y="94"/>
                    </a:lnTo>
                    <a:lnTo>
                      <a:pt x="1151" y="87"/>
                    </a:lnTo>
                    <a:lnTo>
                      <a:pt x="1151" y="87"/>
                    </a:lnTo>
                    <a:lnTo>
                      <a:pt x="1144" y="83"/>
                    </a:lnTo>
                    <a:lnTo>
                      <a:pt x="1137" y="81"/>
                    </a:lnTo>
                    <a:lnTo>
                      <a:pt x="1122" y="78"/>
                    </a:lnTo>
                    <a:lnTo>
                      <a:pt x="1122" y="78"/>
                    </a:lnTo>
                    <a:lnTo>
                      <a:pt x="1115" y="78"/>
                    </a:lnTo>
                    <a:lnTo>
                      <a:pt x="1106" y="81"/>
                    </a:lnTo>
                    <a:lnTo>
                      <a:pt x="1104" y="81"/>
                    </a:lnTo>
                    <a:lnTo>
                      <a:pt x="1104" y="83"/>
                    </a:lnTo>
                    <a:lnTo>
                      <a:pt x="1106" y="85"/>
                    </a:lnTo>
                    <a:lnTo>
                      <a:pt x="1110" y="87"/>
                    </a:lnTo>
                    <a:lnTo>
                      <a:pt x="1110" y="87"/>
                    </a:lnTo>
                    <a:lnTo>
                      <a:pt x="1115" y="87"/>
                    </a:lnTo>
                    <a:lnTo>
                      <a:pt x="1117" y="89"/>
                    </a:lnTo>
                    <a:lnTo>
                      <a:pt x="1117" y="92"/>
                    </a:lnTo>
                    <a:lnTo>
                      <a:pt x="1113" y="92"/>
                    </a:lnTo>
                    <a:lnTo>
                      <a:pt x="1113" y="92"/>
                    </a:lnTo>
                    <a:lnTo>
                      <a:pt x="1102" y="92"/>
                    </a:lnTo>
                    <a:lnTo>
                      <a:pt x="1099" y="94"/>
                    </a:lnTo>
                    <a:lnTo>
                      <a:pt x="1097" y="96"/>
                    </a:lnTo>
                    <a:lnTo>
                      <a:pt x="1097" y="98"/>
                    </a:lnTo>
                    <a:lnTo>
                      <a:pt x="1097" y="98"/>
                    </a:lnTo>
                    <a:lnTo>
                      <a:pt x="1100" y="101"/>
                    </a:lnTo>
                    <a:lnTo>
                      <a:pt x="1106" y="101"/>
                    </a:lnTo>
                    <a:lnTo>
                      <a:pt x="1115" y="101"/>
                    </a:lnTo>
                    <a:lnTo>
                      <a:pt x="1115" y="101"/>
                    </a:lnTo>
                    <a:close/>
                    <a:moveTo>
                      <a:pt x="1240" y="597"/>
                    </a:moveTo>
                    <a:lnTo>
                      <a:pt x="1240" y="597"/>
                    </a:lnTo>
                    <a:lnTo>
                      <a:pt x="1236" y="601"/>
                    </a:lnTo>
                    <a:lnTo>
                      <a:pt x="1236" y="604"/>
                    </a:lnTo>
                    <a:lnTo>
                      <a:pt x="1238" y="608"/>
                    </a:lnTo>
                    <a:lnTo>
                      <a:pt x="1242" y="612"/>
                    </a:lnTo>
                    <a:lnTo>
                      <a:pt x="1247" y="615"/>
                    </a:lnTo>
                    <a:lnTo>
                      <a:pt x="1251" y="615"/>
                    </a:lnTo>
                    <a:lnTo>
                      <a:pt x="1256" y="615"/>
                    </a:lnTo>
                    <a:lnTo>
                      <a:pt x="1260" y="613"/>
                    </a:lnTo>
                    <a:lnTo>
                      <a:pt x="1260" y="613"/>
                    </a:lnTo>
                    <a:lnTo>
                      <a:pt x="1263" y="610"/>
                    </a:lnTo>
                    <a:lnTo>
                      <a:pt x="1265" y="606"/>
                    </a:lnTo>
                    <a:lnTo>
                      <a:pt x="1265" y="597"/>
                    </a:lnTo>
                    <a:lnTo>
                      <a:pt x="1265" y="593"/>
                    </a:lnTo>
                    <a:lnTo>
                      <a:pt x="1267" y="590"/>
                    </a:lnTo>
                    <a:lnTo>
                      <a:pt x="1271" y="588"/>
                    </a:lnTo>
                    <a:lnTo>
                      <a:pt x="1276" y="588"/>
                    </a:lnTo>
                    <a:lnTo>
                      <a:pt x="1276" y="588"/>
                    </a:lnTo>
                    <a:lnTo>
                      <a:pt x="1278" y="590"/>
                    </a:lnTo>
                    <a:lnTo>
                      <a:pt x="1280" y="595"/>
                    </a:lnTo>
                    <a:lnTo>
                      <a:pt x="1281" y="603"/>
                    </a:lnTo>
                    <a:lnTo>
                      <a:pt x="1283" y="606"/>
                    </a:lnTo>
                    <a:lnTo>
                      <a:pt x="1283" y="606"/>
                    </a:lnTo>
                    <a:lnTo>
                      <a:pt x="1291" y="610"/>
                    </a:lnTo>
                    <a:lnTo>
                      <a:pt x="1298" y="610"/>
                    </a:lnTo>
                    <a:lnTo>
                      <a:pt x="1298" y="610"/>
                    </a:lnTo>
                    <a:lnTo>
                      <a:pt x="1301" y="610"/>
                    </a:lnTo>
                    <a:lnTo>
                      <a:pt x="1307" y="610"/>
                    </a:lnTo>
                    <a:lnTo>
                      <a:pt x="1307" y="610"/>
                    </a:lnTo>
                    <a:lnTo>
                      <a:pt x="1307" y="606"/>
                    </a:lnTo>
                    <a:lnTo>
                      <a:pt x="1307" y="603"/>
                    </a:lnTo>
                    <a:lnTo>
                      <a:pt x="1307" y="599"/>
                    </a:lnTo>
                    <a:lnTo>
                      <a:pt x="1303" y="597"/>
                    </a:lnTo>
                    <a:lnTo>
                      <a:pt x="1303" y="597"/>
                    </a:lnTo>
                    <a:lnTo>
                      <a:pt x="1301" y="597"/>
                    </a:lnTo>
                    <a:lnTo>
                      <a:pt x="1298" y="595"/>
                    </a:lnTo>
                    <a:lnTo>
                      <a:pt x="1298" y="595"/>
                    </a:lnTo>
                    <a:lnTo>
                      <a:pt x="1291" y="592"/>
                    </a:lnTo>
                    <a:lnTo>
                      <a:pt x="1287" y="586"/>
                    </a:lnTo>
                    <a:lnTo>
                      <a:pt x="1287" y="586"/>
                    </a:lnTo>
                    <a:lnTo>
                      <a:pt x="1278" y="575"/>
                    </a:lnTo>
                    <a:lnTo>
                      <a:pt x="1272" y="570"/>
                    </a:lnTo>
                    <a:lnTo>
                      <a:pt x="1267" y="566"/>
                    </a:lnTo>
                    <a:lnTo>
                      <a:pt x="1267" y="566"/>
                    </a:lnTo>
                    <a:lnTo>
                      <a:pt x="1260" y="566"/>
                    </a:lnTo>
                    <a:lnTo>
                      <a:pt x="1251" y="570"/>
                    </a:lnTo>
                    <a:lnTo>
                      <a:pt x="1251" y="570"/>
                    </a:lnTo>
                    <a:lnTo>
                      <a:pt x="1245" y="574"/>
                    </a:lnTo>
                    <a:lnTo>
                      <a:pt x="1245" y="574"/>
                    </a:lnTo>
                    <a:lnTo>
                      <a:pt x="1243" y="577"/>
                    </a:lnTo>
                    <a:lnTo>
                      <a:pt x="1245" y="581"/>
                    </a:lnTo>
                    <a:lnTo>
                      <a:pt x="1247" y="588"/>
                    </a:lnTo>
                    <a:lnTo>
                      <a:pt x="1247" y="588"/>
                    </a:lnTo>
                    <a:lnTo>
                      <a:pt x="1247" y="592"/>
                    </a:lnTo>
                    <a:lnTo>
                      <a:pt x="1245" y="593"/>
                    </a:lnTo>
                    <a:lnTo>
                      <a:pt x="1240" y="597"/>
                    </a:lnTo>
                    <a:lnTo>
                      <a:pt x="1240" y="597"/>
                    </a:lnTo>
                    <a:close/>
                    <a:moveTo>
                      <a:pt x="1577" y="631"/>
                    </a:moveTo>
                    <a:lnTo>
                      <a:pt x="1577" y="631"/>
                    </a:lnTo>
                    <a:lnTo>
                      <a:pt x="1580" y="633"/>
                    </a:lnTo>
                    <a:lnTo>
                      <a:pt x="1582" y="633"/>
                    </a:lnTo>
                    <a:lnTo>
                      <a:pt x="1584" y="630"/>
                    </a:lnTo>
                    <a:lnTo>
                      <a:pt x="1586" y="624"/>
                    </a:lnTo>
                    <a:lnTo>
                      <a:pt x="1584" y="621"/>
                    </a:lnTo>
                    <a:lnTo>
                      <a:pt x="1580" y="621"/>
                    </a:lnTo>
                    <a:lnTo>
                      <a:pt x="1580" y="621"/>
                    </a:lnTo>
                    <a:lnTo>
                      <a:pt x="1578" y="621"/>
                    </a:lnTo>
                    <a:lnTo>
                      <a:pt x="1577" y="621"/>
                    </a:lnTo>
                    <a:lnTo>
                      <a:pt x="1575" y="624"/>
                    </a:lnTo>
                    <a:lnTo>
                      <a:pt x="1575" y="628"/>
                    </a:lnTo>
                    <a:lnTo>
                      <a:pt x="1577" y="631"/>
                    </a:lnTo>
                    <a:lnTo>
                      <a:pt x="1577" y="631"/>
                    </a:lnTo>
                    <a:close/>
                    <a:moveTo>
                      <a:pt x="1354" y="434"/>
                    </a:moveTo>
                    <a:lnTo>
                      <a:pt x="1354" y="434"/>
                    </a:lnTo>
                    <a:lnTo>
                      <a:pt x="1350" y="434"/>
                    </a:lnTo>
                    <a:lnTo>
                      <a:pt x="1350" y="434"/>
                    </a:lnTo>
                    <a:lnTo>
                      <a:pt x="1343" y="434"/>
                    </a:lnTo>
                    <a:lnTo>
                      <a:pt x="1336" y="436"/>
                    </a:lnTo>
                    <a:lnTo>
                      <a:pt x="1332" y="440"/>
                    </a:lnTo>
                    <a:lnTo>
                      <a:pt x="1330" y="443"/>
                    </a:lnTo>
                    <a:lnTo>
                      <a:pt x="1330" y="445"/>
                    </a:lnTo>
                    <a:lnTo>
                      <a:pt x="1330" y="445"/>
                    </a:lnTo>
                    <a:lnTo>
                      <a:pt x="1334" y="451"/>
                    </a:lnTo>
                    <a:lnTo>
                      <a:pt x="1339" y="454"/>
                    </a:lnTo>
                    <a:lnTo>
                      <a:pt x="1347" y="456"/>
                    </a:lnTo>
                    <a:lnTo>
                      <a:pt x="1352" y="456"/>
                    </a:lnTo>
                    <a:lnTo>
                      <a:pt x="1352" y="456"/>
                    </a:lnTo>
                    <a:lnTo>
                      <a:pt x="1358" y="451"/>
                    </a:lnTo>
                    <a:lnTo>
                      <a:pt x="1361" y="445"/>
                    </a:lnTo>
                    <a:lnTo>
                      <a:pt x="1359" y="438"/>
                    </a:lnTo>
                    <a:lnTo>
                      <a:pt x="1358" y="436"/>
                    </a:lnTo>
                    <a:lnTo>
                      <a:pt x="1354" y="434"/>
                    </a:lnTo>
                    <a:lnTo>
                      <a:pt x="1354" y="434"/>
                    </a:lnTo>
                    <a:close/>
                    <a:moveTo>
                      <a:pt x="1709" y="919"/>
                    </a:moveTo>
                    <a:lnTo>
                      <a:pt x="1709" y="919"/>
                    </a:lnTo>
                    <a:lnTo>
                      <a:pt x="1710" y="912"/>
                    </a:lnTo>
                    <a:lnTo>
                      <a:pt x="1709" y="908"/>
                    </a:lnTo>
                    <a:lnTo>
                      <a:pt x="1705" y="907"/>
                    </a:lnTo>
                    <a:lnTo>
                      <a:pt x="1705" y="907"/>
                    </a:lnTo>
                    <a:lnTo>
                      <a:pt x="1700" y="907"/>
                    </a:lnTo>
                    <a:lnTo>
                      <a:pt x="1700" y="907"/>
                    </a:lnTo>
                    <a:lnTo>
                      <a:pt x="1696" y="908"/>
                    </a:lnTo>
                    <a:lnTo>
                      <a:pt x="1694" y="910"/>
                    </a:lnTo>
                    <a:lnTo>
                      <a:pt x="1691" y="917"/>
                    </a:lnTo>
                    <a:lnTo>
                      <a:pt x="1689" y="932"/>
                    </a:lnTo>
                    <a:lnTo>
                      <a:pt x="1689" y="932"/>
                    </a:lnTo>
                    <a:lnTo>
                      <a:pt x="1687" y="937"/>
                    </a:lnTo>
                    <a:lnTo>
                      <a:pt x="1683" y="943"/>
                    </a:lnTo>
                    <a:lnTo>
                      <a:pt x="1674" y="954"/>
                    </a:lnTo>
                    <a:lnTo>
                      <a:pt x="1665" y="964"/>
                    </a:lnTo>
                    <a:lnTo>
                      <a:pt x="1662" y="972"/>
                    </a:lnTo>
                    <a:lnTo>
                      <a:pt x="1662" y="977"/>
                    </a:lnTo>
                    <a:lnTo>
                      <a:pt x="1662" y="977"/>
                    </a:lnTo>
                    <a:lnTo>
                      <a:pt x="1662" y="984"/>
                    </a:lnTo>
                    <a:lnTo>
                      <a:pt x="1665" y="990"/>
                    </a:lnTo>
                    <a:lnTo>
                      <a:pt x="1669" y="995"/>
                    </a:lnTo>
                    <a:lnTo>
                      <a:pt x="1674" y="999"/>
                    </a:lnTo>
                    <a:lnTo>
                      <a:pt x="1680" y="1001"/>
                    </a:lnTo>
                    <a:lnTo>
                      <a:pt x="1685" y="1001"/>
                    </a:lnTo>
                    <a:lnTo>
                      <a:pt x="1700" y="1001"/>
                    </a:lnTo>
                    <a:lnTo>
                      <a:pt x="1700" y="1001"/>
                    </a:lnTo>
                    <a:lnTo>
                      <a:pt x="1712" y="1001"/>
                    </a:lnTo>
                    <a:lnTo>
                      <a:pt x="1727" y="1002"/>
                    </a:lnTo>
                    <a:lnTo>
                      <a:pt x="1727" y="1002"/>
                    </a:lnTo>
                    <a:lnTo>
                      <a:pt x="1732" y="1004"/>
                    </a:lnTo>
                    <a:lnTo>
                      <a:pt x="1738" y="1006"/>
                    </a:lnTo>
                    <a:lnTo>
                      <a:pt x="1743" y="1010"/>
                    </a:lnTo>
                    <a:lnTo>
                      <a:pt x="1748" y="1011"/>
                    </a:lnTo>
                    <a:lnTo>
                      <a:pt x="1748" y="1011"/>
                    </a:lnTo>
                    <a:lnTo>
                      <a:pt x="1754" y="1011"/>
                    </a:lnTo>
                    <a:lnTo>
                      <a:pt x="1758" y="1010"/>
                    </a:lnTo>
                    <a:lnTo>
                      <a:pt x="1763" y="1006"/>
                    </a:lnTo>
                    <a:lnTo>
                      <a:pt x="1765" y="1001"/>
                    </a:lnTo>
                    <a:lnTo>
                      <a:pt x="1765" y="1001"/>
                    </a:lnTo>
                    <a:lnTo>
                      <a:pt x="1767" y="995"/>
                    </a:lnTo>
                    <a:lnTo>
                      <a:pt x="1765" y="990"/>
                    </a:lnTo>
                    <a:lnTo>
                      <a:pt x="1761" y="984"/>
                    </a:lnTo>
                    <a:lnTo>
                      <a:pt x="1756" y="981"/>
                    </a:lnTo>
                    <a:lnTo>
                      <a:pt x="1756" y="981"/>
                    </a:lnTo>
                    <a:lnTo>
                      <a:pt x="1748" y="975"/>
                    </a:lnTo>
                    <a:lnTo>
                      <a:pt x="1743" y="968"/>
                    </a:lnTo>
                    <a:lnTo>
                      <a:pt x="1743" y="968"/>
                    </a:lnTo>
                    <a:lnTo>
                      <a:pt x="1739" y="961"/>
                    </a:lnTo>
                    <a:lnTo>
                      <a:pt x="1734" y="955"/>
                    </a:lnTo>
                    <a:lnTo>
                      <a:pt x="1729" y="952"/>
                    </a:lnTo>
                    <a:lnTo>
                      <a:pt x="1725" y="952"/>
                    </a:lnTo>
                    <a:lnTo>
                      <a:pt x="1721" y="954"/>
                    </a:lnTo>
                    <a:lnTo>
                      <a:pt x="1721" y="954"/>
                    </a:lnTo>
                    <a:lnTo>
                      <a:pt x="1716" y="955"/>
                    </a:lnTo>
                    <a:lnTo>
                      <a:pt x="1712" y="957"/>
                    </a:lnTo>
                    <a:lnTo>
                      <a:pt x="1712" y="957"/>
                    </a:lnTo>
                    <a:lnTo>
                      <a:pt x="1707" y="957"/>
                    </a:lnTo>
                    <a:lnTo>
                      <a:pt x="1701" y="954"/>
                    </a:lnTo>
                    <a:lnTo>
                      <a:pt x="1701" y="954"/>
                    </a:lnTo>
                    <a:lnTo>
                      <a:pt x="1700" y="950"/>
                    </a:lnTo>
                    <a:lnTo>
                      <a:pt x="1700" y="946"/>
                    </a:lnTo>
                    <a:lnTo>
                      <a:pt x="1703" y="939"/>
                    </a:lnTo>
                    <a:lnTo>
                      <a:pt x="1703" y="939"/>
                    </a:lnTo>
                    <a:lnTo>
                      <a:pt x="1709" y="919"/>
                    </a:lnTo>
                    <a:lnTo>
                      <a:pt x="1709" y="919"/>
                    </a:lnTo>
                    <a:close/>
                    <a:moveTo>
                      <a:pt x="1453" y="1581"/>
                    </a:moveTo>
                    <a:lnTo>
                      <a:pt x="1453" y="1581"/>
                    </a:lnTo>
                    <a:lnTo>
                      <a:pt x="1453" y="1587"/>
                    </a:lnTo>
                    <a:lnTo>
                      <a:pt x="1452" y="1592"/>
                    </a:lnTo>
                    <a:lnTo>
                      <a:pt x="1452" y="1592"/>
                    </a:lnTo>
                    <a:lnTo>
                      <a:pt x="1448" y="1594"/>
                    </a:lnTo>
                    <a:lnTo>
                      <a:pt x="1446" y="1594"/>
                    </a:lnTo>
                    <a:lnTo>
                      <a:pt x="1439" y="1592"/>
                    </a:lnTo>
                    <a:lnTo>
                      <a:pt x="1439" y="1592"/>
                    </a:lnTo>
                    <a:lnTo>
                      <a:pt x="1434" y="1590"/>
                    </a:lnTo>
                    <a:lnTo>
                      <a:pt x="1426" y="1590"/>
                    </a:lnTo>
                    <a:lnTo>
                      <a:pt x="1426" y="1590"/>
                    </a:lnTo>
                    <a:lnTo>
                      <a:pt x="1423" y="1590"/>
                    </a:lnTo>
                    <a:lnTo>
                      <a:pt x="1419" y="1592"/>
                    </a:lnTo>
                    <a:lnTo>
                      <a:pt x="1419" y="1596"/>
                    </a:lnTo>
                    <a:lnTo>
                      <a:pt x="1419" y="1600"/>
                    </a:lnTo>
                    <a:lnTo>
                      <a:pt x="1419" y="1600"/>
                    </a:lnTo>
                    <a:lnTo>
                      <a:pt x="1423" y="1601"/>
                    </a:lnTo>
                    <a:lnTo>
                      <a:pt x="1428" y="1603"/>
                    </a:lnTo>
                    <a:lnTo>
                      <a:pt x="1437" y="1603"/>
                    </a:lnTo>
                    <a:lnTo>
                      <a:pt x="1437" y="1603"/>
                    </a:lnTo>
                    <a:lnTo>
                      <a:pt x="1448" y="1600"/>
                    </a:lnTo>
                    <a:lnTo>
                      <a:pt x="1461" y="1600"/>
                    </a:lnTo>
                    <a:lnTo>
                      <a:pt x="1461" y="1600"/>
                    </a:lnTo>
                    <a:lnTo>
                      <a:pt x="1462" y="1600"/>
                    </a:lnTo>
                    <a:lnTo>
                      <a:pt x="1462" y="1600"/>
                    </a:lnTo>
                    <a:lnTo>
                      <a:pt x="1475" y="1603"/>
                    </a:lnTo>
                    <a:lnTo>
                      <a:pt x="1482" y="1603"/>
                    </a:lnTo>
                    <a:lnTo>
                      <a:pt x="1490" y="1603"/>
                    </a:lnTo>
                    <a:lnTo>
                      <a:pt x="1490" y="1603"/>
                    </a:lnTo>
                    <a:lnTo>
                      <a:pt x="1493" y="1600"/>
                    </a:lnTo>
                    <a:lnTo>
                      <a:pt x="1493" y="1596"/>
                    </a:lnTo>
                    <a:lnTo>
                      <a:pt x="1493" y="1590"/>
                    </a:lnTo>
                    <a:lnTo>
                      <a:pt x="1491" y="1587"/>
                    </a:lnTo>
                    <a:lnTo>
                      <a:pt x="1491" y="1587"/>
                    </a:lnTo>
                    <a:lnTo>
                      <a:pt x="1488" y="1581"/>
                    </a:lnTo>
                    <a:lnTo>
                      <a:pt x="1484" y="1578"/>
                    </a:lnTo>
                    <a:lnTo>
                      <a:pt x="1479" y="1576"/>
                    </a:lnTo>
                    <a:lnTo>
                      <a:pt x="1473" y="1574"/>
                    </a:lnTo>
                    <a:lnTo>
                      <a:pt x="1468" y="1572"/>
                    </a:lnTo>
                    <a:lnTo>
                      <a:pt x="1462" y="1574"/>
                    </a:lnTo>
                    <a:lnTo>
                      <a:pt x="1457" y="1578"/>
                    </a:lnTo>
                    <a:lnTo>
                      <a:pt x="1453" y="1581"/>
                    </a:lnTo>
                    <a:lnTo>
                      <a:pt x="1453" y="1581"/>
                    </a:lnTo>
                    <a:close/>
                    <a:moveTo>
                      <a:pt x="1381" y="1547"/>
                    </a:moveTo>
                    <a:lnTo>
                      <a:pt x="1381" y="1547"/>
                    </a:lnTo>
                    <a:lnTo>
                      <a:pt x="1367" y="1542"/>
                    </a:lnTo>
                    <a:lnTo>
                      <a:pt x="1354" y="1533"/>
                    </a:lnTo>
                    <a:lnTo>
                      <a:pt x="1327" y="1516"/>
                    </a:lnTo>
                    <a:lnTo>
                      <a:pt x="1327" y="1516"/>
                    </a:lnTo>
                    <a:lnTo>
                      <a:pt x="1316" y="1511"/>
                    </a:lnTo>
                    <a:lnTo>
                      <a:pt x="1310" y="1509"/>
                    </a:lnTo>
                    <a:lnTo>
                      <a:pt x="1305" y="1507"/>
                    </a:lnTo>
                    <a:lnTo>
                      <a:pt x="1305" y="1507"/>
                    </a:lnTo>
                    <a:lnTo>
                      <a:pt x="1289" y="1505"/>
                    </a:lnTo>
                    <a:lnTo>
                      <a:pt x="1289" y="1505"/>
                    </a:lnTo>
                    <a:lnTo>
                      <a:pt x="1283" y="1507"/>
                    </a:lnTo>
                    <a:lnTo>
                      <a:pt x="1278" y="1511"/>
                    </a:lnTo>
                    <a:lnTo>
                      <a:pt x="1278" y="1511"/>
                    </a:lnTo>
                    <a:lnTo>
                      <a:pt x="1276" y="1515"/>
                    </a:lnTo>
                    <a:lnTo>
                      <a:pt x="1276" y="1518"/>
                    </a:lnTo>
                    <a:lnTo>
                      <a:pt x="1278" y="1520"/>
                    </a:lnTo>
                    <a:lnTo>
                      <a:pt x="1281" y="1520"/>
                    </a:lnTo>
                    <a:lnTo>
                      <a:pt x="1289" y="1520"/>
                    </a:lnTo>
                    <a:lnTo>
                      <a:pt x="1294" y="1520"/>
                    </a:lnTo>
                    <a:lnTo>
                      <a:pt x="1294" y="1520"/>
                    </a:lnTo>
                    <a:lnTo>
                      <a:pt x="1303" y="1518"/>
                    </a:lnTo>
                    <a:lnTo>
                      <a:pt x="1312" y="1516"/>
                    </a:lnTo>
                    <a:lnTo>
                      <a:pt x="1312" y="1516"/>
                    </a:lnTo>
                    <a:lnTo>
                      <a:pt x="1321" y="1520"/>
                    </a:lnTo>
                    <a:lnTo>
                      <a:pt x="1332" y="1527"/>
                    </a:lnTo>
                    <a:lnTo>
                      <a:pt x="1332" y="1527"/>
                    </a:lnTo>
                    <a:lnTo>
                      <a:pt x="1350" y="1543"/>
                    </a:lnTo>
                    <a:lnTo>
                      <a:pt x="1370" y="1562"/>
                    </a:lnTo>
                    <a:lnTo>
                      <a:pt x="1370" y="1562"/>
                    </a:lnTo>
                    <a:lnTo>
                      <a:pt x="1376" y="1567"/>
                    </a:lnTo>
                    <a:lnTo>
                      <a:pt x="1383" y="1571"/>
                    </a:lnTo>
                    <a:lnTo>
                      <a:pt x="1390" y="1572"/>
                    </a:lnTo>
                    <a:lnTo>
                      <a:pt x="1397" y="1572"/>
                    </a:lnTo>
                    <a:lnTo>
                      <a:pt x="1397" y="1572"/>
                    </a:lnTo>
                    <a:lnTo>
                      <a:pt x="1403" y="1571"/>
                    </a:lnTo>
                    <a:lnTo>
                      <a:pt x="1406" y="1567"/>
                    </a:lnTo>
                    <a:lnTo>
                      <a:pt x="1406" y="1563"/>
                    </a:lnTo>
                    <a:lnTo>
                      <a:pt x="1403" y="1560"/>
                    </a:lnTo>
                    <a:lnTo>
                      <a:pt x="1403" y="1560"/>
                    </a:lnTo>
                    <a:lnTo>
                      <a:pt x="1399" y="1554"/>
                    </a:lnTo>
                    <a:lnTo>
                      <a:pt x="1394" y="1552"/>
                    </a:lnTo>
                    <a:lnTo>
                      <a:pt x="1381" y="1547"/>
                    </a:lnTo>
                    <a:lnTo>
                      <a:pt x="1381" y="1547"/>
                    </a:lnTo>
                    <a:close/>
                    <a:moveTo>
                      <a:pt x="2208" y="432"/>
                    </a:moveTo>
                    <a:lnTo>
                      <a:pt x="2208" y="432"/>
                    </a:lnTo>
                    <a:lnTo>
                      <a:pt x="2206" y="429"/>
                    </a:lnTo>
                    <a:lnTo>
                      <a:pt x="2203" y="427"/>
                    </a:lnTo>
                    <a:lnTo>
                      <a:pt x="2194" y="425"/>
                    </a:lnTo>
                    <a:lnTo>
                      <a:pt x="2185" y="425"/>
                    </a:lnTo>
                    <a:lnTo>
                      <a:pt x="2181" y="425"/>
                    </a:lnTo>
                    <a:lnTo>
                      <a:pt x="2177" y="423"/>
                    </a:lnTo>
                    <a:lnTo>
                      <a:pt x="2177" y="423"/>
                    </a:lnTo>
                    <a:lnTo>
                      <a:pt x="2174" y="422"/>
                    </a:lnTo>
                    <a:lnTo>
                      <a:pt x="2172" y="420"/>
                    </a:lnTo>
                    <a:lnTo>
                      <a:pt x="2172" y="413"/>
                    </a:lnTo>
                    <a:lnTo>
                      <a:pt x="2170" y="407"/>
                    </a:lnTo>
                    <a:lnTo>
                      <a:pt x="2168" y="402"/>
                    </a:lnTo>
                    <a:lnTo>
                      <a:pt x="2168" y="402"/>
                    </a:lnTo>
                    <a:lnTo>
                      <a:pt x="2165" y="400"/>
                    </a:lnTo>
                    <a:lnTo>
                      <a:pt x="2161" y="400"/>
                    </a:lnTo>
                    <a:lnTo>
                      <a:pt x="2154" y="400"/>
                    </a:lnTo>
                    <a:lnTo>
                      <a:pt x="2154" y="400"/>
                    </a:lnTo>
                    <a:lnTo>
                      <a:pt x="2154" y="394"/>
                    </a:lnTo>
                    <a:lnTo>
                      <a:pt x="2152" y="391"/>
                    </a:lnTo>
                    <a:lnTo>
                      <a:pt x="2152" y="391"/>
                    </a:lnTo>
                    <a:lnTo>
                      <a:pt x="2147" y="387"/>
                    </a:lnTo>
                    <a:lnTo>
                      <a:pt x="2145" y="385"/>
                    </a:lnTo>
                    <a:lnTo>
                      <a:pt x="2143" y="382"/>
                    </a:lnTo>
                    <a:lnTo>
                      <a:pt x="2143" y="382"/>
                    </a:lnTo>
                    <a:lnTo>
                      <a:pt x="2145" y="380"/>
                    </a:lnTo>
                    <a:lnTo>
                      <a:pt x="2147" y="378"/>
                    </a:lnTo>
                    <a:lnTo>
                      <a:pt x="2154" y="375"/>
                    </a:lnTo>
                    <a:lnTo>
                      <a:pt x="2154" y="375"/>
                    </a:lnTo>
                    <a:lnTo>
                      <a:pt x="2161" y="375"/>
                    </a:lnTo>
                    <a:lnTo>
                      <a:pt x="2168" y="376"/>
                    </a:lnTo>
                    <a:lnTo>
                      <a:pt x="2183" y="382"/>
                    </a:lnTo>
                    <a:lnTo>
                      <a:pt x="2183" y="382"/>
                    </a:lnTo>
                    <a:lnTo>
                      <a:pt x="2192" y="389"/>
                    </a:lnTo>
                    <a:lnTo>
                      <a:pt x="2201" y="396"/>
                    </a:lnTo>
                    <a:lnTo>
                      <a:pt x="2201" y="396"/>
                    </a:lnTo>
                    <a:lnTo>
                      <a:pt x="2206" y="404"/>
                    </a:lnTo>
                    <a:lnTo>
                      <a:pt x="2210" y="405"/>
                    </a:lnTo>
                    <a:lnTo>
                      <a:pt x="2214" y="407"/>
                    </a:lnTo>
                    <a:lnTo>
                      <a:pt x="2214" y="407"/>
                    </a:lnTo>
                    <a:lnTo>
                      <a:pt x="2217" y="407"/>
                    </a:lnTo>
                    <a:lnTo>
                      <a:pt x="2221" y="407"/>
                    </a:lnTo>
                    <a:lnTo>
                      <a:pt x="2223" y="405"/>
                    </a:lnTo>
                    <a:lnTo>
                      <a:pt x="2223" y="400"/>
                    </a:lnTo>
                    <a:lnTo>
                      <a:pt x="2223" y="400"/>
                    </a:lnTo>
                    <a:lnTo>
                      <a:pt x="2223" y="398"/>
                    </a:lnTo>
                    <a:lnTo>
                      <a:pt x="2221" y="394"/>
                    </a:lnTo>
                    <a:lnTo>
                      <a:pt x="2215" y="389"/>
                    </a:lnTo>
                    <a:lnTo>
                      <a:pt x="2215" y="389"/>
                    </a:lnTo>
                    <a:lnTo>
                      <a:pt x="2215" y="385"/>
                    </a:lnTo>
                    <a:lnTo>
                      <a:pt x="2214" y="382"/>
                    </a:lnTo>
                    <a:lnTo>
                      <a:pt x="2217" y="375"/>
                    </a:lnTo>
                    <a:lnTo>
                      <a:pt x="2217" y="375"/>
                    </a:lnTo>
                    <a:lnTo>
                      <a:pt x="2219" y="369"/>
                    </a:lnTo>
                    <a:lnTo>
                      <a:pt x="2221" y="362"/>
                    </a:lnTo>
                    <a:lnTo>
                      <a:pt x="2219" y="355"/>
                    </a:lnTo>
                    <a:lnTo>
                      <a:pt x="2215" y="349"/>
                    </a:lnTo>
                    <a:lnTo>
                      <a:pt x="2215" y="349"/>
                    </a:lnTo>
                    <a:lnTo>
                      <a:pt x="2208" y="344"/>
                    </a:lnTo>
                    <a:lnTo>
                      <a:pt x="2206" y="340"/>
                    </a:lnTo>
                    <a:lnTo>
                      <a:pt x="2208" y="338"/>
                    </a:lnTo>
                    <a:lnTo>
                      <a:pt x="2208" y="338"/>
                    </a:lnTo>
                    <a:lnTo>
                      <a:pt x="2212" y="337"/>
                    </a:lnTo>
                    <a:lnTo>
                      <a:pt x="2215" y="335"/>
                    </a:lnTo>
                    <a:lnTo>
                      <a:pt x="2225" y="335"/>
                    </a:lnTo>
                    <a:lnTo>
                      <a:pt x="2234" y="335"/>
                    </a:lnTo>
                    <a:lnTo>
                      <a:pt x="2241" y="335"/>
                    </a:lnTo>
                    <a:lnTo>
                      <a:pt x="2241" y="335"/>
                    </a:lnTo>
                    <a:lnTo>
                      <a:pt x="2246" y="333"/>
                    </a:lnTo>
                    <a:lnTo>
                      <a:pt x="2248" y="331"/>
                    </a:lnTo>
                    <a:lnTo>
                      <a:pt x="2248" y="329"/>
                    </a:lnTo>
                    <a:lnTo>
                      <a:pt x="2248" y="329"/>
                    </a:lnTo>
                    <a:lnTo>
                      <a:pt x="2246" y="326"/>
                    </a:lnTo>
                    <a:lnTo>
                      <a:pt x="2244" y="324"/>
                    </a:lnTo>
                    <a:lnTo>
                      <a:pt x="2239" y="320"/>
                    </a:lnTo>
                    <a:lnTo>
                      <a:pt x="2239" y="320"/>
                    </a:lnTo>
                    <a:lnTo>
                      <a:pt x="2228" y="317"/>
                    </a:lnTo>
                    <a:lnTo>
                      <a:pt x="2223" y="315"/>
                    </a:lnTo>
                    <a:lnTo>
                      <a:pt x="2217" y="311"/>
                    </a:lnTo>
                    <a:lnTo>
                      <a:pt x="2217" y="311"/>
                    </a:lnTo>
                    <a:lnTo>
                      <a:pt x="2215" y="308"/>
                    </a:lnTo>
                    <a:lnTo>
                      <a:pt x="2215" y="304"/>
                    </a:lnTo>
                    <a:lnTo>
                      <a:pt x="2217" y="302"/>
                    </a:lnTo>
                    <a:lnTo>
                      <a:pt x="2221" y="300"/>
                    </a:lnTo>
                    <a:lnTo>
                      <a:pt x="2232" y="299"/>
                    </a:lnTo>
                    <a:lnTo>
                      <a:pt x="2241" y="299"/>
                    </a:lnTo>
                    <a:lnTo>
                      <a:pt x="2241" y="299"/>
                    </a:lnTo>
                    <a:lnTo>
                      <a:pt x="2252" y="300"/>
                    </a:lnTo>
                    <a:lnTo>
                      <a:pt x="2257" y="302"/>
                    </a:lnTo>
                    <a:lnTo>
                      <a:pt x="2261" y="300"/>
                    </a:lnTo>
                    <a:lnTo>
                      <a:pt x="2263" y="300"/>
                    </a:lnTo>
                    <a:lnTo>
                      <a:pt x="2263" y="300"/>
                    </a:lnTo>
                    <a:lnTo>
                      <a:pt x="2263" y="297"/>
                    </a:lnTo>
                    <a:lnTo>
                      <a:pt x="2261" y="295"/>
                    </a:lnTo>
                    <a:lnTo>
                      <a:pt x="2253" y="290"/>
                    </a:lnTo>
                    <a:lnTo>
                      <a:pt x="2246" y="286"/>
                    </a:lnTo>
                    <a:lnTo>
                      <a:pt x="2244" y="282"/>
                    </a:lnTo>
                    <a:lnTo>
                      <a:pt x="2246" y="279"/>
                    </a:lnTo>
                    <a:lnTo>
                      <a:pt x="2246" y="279"/>
                    </a:lnTo>
                    <a:lnTo>
                      <a:pt x="2250" y="273"/>
                    </a:lnTo>
                    <a:lnTo>
                      <a:pt x="2255" y="270"/>
                    </a:lnTo>
                    <a:lnTo>
                      <a:pt x="2261" y="264"/>
                    </a:lnTo>
                    <a:lnTo>
                      <a:pt x="2261" y="261"/>
                    </a:lnTo>
                    <a:lnTo>
                      <a:pt x="2259" y="255"/>
                    </a:lnTo>
                    <a:lnTo>
                      <a:pt x="2259" y="255"/>
                    </a:lnTo>
                    <a:lnTo>
                      <a:pt x="2257" y="252"/>
                    </a:lnTo>
                    <a:lnTo>
                      <a:pt x="2253" y="250"/>
                    </a:lnTo>
                    <a:lnTo>
                      <a:pt x="2244" y="250"/>
                    </a:lnTo>
                    <a:lnTo>
                      <a:pt x="2235" y="250"/>
                    </a:lnTo>
                    <a:lnTo>
                      <a:pt x="2232" y="248"/>
                    </a:lnTo>
                    <a:lnTo>
                      <a:pt x="2230" y="244"/>
                    </a:lnTo>
                    <a:lnTo>
                      <a:pt x="2230" y="244"/>
                    </a:lnTo>
                    <a:lnTo>
                      <a:pt x="2228" y="235"/>
                    </a:lnTo>
                    <a:lnTo>
                      <a:pt x="2228" y="230"/>
                    </a:lnTo>
                    <a:lnTo>
                      <a:pt x="2230" y="228"/>
                    </a:lnTo>
                    <a:lnTo>
                      <a:pt x="2234" y="226"/>
                    </a:lnTo>
                    <a:lnTo>
                      <a:pt x="2241" y="226"/>
                    </a:lnTo>
                    <a:lnTo>
                      <a:pt x="2241" y="226"/>
                    </a:lnTo>
                    <a:lnTo>
                      <a:pt x="2250" y="230"/>
                    </a:lnTo>
                    <a:lnTo>
                      <a:pt x="2263" y="237"/>
                    </a:lnTo>
                    <a:lnTo>
                      <a:pt x="2270" y="239"/>
                    </a:lnTo>
                    <a:lnTo>
                      <a:pt x="2275" y="241"/>
                    </a:lnTo>
                    <a:lnTo>
                      <a:pt x="2281" y="241"/>
                    </a:lnTo>
                    <a:lnTo>
                      <a:pt x="2284" y="237"/>
                    </a:lnTo>
                    <a:lnTo>
                      <a:pt x="2284" y="237"/>
                    </a:lnTo>
                    <a:lnTo>
                      <a:pt x="2286" y="233"/>
                    </a:lnTo>
                    <a:lnTo>
                      <a:pt x="2286" y="230"/>
                    </a:lnTo>
                    <a:lnTo>
                      <a:pt x="2284" y="226"/>
                    </a:lnTo>
                    <a:lnTo>
                      <a:pt x="2282" y="223"/>
                    </a:lnTo>
                    <a:lnTo>
                      <a:pt x="2275" y="217"/>
                    </a:lnTo>
                    <a:lnTo>
                      <a:pt x="2270" y="214"/>
                    </a:lnTo>
                    <a:lnTo>
                      <a:pt x="2270" y="214"/>
                    </a:lnTo>
                    <a:lnTo>
                      <a:pt x="2264" y="214"/>
                    </a:lnTo>
                    <a:lnTo>
                      <a:pt x="2261" y="212"/>
                    </a:lnTo>
                    <a:lnTo>
                      <a:pt x="2261" y="212"/>
                    </a:lnTo>
                    <a:lnTo>
                      <a:pt x="2257" y="208"/>
                    </a:lnTo>
                    <a:lnTo>
                      <a:pt x="2257" y="206"/>
                    </a:lnTo>
                    <a:lnTo>
                      <a:pt x="2259" y="203"/>
                    </a:lnTo>
                    <a:lnTo>
                      <a:pt x="2259" y="203"/>
                    </a:lnTo>
                    <a:lnTo>
                      <a:pt x="2255" y="199"/>
                    </a:lnTo>
                    <a:lnTo>
                      <a:pt x="2252" y="195"/>
                    </a:lnTo>
                    <a:lnTo>
                      <a:pt x="2248" y="194"/>
                    </a:lnTo>
                    <a:lnTo>
                      <a:pt x="2244" y="188"/>
                    </a:lnTo>
                    <a:lnTo>
                      <a:pt x="2244" y="188"/>
                    </a:lnTo>
                    <a:lnTo>
                      <a:pt x="2246" y="185"/>
                    </a:lnTo>
                    <a:lnTo>
                      <a:pt x="2248" y="181"/>
                    </a:lnTo>
                    <a:lnTo>
                      <a:pt x="2257" y="176"/>
                    </a:lnTo>
                    <a:lnTo>
                      <a:pt x="2257" y="176"/>
                    </a:lnTo>
                    <a:lnTo>
                      <a:pt x="2263" y="170"/>
                    </a:lnTo>
                    <a:lnTo>
                      <a:pt x="2266" y="161"/>
                    </a:lnTo>
                    <a:lnTo>
                      <a:pt x="2266" y="161"/>
                    </a:lnTo>
                    <a:lnTo>
                      <a:pt x="2268" y="156"/>
                    </a:lnTo>
                    <a:lnTo>
                      <a:pt x="2270" y="154"/>
                    </a:lnTo>
                    <a:lnTo>
                      <a:pt x="2277" y="150"/>
                    </a:lnTo>
                    <a:lnTo>
                      <a:pt x="2277" y="150"/>
                    </a:lnTo>
                    <a:lnTo>
                      <a:pt x="2282" y="147"/>
                    </a:lnTo>
                    <a:lnTo>
                      <a:pt x="2284" y="141"/>
                    </a:lnTo>
                    <a:lnTo>
                      <a:pt x="2282" y="136"/>
                    </a:lnTo>
                    <a:lnTo>
                      <a:pt x="2277" y="132"/>
                    </a:lnTo>
                    <a:lnTo>
                      <a:pt x="2277" y="132"/>
                    </a:lnTo>
                    <a:lnTo>
                      <a:pt x="2270" y="130"/>
                    </a:lnTo>
                    <a:lnTo>
                      <a:pt x="2264" y="128"/>
                    </a:lnTo>
                    <a:lnTo>
                      <a:pt x="2264" y="128"/>
                    </a:lnTo>
                    <a:lnTo>
                      <a:pt x="2264" y="127"/>
                    </a:lnTo>
                    <a:lnTo>
                      <a:pt x="2266" y="125"/>
                    </a:lnTo>
                    <a:lnTo>
                      <a:pt x="2272" y="125"/>
                    </a:lnTo>
                    <a:lnTo>
                      <a:pt x="2272" y="125"/>
                    </a:lnTo>
                    <a:lnTo>
                      <a:pt x="2282" y="128"/>
                    </a:lnTo>
                    <a:lnTo>
                      <a:pt x="2291" y="130"/>
                    </a:lnTo>
                    <a:lnTo>
                      <a:pt x="2291" y="130"/>
                    </a:lnTo>
                    <a:lnTo>
                      <a:pt x="2299" y="130"/>
                    </a:lnTo>
                    <a:lnTo>
                      <a:pt x="2304" y="128"/>
                    </a:lnTo>
                    <a:lnTo>
                      <a:pt x="2308" y="123"/>
                    </a:lnTo>
                    <a:lnTo>
                      <a:pt x="2310" y="121"/>
                    </a:lnTo>
                    <a:lnTo>
                      <a:pt x="2310" y="118"/>
                    </a:lnTo>
                    <a:lnTo>
                      <a:pt x="2310" y="118"/>
                    </a:lnTo>
                    <a:lnTo>
                      <a:pt x="2308" y="114"/>
                    </a:lnTo>
                    <a:lnTo>
                      <a:pt x="2302" y="112"/>
                    </a:lnTo>
                    <a:lnTo>
                      <a:pt x="2293" y="114"/>
                    </a:lnTo>
                    <a:lnTo>
                      <a:pt x="2293" y="114"/>
                    </a:lnTo>
                    <a:lnTo>
                      <a:pt x="2290" y="112"/>
                    </a:lnTo>
                    <a:lnTo>
                      <a:pt x="2286" y="109"/>
                    </a:lnTo>
                    <a:lnTo>
                      <a:pt x="2286" y="105"/>
                    </a:lnTo>
                    <a:lnTo>
                      <a:pt x="2291" y="101"/>
                    </a:lnTo>
                    <a:lnTo>
                      <a:pt x="2291" y="101"/>
                    </a:lnTo>
                    <a:lnTo>
                      <a:pt x="2299" y="100"/>
                    </a:lnTo>
                    <a:lnTo>
                      <a:pt x="2306" y="101"/>
                    </a:lnTo>
                    <a:lnTo>
                      <a:pt x="2322" y="103"/>
                    </a:lnTo>
                    <a:lnTo>
                      <a:pt x="2322" y="103"/>
                    </a:lnTo>
                    <a:lnTo>
                      <a:pt x="2335" y="100"/>
                    </a:lnTo>
                    <a:lnTo>
                      <a:pt x="2344" y="98"/>
                    </a:lnTo>
                    <a:lnTo>
                      <a:pt x="2349" y="94"/>
                    </a:lnTo>
                    <a:lnTo>
                      <a:pt x="2355" y="89"/>
                    </a:lnTo>
                    <a:lnTo>
                      <a:pt x="2357" y="83"/>
                    </a:lnTo>
                    <a:lnTo>
                      <a:pt x="2357" y="78"/>
                    </a:lnTo>
                    <a:lnTo>
                      <a:pt x="2349" y="72"/>
                    </a:lnTo>
                    <a:lnTo>
                      <a:pt x="2349" y="72"/>
                    </a:lnTo>
                    <a:lnTo>
                      <a:pt x="2340" y="69"/>
                    </a:lnTo>
                    <a:lnTo>
                      <a:pt x="2328" y="67"/>
                    </a:lnTo>
                    <a:lnTo>
                      <a:pt x="2315" y="67"/>
                    </a:lnTo>
                    <a:lnTo>
                      <a:pt x="2304" y="69"/>
                    </a:lnTo>
                    <a:lnTo>
                      <a:pt x="2304" y="69"/>
                    </a:lnTo>
                    <a:lnTo>
                      <a:pt x="2297" y="71"/>
                    </a:lnTo>
                    <a:lnTo>
                      <a:pt x="2290" y="74"/>
                    </a:lnTo>
                    <a:lnTo>
                      <a:pt x="2282" y="78"/>
                    </a:lnTo>
                    <a:lnTo>
                      <a:pt x="2275" y="80"/>
                    </a:lnTo>
                    <a:lnTo>
                      <a:pt x="2275" y="80"/>
                    </a:lnTo>
                    <a:lnTo>
                      <a:pt x="2268" y="80"/>
                    </a:lnTo>
                    <a:lnTo>
                      <a:pt x="2259" y="80"/>
                    </a:lnTo>
                    <a:lnTo>
                      <a:pt x="2250" y="80"/>
                    </a:lnTo>
                    <a:lnTo>
                      <a:pt x="2241" y="81"/>
                    </a:lnTo>
                    <a:lnTo>
                      <a:pt x="2241" y="81"/>
                    </a:lnTo>
                    <a:lnTo>
                      <a:pt x="2232" y="89"/>
                    </a:lnTo>
                    <a:lnTo>
                      <a:pt x="2226" y="90"/>
                    </a:lnTo>
                    <a:lnTo>
                      <a:pt x="2221" y="92"/>
                    </a:lnTo>
                    <a:lnTo>
                      <a:pt x="2221" y="92"/>
                    </a:lnTo>
                    <a:lnTo>
                      <a:pt x="2206" y="94"/>
                    </a:lnTo>
                    <a:lnTo>
                      <a:pt x="2199" y="96"/>
                    </a:lnTo>
                    <a:lnTo>
                      <a:pt x="2196" y="94"/>
                    </a:lnTo>
                    <a:lnTo>
                      <a:pt x="2196" y="94"/>
                    </a:lnTo>
                    <a:lnTo>
                      <a:pt x="2192" y="92"/>
                    </a:lnTo>
                    <a:lnTo>
                      <a:pt x="2192" y="90"/>
                    </a:lnTo>
                    <a:lnTo>
                      <a:pt x="2194" y="89"/>
                    </a:lnTo>
                    <a:lnTo>
                      <a:pt x="2203" y="85"/>
                    </a:lnTo>
                    <a:lnTo>
                      <a:pt x="2203" y="85"/>
                    </a:lnTo>
                    <a:lnTo>
                      <a:pt x="2212" y="81"/>
                    </a:lnTo>
                    <a:lnTo>
                      <a:pt x="2215" y="76"/>
                    </a:lnTo>
                    <a:lnTo>
                      <a:pt x="2215" y="74"/>
                    </a:lnTo>
                    <a:lnTo>
                      <a:pt x="2215" y="71"/>
                    </a:lnTo>
                    <a:lnTo>
                      <a:pt x="2215" y="71"/>
                    </a:lnTo>
                    <a:lnTo>
                      <a:pt x="2214" y="69"/>
                    </a:lnTo>
                    <a:lnTo>
                      <a:pt x="2210" y="67"/>
                    </a:lnTo>
                    <a:lnTo>
                      <a:pt x="2203" y="65"/>
                    </a:lnTo>
                    <a:lnTo>
                      <a:pt x="2196" y="67"/>
                    </a:lnTo>
                    <a:lnTo>
                      <a:pt x="2190" y="69"/>
                    </a:lnTo>
                    <a:lnTo>
                      <a:pt x="2190" y="69"/>
                    </a:lnTo>
                    <a:lnTo>
                      <a:pt x="2181" y="74"/>
                    </a:lnTo>
                    <a:lnTo>
                      <a:pt x="2176" y="76"/>
                    </a:lnTo>
                    <a:lnTo>
                      <a:pt x="2170" y="76"/>
                    </a:lnTo>
                    <a:lnTo>
                      <a:pt x="2170" y="76"/>
                    </a:lnTo>
                    <a:lnTo>
                      <a:pt x="2165" y="74"/>
                    </a:lnTo>
                    <a:lnTo>
                      <a:pt x="2159" y="72"/>
                    </a:lnTo>
                    <a:lnTo>
                      <a:pt x="2159" y="72"/>
                    </a:lnTo>
                    <a:lnTo>
                      <a:pt x="2159" y="67"/>
                    </a:lnTo>
                    <a:lnTo>
                      <a:pt x="2158" y="65"/>
                    </a:lnTo>
                    <a:lnTo>
                      <a:pt x="2158" y="63"/>
                    </a:lnTo>
                    <a:lnTo>
                      <a:pt x="2158" y="63"/>
                    </a:lnTo>
                    <a:lnTo>
                      <a:pt x="2150" y="63"/>
                    </a:lnTo>
                    <a:lnTo>
                      <a:pt x="2145" y="62"/>
                    </a:lnTo>
                    <a:lnTo>
                      <a:pt x="2132" y="63"/>
                    </a:lnTo>
                    <a:lnTo>
                      <a:pt x="2132" y="63"/>
                    </a:lnTo>
                    <a:lnTo>
                      <a:pt x="2123" y="67"/>
                    </a:lnTo>
                    <a:lnTo>
                      <a:pt x="2123" y="67"/>
                    </a:lnTo>
                    <a:lnTo>
                      <a:pt x="2116" y="67"/>
                    </a:lnTo>
                    <a:lnTo>
                      <a:pt x="2109" y="65"/>
                    </a:lnTo>
                    <a:lnTo>
                      <a:pt x="2109" y="65"/>
                    </a:lnTo>
                    <a:lnTo>
                      <a:pt x="2103" y="63"/>
                    </a:lnTo>
                    <a:lnTo>
                      <a:pt x="2101" y="62"/>
                    </a:lnTo>
                    <a:lnTo>
                      <a:pt x="2101" y="60"/>
                    </a:lnTo>
                    <a:lnTo>
                      <a:pt x="2101" y="60"/>
                    </a:lnTo>
                    <a:lnTo>
                      <a:pt x="2105" y="58"/>
                    </a:lnTo>
                    <a:lnTo>
                      <a:pt x="2109" y="56"/>
                    </a:lnTo>
                    <a:lnTo>
                      <a:pt x="2118" y="56"/>
                    </a:lnTo>
                    <a:lnTo>
                      <a:pt x="2118" y="56"/>
                    </a:lnTo>
                    <a:lnTo>
                      <a:pt x="2132" y="56"/>
                    </a:lnTo>
                    <a:lnTo>
                      <a:pt x="2148" y="56"/>
                    </a:lnTo>
                    <a:lnTo>
                      <a:pt x="2148" y="56"/>
                    </a:lnTo>
                    <a:lnTo>
                      <a:pt x="2159" y="52"/>
                    </a:lnTo>
                    <a:lnTo>
                      <a:pt x="2172" y="52"/>
                    </a:lnTo>
                    <a:lnTo>
                      <a:pt x="2172" y="52"/>
                    </a:lnTo>
                    <a:lnTo>
                      <a:pt x="2190" y="54"/>
                    </a:lnTo>
                    <a:lnTo>
                      <a:pt x="2210" y="56"/>
                    </a:lnTo>
                    <a:lnTo>
                      <a:pt x="2210" y="56"/>
                    </a:lnTo>
                    <a:lnTo>
                      <a:pt x="2215" y="56"/>
                    </a:lnTo>
                    <a:lnTo>
                      <a:pt x="2221" y="56"/>
                    </a:lnTo>
                    <a:lnTo>
                      <a:pt x="2226" y="54"/>
                    </a:lnTo>
                    <a:lnTo>
                      <a:pt x="2230" y="51"/>
                    </a:lnTo>
                    <a:lnTo>
                      <a:pt x="2230" y="51"/>
                    </a:lnTo>
                    <a:lnTo>
                      <a:pt x="2230" y="45"/>
                    </a:lnTo>
                    <a:lnTo>
                      <a:pt x="2230" y="43"/>
                    </a:lnTo>
                    <a:lnTo>
                      <a:pt x="2226" y="40"/>
                    </a:lnTo>
                    <a:lnTo>
                      <a:pt x="2223" y="38"/>
                    </a:lnTo>
                    <a:lnTo>
                      <a:pt x="2223" y="38"/>
                    </a:lnTo>
                    <a:lnTo>
                      <a:pt x="2219" y="38"/>
                    </a:lnTo>
                    <a:lnTo>
                      <a:pt x="2215" y="36"/>
                    </a:lnTo>
                    <a:lnTo>
                      <a:pt x="2215" y="36"/>
                    </a:lnTo>
                    <a:lnTo>
                      <a:pt x="2212" y="34"/>
                    </a:lnTo>
                    <a:lnTo>
                      <a:pt x="2206" y="31"/>
                    </a:lnTo>
                    <a:lnTo>
                      <a:pt x="2206" y="31"/>
                    </a:lnTo>
                    <a:lnTo>
                      <a:pt x="2201" y="33"/>
                    </a:lnTo>
                    <a:lnTo>
                      <a:pt x="2194" y="33"/>
                    </a:lnTo>
                    <a:lnTo>
                      <a:pt x="2188" y="34"/>
                    </a:lnTo>
                    <a:lnTo>
                      <a:pt x="2183" y="34"/>
                    </a:lnTo>
                    <a:lnTo>
                      <a:pt x="2183" y="34"/>
                    </a:lnTo>
                    <a:lnTo>
                      <a:pt x="2183" y="29"/>
                    </a:lnTo>
                    <a:lnTo>
                      <a:pt x="2185" y="24"/>
                    </a:lnTo>
                    <a:lnTo>
                      <a:pt x="2185" y="24"/>
                    </a:lnTo>
                    <a:lnTo>
                      <a:pt x="2183" y="22"/>
                    </a:lnTo>
                    <a:lnTo>
                      <a:pt x="2181" y="18"/>
                    </a:lnTo>
                    <a:lnTo>
                      <a:pt x="2176" y="16"/>
                    </a:lnTo>
                    <a:lnTo>
                      <a:pt x="2170" y="16"/>
                    </a:lnTo>
                    <a:lnTo>
                      <a:pt x="2165" y="18"/>
                    </a:lnTo>
                    <a:lnTo>
                      <a:pt x="2165" y="18"/>
                    </a:lnTo>
                    <a:lnTo>
                      <a:pt x="2158" y="24"/>
                    </a:lnTo>
                    <a:lnTo>
                      <a:pt x="2154" y="25"/>
                    </a:lnTo>
                    <a:lnTo>
                      <a:pt x="2152" y="25"/>
                    </a:lnTo>
                    <a:lnTo>
                      <a:pt x="2152" y="25"/>
                    </a:lnTo>
                    <a:lnTo>
                      <a:pt x="2150" y="24"/>
                    </a:lnTo>
                    <a:lnTo>
                      <a:pt x="2150" y="22"/>
                    </a:lnTo>
                    <a:lnTo>
                      <a:pt x="2152" y="16"/>
                    </a:lnTo>
                    <a:lnTo>
                      <a:pt x="2154" y="11"/>
                    </a:lnTo>
                    <a:lnTo>
                      <a:pt x="2154" y="9"/>
                    </a:lnTo>
                    <a:lnTo>
                      <a:pt x="2150" y="7"/>
                    </a:lnTo>
                    <a:lnTo>
                      <a:pt x="2150" y="7"/>
                    </a:lnTo>
                    <a:lnTo>
                      <a:pt x="2147" y="7"/>
                    </a:lnTo>
                    <a:lnTo>
                      <a:pt x="2145" y="9"/>
                    </a:lnTo>
                    <a:lnTo>
                      <a:pt x="2145" y="9"/>
                    </a:lnTo>
                    <a:lnTo>
                      <a:pt x="2139" y="9"/>
                    </a:lnTo>
                    <a:lnTo>
                      <a:pt x="2136" y="9"/>
                    </a:lnTo>
                    <a:lnTo>
                      <a:pt x="2127" y="5"/>
                    </a:lnTo>
                    <a:lnTo>
                      <a:pt x="2127" y="5"/>
                    </a:lnTo>
                    <a:lnTo>
                      <a:pt x="2121" y="5"/>
                    </a:lnTo>
                    <a:lnTo>
                      <a:pt x="2118" y="5"/>
                    </a:lnTo>
                    <a:lnTo>
                      <a:pt x="2109" y="7"/>
                    </a:lnTo>
                    <a:lnTo>
                      <a:pt x="2109" y="7"/>
                    </a:lnTo>
                    <a:lnTo>
                      <a:pt x="2096" y="11"/>
                    </a:lnTo>
                    <a:lnTo>
                      <a:pt x="2089" y="11"/>
                    </a:lnTo>
                    <a:lnTo>
                      <a:pt x="2082" y="11"/>
                    </a:lnTo>
                    <a:lnTo>
                      <a:pt x="2082" y="11"/>
                    </a:lnTo>
                    <a:lnTo>
                      <a:pt x="2072" y="5"/>
                    </a:lnTo>
                    <a:lnTo>
                      <a:pt x="2067" y="2"/>
                    </a:lnTo>
                    <a:lnTo>
                      <a:pt x="2062" y="2"/>
                    </a:lnTo>
                    <a:lnTo>
                      <a:pt x="2062" y="2"/>
                    </a:lnTo>
                    <a:lnTo>
                      <a:pt x="2034" y="0"/>
                    </a:lnTo>
                    <a:lnTo>
                      <a:pt x="2034" y="0"/>
                    </a:lnTo>
                    <a:lnTo>
                      <a:pt x="2024" y="0"/>
                    </a:lnTo>
                    <a:lnTo>
                      <a:pt x="2015" y="0"/>
                    </a:lnTo>
                    <a:lnTo>
                      <a:pt x="2015" y="0"/>
                    </a:lnTo>
                    <a:lnTo>
                      <a:pt x="2005" y="4"/>
                    </a:lnTo>
                    <a:lnTo>
                      <a:pt x="1996" y="7"/>
                    </a:lnTo>
                    <a:lnTo>
                      <a:pt x="1996" y="7"/>
                    </a:lnTo>
                    <a:lnTo>
                      <a:pt x="1989" y="7"/>
                    </a:lnTo>
                    <a:lnTo>
                      <a:pt x="1982" y="7"/>
                    </a:lnTo>
                    <a:lnTo>
                      <a:pt x="1982" y="7"/>
                    </a:lnTo>
                    <a:lnTo>
                      <a:pt x="1978" y="7"/>
                    </a:lnTo>
                    <a:lnTo>
                      <a:pt x="1977" y="9"/>
                    </a:lnTo>
                    <a:lnTo>
                      <a:pt x="1973" y="13"/>
                    </a:lnTo>
                    <a:lnTo>
                      <a:pt x="1973" y="13"/>
                    </a:lnTo>
                    <a:lnTo>
                      <a:pt x="1969" y="14"/>
                    </a:lnTo>
                    <a:lnTo>
                      <a:pt x="1966" y="14"/>
                    </a:lnTo>
                    <a:lnTo>
                      <a:pt x="1960" y="14"/>
                    </a:lnTo>
                    <a:lnTo>
                      <a:pt x="1957" y="13"/>
                    </a:lnTo>
                    <a:lnTo>
                      <a:pt x="1957" y="13"/>
                    </a:lnTo>
                    <a:lnTo>
                      <a:pt x="1953" y="14"/>
                    </a:lnTo>
                    <a:lnTo>
                      <a:pt x="1951" y="18"/>
                    </a:lnTo>
                    <a:lnTo>
                      <a:pt x="1949" y="22"/>
                    </a:lnTo>
                    <a:lnTo>
                      <a:pt x="1949" y="25"/>
                    </a:lnTo>
                    <a:lnTo>
                      <a:pt x="1949" y="25"/>
                    </a:lnTo>
                    <a:lnTo>
                      <a:pt x="1946" y="27"/>
                    </a:lnTo>
                    <a:lnTo>
                      <a:pt x="1942" y="27"/>
                    </a:lnTo>
                    <a:lnTo>
                      <a:pt x="1937" y="25"/>
                    </a:lnTo>
                    <a:lnTo>
                      <a:pt x="1937" y="25"/>
                    </a:lnTo>
                    <a:lnTo>
                      <a:pt x="1931" y="27"/>
                    </a:lnTo>
                    <a:lnTo>
                      <a:pt x="1928" y="31"/>
                    </a:lnTo>
                    <a:lnTo>
                      <a:pt x="1928" y="31"/>
                    </a:lnTo>
                    <a:lnTo>
                      <a:pt x="1924" y="29"/>
                    </a:lnTo>
                    <a:lnTo>
                      <a:pt x="1922" y="27"/>
                    </a:lnTo>
                    <a:lnTo>
                      <a:pt x="1919" y="24"/>
                    </a:lnTo>
                    <a:lnTo>
                      <a:pt x="1919" y="24"/>
                    </a:lnTo>
                    <a:lnTo>
                      <a:pt x="1913" y="20"/>
                    </a:lnTo>
                    <a:lnTo>
                      <a:pt x="1906" y="18"/>
                    </a:lnTo>
                    <a:lnTo>
                      <a:pt x="1906" y="18"/>
                    </a:lnTo>
                    <a:lnTo>
                      <a:pt x="1895" y="16"/>
                    </a:lnTo>
                    <a:lnTo>
                      <a:pt x="1891" y="18"/>
                    </a:lnTo>
                    <a:lnTo>
                      <a:pt x="1886" y="20"/>
                    </a:lnTo>
                    <a:lnTo>
                      <a:pt x="1886" y="20"/>
                    </a:lnTo>
                    <a:lnTo>
                      <a:pt x="1882" y="24"/>
                    </a:lnTo>
                    <a:lnTo>
                      <a:pt x="1881" y="29"/>
                    </a:lnTo>
                    <a:lnTo>
                      <a:pt x="1881" y="29"/>
                    </a:lnTo>
                    <a:lnTo>
                      <a:pt x="1882" y="34"/>
                    </a:lnTo>
                    <a:lnTo>
                      <a:pt x="1881" y="36"/>
                    </a:lnTo>
                    <a:lnTo>
                      <a:pt x="1879" y="38"/>
                    </a:lnTo>
                    <a:lnTo>
                      <a:pt x="1879" y="38"/>
                    </a:lnTo>
                    <a:lnTo>
                      <a:pt x="1873" y="40"/>
                    </a:lnTo>
                    <a:lnTo>
                      <a:pt x="1866" y="38"/>
                    </a:lnTo>
                    <a:lnTo>
                      <a:pt x="1861" y="36"/>
                    </a:lnTo>
                    <a:lnTo>
                      <a:pt x="1855" y="38"/>
                    </a:lnTo>
                    <a:lnTo>
                      <a:pt x="1855" y="38"/>
                    </a:lnTo>
                    <a:lnTo>
                      <a:pt x="1850" y="40"/>
                    </a:lnTo>
                    <a:lnTo>
                      <a:pt x="1846" y="43"/>
                    </a:lnTo>
                    <a:lnTo>
                      <a:pt x="1846" y="43"/>
                    </a:lnTo>
                    <a:lnTo>
                      <a:pt x="1841" y="43"/>
                    </a:lnTo>
                    <a:lnTo>
                      <a:pt x="1835" y="47"/>
                    </a:lnTo>
                    <a:lnTo>
                      <a:pt x="1835" y="47"/>
                    </a:lnTo>
                    <a:lnTo>
                      <a:pt x="1834" y="49"/>
                    </a:lnTo>
                    <a:lnTo>
                      <a:pt x="1834" y="52"/>
                    </a:lnTo>
                    <a:lnTo>
                      <a:pt x="1835" y="56"/>
                    </a:lnTo>
                    <a:lnTo>
                      <a:pt x="1837" y="58"/>
                    </a:lnTo>
                    <a:lnTo>
                      <a:pt x="1837" y="58"/>
                    </a:lnTo>
                    <a:lnTo>
                      <a:pt x="1852" y="67"/>
                    </a:lnTo>
                    <a:lnTo>
                      <a:pt x="1859" y="72"/>
                    </a:lnTo>
                    <a:lnTo>
                      <a:pt x="1861" y="76"/>
                    </a:lnTo>
                    <a:lnTo>
                      <a:pt x="1859" y="80"/>
                    </a:lnTo>
                    <a:lnTo>
                      <a:pt x="1859" y="80"/>
                    </a:lnTo>
                    <a:lnTo>
                      <a:pt x="1855" y="81"/>
                    </a:lnTo>
                    <a:lnTo>
                      <a:pt x="1852" y="81"/>
                    </a:lnTo>
                    <a:lnTo>
                      <a:pt x="1843" y="81"/>
                    </a:lnTo>
                    <a:lnTo>
                      <a:pt x="1843" y="81"/>
                    </a:lnTo>
                    <a:lnTo>
                      <a:pt x="1839" y="80"/>
                    </a:lnTo>
                    <a:lnTo>
                      <a:pt x="1835" y="76"/>
                    </a:lnTo>
                    <a:lnTo>
                      <a:pt x="1830" y="69"/>
                    </a:lnTo>
                    <a:lnTo>
                      <a:pt x="1830" y="69"/>
                    </a:lnTo>
                    <a:lnTo>
                      <a:pt x="1823" y="60"/>
                    </a:lnTo>
                    <a:lnTo>
                      <a:pt x="1817" y="54"/>
                    </a:lnTo>
                    <a:lnTo>
                      <a:pt x="1812" y="52"/>
                    </a:lnTo>
                    <a:lnTo>
                      <a:pt x="1812" y="52"/>
                    </a:lnTo>
                    <a:lnTo>
                      <a:pt x="1806" y="51"/>
                    </a:lnTo>
                    <a:lnTo>
                      <a:pt x="1799" y="51"/>
                    </a:lnTo>
                    <a:lnTo>
                      <a:pt x="1794" y="52"/>
                    </a:lnTo>
                    <a:lnTo>
                      <a:pt x="1790" y="56"/>
                    </a:lnTo>
                    <a:lnTo>
                      <a:pt x="1790" y="56"/>
                    </a:lnTo>
                    <a:lnTo>
                      <a:pt x="1788" y="60"/>
                    </a:lnTo>
                    <a:lnTo>
                      <a:pt x="1788" y="63"/>
                    </a:lnTo>
                    <a:lnTo>
                      <a:pt x="1790" y="71"/>
                    </a:lnTo>
                    <a:lnTo>
                      <a:pt x="1790" y="71"/>
                    </a:lnTo>
                    <a:lnTo>
                      <a:pt x="1790" y="76"/>
                    </a:lnTo>
                    <a:lnTo>
                      <a:pt x="1786" y="80"/>
                    </a:lnTo>
                    <a:lnTo>
                      <a:pt x="1786" y="80"/>
                    </a:lnTo>
                    <a:lnTo>
                      <a:pt x="1776" y="81"/>
                    </a:lnTo>
                    <a:lnTo>
                      <a:pt x="1770" y="81"/>
                    </a:lnTo>
                    <a:lnTo>
                      <a:pt x="1765" y="81"/>
                    </a:lnTo>
                    <a:lnTo>
                      <a:pt x="1765" y="81"/>
                    </a:lnTo>
                    <a:lnTo>
                      <a:pt x="1761" y="78"/>
                    </a:lnTo>
                    <a:lnTo>
                      <a:pt x="1758" y="74"/>
                    </a:lnTo>
                    <a:lnTo>
                      <a:pt x="1758" y="74"/>
                    </a:lnTo>
                    <a:lnTo>
                      <a:pt x="1754" y="72"/>
                    </a:lnTo>
                    <a:lnTo>
                      <a:pt x="1750" y="72"/>
                    </a:lnTo>
                    <a:lnTo>
                      <a:pt x="1750" y="72"/>
                    </a:lnTo>
                    <a:lnTo>
                      <a:pt x="1748" y="74"/>
                    </a:lnTo>
                    <a:lnTo>
                      <a:pt x="1747" y="76"/>
                    </a:lnTo>
                    <a:lnTo>
                      <a:pt x="1747" y="76"/>
                    </a:lnTo>
                    <a:lnTo>
                      <a:pt x="1741" y="78"/>
                    </a:lnTo>
                    <a:lnTo>
                      <a:pt x="1739" y="76"/>
                    </a:lnTo>
                    <a:lnTo>
                      <a:pt x="1736" y="74"/>
                    </a:lnTo>
                    <a:lnTo>
                      <a:pt x="1734" y="71"/>
                    </a:lnTo>
                    <a:lnTo>
                      <a:pt x="1730" y="63"/>
                    </a:lnTo>
                    <a:lnTo>
                      <a:pt x="1727" y="58"/>
                    </a:lnTo>
                    <a:lnTo>
                      <a:pt x="1727" y="58"/>
                    </a:lnTo>
                    <a:lnTo>
                      <a:pt x="1723" y="56"/>
                    </a:lnTo>
                    <a:lnTo>
                      <a:pt x="1720" y="58"/>
                    </a:lnTo>
                    <a:lnTo>
                      <a:pt x="1712" y="62"/>
                    </a:lnTo>
                    <a:lnTo>
                      <a:pt x="1712" y="62"/>
                    </a:lnTo>
                    <a:lnTo>
                      <a:pt x="1705" y="62"/>
                    </a:lnTo>
                    <a:lnTo>
                      <a:pt x="1698" y="62"/>
                    </a:lnTo>
                    <a:lnTo>
                      <a:pt x="1698" y="62"/>
                    </a:lnTo>
                    <a:lnTo>
                      <a:pt x="1691" y="63"/>
                    </a:lnTo>
                    <a:lnTo>
                      <a:pt x="1685" y="65"/>
                    </a:lnTo>
                    <a:lnTo>
                      <a:pt x="1685" y="65"/>
                    </a:lnTo>
                    <a:lnTo>
                      <a:pt x="1674" y="63"/>
                    </a:lnTo>
                    <a:lnTo>
                      <a:pt x="1663" y="62"/>
                    </a:lnTo>
                    <a:lnTo>
                      <a:pt x="1663" y="62"/>
                    </a:lnTo>
                    <a:lnTo>
                      <a:pt x="1651" y="63"/>
                    </a:lnTo>
                    <a:lnTo>
                      <a:pt x="1645" y="65"/>
                    </a:lnTo>
                    <a:lnTo>
                      <a:pt x="1642" y="69"/>
                    </a:lnTo>
                    <a:lnTo>
                      <a:pt x="1642" y="69"/>
                    </a:lnTo>
                    <a:lnTo>
                      <a:pt x="1642" y="72"/>
                    </a:lnTo>
                    <a:lnTo>
                      <a:pt x="1642" y="78"/>
                    </a:lnTo>
                    <a:lnTo>
                      <a:pt x="1643" y="81"/>
                    </a:lnTo>
                    <a:lnTo>
                      <a:pt x="1642" y="85"/>
                    </a:lnTo>
                    <a:lnTo>
                      <a:pt x="1642" y="85"/>
                    </a:lnTo>
                    <a:lnTo>
                      <a:pt x="1640" y="87"/>
                    </a:lnTo>
                    <a:lnTo>
                      <a:pt x="1640" y="87"/>
                    </a:lnTo>
                    <a:lnTo>
                      <a:pt x="1636" y="85"/>
                    </a:lnTo>
                    <a:lnTo>
                      <a:pt x="1633" y="78"/>
                    </a:lnTo>
                    <a:lnTo>
                      <a:pt x="1633" y="78"/>
                    </a:lnTo>
                    <a:lnTo>
                      <a:pt x="1629" y="72"/>
                    </a:lnTo>
                    <a:lnTo>
                      <a:pt x="1624" y="72"/>
                    </a:lnTo>
                    <a:lnTo>
                      <a:pt x="1618" y="74"/>
                    </a:lnTo>
                    <a:lnTo>
                      <a:pt x="1613" y="78"/>
                    </a:lnTo>
                    <a:lnTo>
                      <a:pt x="1613" y="78"/>
                    </a:lnTo>
                    <a:lnTo>
                      <a:pt x="1611" y="81"/>
                    </a:lnTo>
                    <a:lnTo>
                      <a:pt x="1611" y="83"/>
                    </a:lnTo>
                    <a:lnTo>
                      <a:pt x="1615" y="90"/>
                    </a:lnTo>
                    <a:lnTo>
                      <a:pt x="1615" y="90"/>
                    </a:lnTo>
                    <a:lnTo>
                      <a:pt x="1616" y="94"/>
                    </a:lnTo>
                    <a:lnTo>
                      <a:pt x="1615" y="96"/>
                    </a:lnTo>
                    <a:lnTo>
                      <a:pt x="1611" y="96"/>
                    </a:lnTo>
                    <a:lnTo>
                      <a:pt x="1602" y="96"/>
                    </a:lnTo>
                    <a:lnTo>
                      <a:pt x="1602" y="96"/>
                    </a:lnTo>
                    <a:lnTo>
                      <a:pt x="1589" y="98"/>
                    </a:lnTo>
                    <a:lnTo>
                      <a:pt x="1577" y="101"/>
                    </a:lnTo>
                    <a:lnTo>
                      <a:pt x="1566" y="105"/>
                    </a:lnTo>
                    <a:lnTo>
                      <a:pt x="1553" y="107"/>
                    </a:lnTo>
                    <a:lnTo>
                      <a:pt x="1553" y="107"/>
                    </a:lnTo>
                    <a:lnTo>
                      <a:pt x="1542" y="109"/>
                    </a:lnTo>
                    <a:lnTo>
                      <a:pt x="1531" y="110"/>
                    </a:lnTo>
                    <a:lnTo>
                      <a:pt x="1531" y="110"/>
                    </a:lnTo>
                    <a:lnTo>
                      <a:pt x="1528" y="114"/>
                    </a:lnTo>
                    <a:lnTo>
                      <a:pt x="1524" y="118"/>
                    </a:lnTo>
                    <a:lnTo>
                      <a:pt x="1524" y="121"/>
                    </a:lnTo>
                    <a:lnTo>
                      <a:pt x="1528" y="125"/>
                    </a:lnTo>
                    <a:lnTo>
                      <a:pt x="1528" y="125"/>
                    </a:lnTo>
                    <a:lnTo>
                      <a:pt x="1537" y="127"/>
                    </a:lnTo>
                    <a:lnTo>
                      <a:pt x="1544" y="128"/>
                    </a:lnTo>
                    <a:lnTo>
                      <a:pt x="1551" y="127"/>
                    </a:lnTo>
                    <a:lnTo>
                      <a:pt x="1560" y="125"/>
                    </a:lnTo>
                    <a:lnTo>
                      <a:pt x="1560" y="125"/>
                    </a:lnTo>
                    <a:lnTo>
                      <a:pt x="1564" y="123"/>
                    </a:lnTo>
                    <a:lnTo>
                      <a:pt x="1569" y="123"/>
                    </a:lnTo>
                    <a:lnTo>
                      <a:pt x="1573" y="125"/>
                    </a:lnTo>
                    <a:lnTo>
                      <a:pt x="1577" y="128"/>
                    </a:lnTo>
                    <a:lnTo>
                      <a:pt x="1577" y="128"/>
                    </a:lnTo>
                    <a:lnTo>
                      <a:pt x="1577" y="136"/>
                    </a:lnTo>
                    <a:lnTo>
                      <a:pt x="1577" y="143"/>
                    </a:lnTo>
                    <a:lnTo>
                      <a:pt x="1573" y="150"/>
                    </a:lnTo>
                    <a:lnTo>
                      <a:pt x="1567" y="156"/>
                    </a:lnTo>
                    <a:lnTo>
                      <a:pt x="1567" y="156"/>
                    </a:lnTo>
                    <a:lnTo>
                      <a:pt x="1557" y="157"/>
                    </a:lnTo>
                    <a:lnTo>
                      <a:pt x="1544" y="157"/>
                    </a:lnTo>
                    <a:lnTo>
                      <a:pt x="1544" y="157"/>
                    </a:lnTo>
                    <a:lnTo>
                      <a:pt x="1535" y="157"/>
                    </a:lnTo>
                    <a:lnTo>
                      <a:pt x="1535" y="157"/>
                    </a:lnTo>
                    <a:lnTo>
                      <a:pt x="1531" y="159"/>
                    </a:lnTo>
                    <a:lnTo>
                      <a:pt x="1528" y="163"/>
                    </a:lnTo>
                    <a:lnTo>
                      <a:pt x="1528" y="163"/>
                    </a:lnTo>
                    <a:lnTo>
                      <a:pt x="1519" y="166"/>
                    </a:lnTo>
                    <a:lnTo>
                      <a:pt x="1508" y="168"/>
                    </a:lnTo>
                    <a:lnTo>
                      <a:pt x="1497" y="170"/>
                    </a:lnTo>
                    <a:lnTo>
                      <a:pt x="1486" y="168"/>
                    </a:lnTo>
                    <a:lnTo>
                      <a:pt x="1486" y="168"/>
                    </a:lnTo>
                    <a:lnTo>
                      <a:pt x="1477" y="168"/>
                    </a:lnTo>
                    <a:lnTo>
                      <a:pt x="1470" y="172"/>
                    </a:lnTo>
                    <a:lnTo>
                      <a:pt x="1470" y="172"/>
                    </a:lnTo>
                    <a:lnTo>
                      <a:pt x="1466" y="176"/>
                    </a:lnTo>
                    <a:lnTo>
                      <a:pt x="1464" y="179"/>
                    </a:lnTo>
                    <a:lnTo>
                      <a:pt x="1462" y="183"/>
                    </a:lnTo>
                    <a:lnTo>
                      <a:pt x="1462" y="188"/>
                    </a:lnTo>
                    <a:lnTo>
                      <a:pt x="1464" y="194"/>
                    </a:lnTo>
                    <a:lnTo>
                      <a:pt x="1466" y="197"/>
                    </a:lnTo>
                    <a:lnTo>
                      <a:pt x="1468" y="203"/>
                    </a:lnTo>
                    <a:lnTo>
                      <a:pt x="1473" y="204"/>
                    </a:lnTo>
                    <a:lnTo>
                      <a:pt x="1473" y="204"/>
                    </a:lnTo>
                    <a:lnTo>
                      <a:pt x="1481" y="208"/>
                    </a:lnTo>
                    <a:lnTo>
                      <a:pt x="1488" y="208"/>
                    </a:lnTo>
                    <a:lnTo>
                      <a:pt x="1497" y="206"/>
                    </a:lnTo>
                    <a:lnTo>
                      <a:pt x="1504" y="203"/>
                    </a:lnTo>
                    <a:lnTo>
                      <a:pt x="1504" y="203"/>
                    </a:lnTo>
                    <a:lnTo>
                      <a:pt x="1510" y="201"/>
                    </a:lnTo>
                    <a:lnTo>
                      <a:pt x="1515" y="201"/>
                    </a:lnTo>
                    <a:lnTo>
                      <a:pt x="1515" y="201"/>
                    </a:lnTo>
                    <a:lnTo>
                      <a:pt x="1522" y="199"/>
                    </a:lnTo>
                    <a:lnTo>
                      <a:pt x="1531" y="199"/>
                    </a:lnTo>
                    <a:lnTo>
                      <a:pt x="1531" y="199"/>
                    </a:lnTo>
                    <a:lnTo>
                      <a:pt x="1537" y="203"/>
                    </a:lnTo>
                    <a:lnTo>
                      <a:pt x="1539" y="204"/>
                    </a:lnTo>
                    <a:lnTo>
                      <a:pt x="1539" y="208"/>
                    </a:lnTo>
                    <a:lnTo>
                      <a:pt x="1539" y="208"/>
                    </a:lnTo>
                    <a:lnTo>
                      <a:pt x="1537" y="212"/>
                    </a:lnTo>
                    <a:lnTo>
                      <a:pt x="1535" y="214"/>
                    </a:lnTo>
                    <a:lnTo>
                      <a:pt x="1524" y="215"/>
                    </a:lnTo>
                    <a:lnTo>
                      <a:pt x="1513" y="214"/>
                    </a:lnTo>
                    <a:lnTo>
                      <a:pt x="1506" y="214"/>
                    </a:lnTo>
                    <a:lnTo>
                      <a:pt x="1506" y="214"/>
                    </a:lnTo>
                    <a:lnTo>
                      <a:pt x="1488" y="215"/>
                    </a:lnTo>
                    <a:lnTo>
                      <a:pt x="1481" y="219"/>
                    </a:lnTo>
                    <a:lnTo>
                      <a:pt x="1477" y="221"/>
                    </a:lnTo>
                    <a:lnTo>
                      <a:pt x="1473" y="224"/>
                    </a:lnTo>
                    <a:lnTo>
                      <a:pt x="1473" y="224"/>
                    </a:lnTo>
                    <a:lnTo>
                      <a:pt x="1473" y="230"/>
                    </a:lnTo>
                    <a:lnTo>
                      <a:pt x="1475" y="237"/>
                    </a:lnTo>
                    <a:lnTo>
                      <a:pt x="1479" y="241"/>
                    </a:lnTo>
                    <a:lnTo>
                      <a:pt x="1484" y="246"/>
                    </a:lnTo>
                    <a:lnTo>
                      <a:pt x="1484" y="246"/>
                    </a:lnTo>
                    <a:lnTo>
                      <a:pt x="1490" y="248"/>
                    </a:lnTo>
                    <a:lnTo>
                      <a:pt x="1497" y="252"/>
                    </a:lnTo>
                    <a:lnTo>
                      <a:pt x="1502" y="252"/>
                    </a:lnTo>
                    <a:lnTo>
                      <a:pt x="1510" y="252"/>
                    </a:lnTo>
                    <a:lnTo>
                      <a:pt x="1510" y="252"/>
                    </a:lnTo>
                    <a:lnTo>
                      <a:pt x="1517" y="248"/>
                    </a:lnTo>
                    <a:lnTo>
                      <a:pt x="1522" y="244"/>
                    </a:lnTo>
                    <a:lnTo>
                      <a:pt x="1529" y="241"/>
                    </a:lnTo>
                    <a:lnTo>
                      <a:pt x="1535" y="237"/>
                    </a:lnTo>
                    <a:lnTo>
                      <a:pt x="1535" y="237"/>
                    </a:lnTo>
                    <a:lnTo>
                      <a:pt x="1546" y="235"/>
                    </a:lnTo>
                    <a:lnTo>
                      <a:pt x="1555" y="235"/>
                    </a:lnTo>
                    <a:lnTo>
                      <a:pt x="1575" y="235"/>
                    </a:lnTo>
                    <a:lnTo>
                      <a:pt x="1596" y="239"/>
                    </a:lnTo>
                    <a:lnTo>
                      <a:pt x="1615" y="244"/>
                    </a:lnTo>
                    <a:lnTo>
                      <a:pt x="1615" y="244"/>
                    </a:lnTo>
                    <a:lnTo>
                      <a:pt x="1631" y="250"/>
                    </a:lnTo>
                    <a:lnTo>
                      <a:pt x="1645" y="259"/>
                    </a:lnTo>
                    <a:lnTo>
                      <a:pt x="1645" y="259"/>
                    </a:lnTo>
                    <a:lnTo>
                      <a:pt x="1660" y="268"/>
                    </a:lnTo>
                    <a:lnTo>
                      <a:pt x="1671" y="277"/>
                    </a:lnTo>
                    <a:lnTo>
                      <a:pt x="1671" y="277"/>
                    </a:lnTo>
                    <a:lnTo>
                      <a:pt x="1685" y="291"/>
                    </a:lnTo>
                    <a:lnTo>
                      <a:pt x="1696" y="306"/>
                    </a:lnTo>
                    <a:lnTo>
                      <a:pt x="1696" y="306"/>
                    </a:lnTo>
                    <a:lnTo>
                      <a:pt x="1703" y="318"/>
                    </a:lnTo>
                    <a:lnTo>
                      <a:pt x="1710" y="329"/>
                    </a:lnTo>
                    <a:lnTo>
                      <a:pt x="1714" y="337"/>
                    </a:lnTo>
                    <a:lnTo>
                      <a:pt x="1714" y="342"/>
                    </a:lnTo>
                    <a:lnTo>
                      <a:pt x="1714" y="349"/>
                    </a:lnTo>
                    <a:lnTo>
                      <a:pt x="1712" y="356"/>
                    </a:lnTo>
                    <a:lnTo>
                      <a:pt x="1712" y="356"/>
                    </a:lnTo>
                    <a:lnTo>
                      <a:pt x="1709" y="360"/>
                    </a:lnTo>
                    <a:lnTo>
                      <a:pt x="1707" y="362"/>
                    </a:lnTo>
                    <a:lnTo>
                      <a:pt x="1707" y="364"/>
                    </a:lnTo>
                    <a:lnTo>
                      <a:pt x="1707" y="364"/>
                    </a:lnTo>
                    <a:lnTo>
                      <a:pt x="1709" y="369"/>
                    </a:lnTo>
                    <a:lnTo>
                      <a:pt x="1712" y="373"/>
                    </a:lnTo>
                    <a:lnTo>
                      <a:pt x="1716" y="375"/>
                    </a:lnTo>
                    <a:lnTo>
                      <a:pt x="1721" y="375"/>
                    </a:lnTo>
                    <a:lnTo>
                      <a:pt x="1721" y="375"/>
                    </a:lnTo>
                    <a:lnTo>
                      <a:pt x="1734" y="375"/>
                    </a:lnTo>
                    <a:lnTo>
                      <a:pt x="1747" y="376"/>
                    </a:lnTo>
                    <a:lnTo>
                      <a:pt x="1752" y="378"/>
                    </a:lnTo>
                    <a:lnTo>
                      <a:pt x="1758" y="382"/>
                    </a:lnTo>
                    <a:lnTo>
                      <a:pt x="1761" y="385"/>
                    </a:lnTo>
                    <a:lnTo>
                      <a:pt x="1765" y="391"/>
                    </a:lnTo>
                    <a:lnTo>
                      <a:pt x="1765" y="391"/>
                    </a:lnTo>
                    <a:lnTo>
                      <a:pt x="1765" y="400"/>
                    </a:lnTo>
                    <a:lnTo>
                      <a:pt x="1765" y="404"/>
                    </a:lnTo>
                    <a:lnTo>
                      <a:pt x="1761" y="405"/>
                    </a:lnTo>
                    <a:lnTo>
                      <a:pt x="1761" y="405"/>
                    </a:lnTo>
                    <a:lnTo>
                      <a:pt x="1758" y="405"/>
                    </a:lnTo>
                    <a:lnTo>
                      <a:pt x="1752" y="404"/>
                    </a:lnTo>
                    <a:lnTo>
                      <a:pt x="1747" y="402"/>
                    </a:lnTo>
                    <a:lnTo>
                      <a:pt x="1741" y="400"/>
                    </a:lnTo>
                    <a:lnTo>
                      <a:pt x="1741" y="400"/>
                    </a:lnTo>
                    <a:lnTo>
                      <a:pt x="1729" y="400"/>
                    </a:lnTo>
                    <a:lnTo>
                      <a:pt x="1721" y="400"/>
                    </a:lnTo>
                    <a:lnTo>
                      <a:pt x="1720" y="402"/>
                    </a:lnTo>
                    <a:lnTo>
                      <a:pt x="1718" y="404"/>
                    </a:lnTo>
                    <a:lnTo>
                      <a:pt x="1718" y="404"/>
                    </a:lnTo>
                    <a:lnTo>
                      <a:pt x="1716" y="409"/>
                    </a:lnTo>
                    <a:lnTo>
                      <a:pt x="1720" y="411"/>
                    </a:lnTo>
                    <a:lnTo>
                      <a:pt x="1725" y="416"/>
                    </a:lnTo>
                    <a:lnTo>
                      <a:pt x="1725" y="416"/>
                    </a:lnTo>
                    <a:lnTo>
                      <a:pt x="1729" y="420"/>
                    </a:lnTo>
                    <a:lnTo>
                      <a:pt x="1730" y="423"/>
                    </a:lnTo>
                    <a:lnTo>
                      <a:pt x="1730" y="423"/>
                    </a:lnTo>
                    <a:lnTo>
                      <a:pt x="1725" y="427"/>
                    </a:lnTo>
                    <a:lnTo>
                      <a:pt x="1720" y="429"/>
                    </a:lnTo>
                    <a:lnTo>
                      <a:pt x="1718" y="431"/>
                    </a:lnTo>
                    <a:lnTo>
                      <a:pt x="1718" y="431"/>
                    </a:lnTo>
                    <a:lnTo>
                      <a:pt x="1718" y="436"/>
                    </a:lnTo>
                    <a:lnTo>
                      <a:pt x="1720" y="440"/>
                    </a:lnTo>
                    <a:lnTo>
                      <a:pt x="1723" y="442"/>
                    </a:lnTo>
                    <a:lnTo>
                      <a:pt x="1727" y="445"/>
                    </a:lnTo>
                    <a:lnTo>
                      <a:pt x="1727" y="445"/>
                    </a:lnTo>
                    <a:lnTo>
                      <a:pt x="1727" y="449"/>
                    </a:lnTo>
                    <a:lnTo>
                      <a:pt x="1725" y="451"/>
                    </a:lnTo>
                    <a:lnTo>
                      <a:pt x="1721" y="452"/>
                    </a:lnTo>
                    <a:lnTo>
                      <a:pt x="1721" y="456"/>
                    </a:lnTo>
                    <a:lnTo>
                      <a:pt x="1721" y="456"/>
                    </a:lnTo>
                    <a:lnTo>
                      <a:pt x="1723" y="461"/>
                    </a:lnTo>
                    <a:lnTo>
                      <a:pt x="1727" y="463"/>
                    </a:lnTo>
                    <a:lnTo>
                      <a:pt x="1732" y="465"/>
                    </a:lnTo>
                    <a:lnTo>
                      <a:pt x="1736" y="465"/>
                    </a:lnTo>
                    <a:lnTo>
                      <a:pt x="1736" y="465"/>
                    </a:lnTo>
                    <a:lnTo>
                      <a:pt x="1743" y="463"/>
                    </a:lnTo>
                    <a:lnTo>
                      <a:pt x="1745" y="460"/>
                    </a:lnTo>
                    <a:lnTo>
                      <a:pt x="1747" y="454"/>
                    </a:lnTo>
                    <a:lnTo>
                      <a:pt x="1745" y="449"/>
                    </a:lnTo>
                    <a:lnTo>
                      <a:pt x="1743" y="438"/>
                    </a:lnTo>
                    <a:lnTo>
                      <a:pt x="1743" y="432"/>
                    </a:lnTo>
                    <a:lnTo>
                      <a:pt x="1745" y="429"/>
                    </a:lnTo>
                    <a:lnTo>
                      <a:pt x="1745" y="429"/>
                    </a:lnTo>
                    <a:lnTo>
                      <a:pt x="1750" y="425"/>
                    </a:lnTo>
                    <a:lnTo>
                      <a:pt x="1756" y="423"/>
                    </a:lnTo>
                    <a:lnTo>
                      <a:pt x="1765" y="425"/>
                    </a:lnTo>
                    <a:lnTo>
                      <a:pt x="1772" y="427"/>
                    </a:lnTo>
                    <a:lnTo>
                      <a:pt x="1788" y="431"/>
                    </a:lnTo>
                    <a:lnTo>
                      <a:pt x="1797" y="436"/>
                    </a:lnTo>
                    <a:lnTo>
                      <a:pt x="1797" y="436"/>
                    </a:lnTo>
                    <a:lnTo>
                      <a:pt x="1803" y="440"/>
                    </a:lnTo>
                    <a:lnTo>
                      <a:pt x="1805" y="445"/>
                    </a:lnTo>
                    <a:lnTo>
                      <a:pt x="1805" y="451"/>
                    </a:lnTo>
                    <a:lnTo>
                      <a:pt x="1801" y="458"/>
                    </a:lnTo>
                    <a:lnTo>
                      <a:pt x="1801" y="458"/>
                    </a:lnTo>
                    <a:lnTo>
                      <a:pt x="1796" y="463"/>
                    </a:lnTo>
                    <a:lnTo>
                      <a:pt x="1790" y="467"/>
                    </a:lnTo>
                    <a:lnTo>
                      <a:pt x="1785" y="472"/>
                    </a:lnTo>
                    <a:lnTo>
                      <a:pt x="1783" y="480"/>
                    </a:lnTo>
                    <a:lnTo>
                      <a:pt x="1783" y="480"/>
                    </a:lnTo>
                    <a:lnTo>
                      <a:pt x="1783" y="483"/>
                    </a:lnTo>
                    <a:lnTo>
                      <a:pt x="1779" y="487"/>
                    </a:lnTo>
                    <a:lnTo>
                      <a:pt x="1777" y="490"/>
                    </a:lnTo>
                    <a:lnTo>
                      <a:pt x="1772" y="492"/>
                    </a:lnTo>
                    <a:lnTo>
                      <a:pt x="1772" y="492"/>
                    </a:lnTo>
                    <a:lnTo>
                      <a:pt x="1765" y="494"/>
                    </a:lnTo>
                    <a:lnTo>
                      <a:pt x="1759" y="494"/>
                    </a:lnTo>
                    <a:lnTo>
                      <a:pt x="1752" y="494"/>
                    </a:lnTo>
                    <a:lnTo>
                      <a:pt x="1747" y="496"/>
                    </a:lnTo>
                    <a:lnTo>
                      <a:pt x="1747" y="496"/>
                    </a:lnTo>
                    <a:lnTo>
                      <a:pt x="1741" y="499"/>
                    </a:lnTo>
                    <a:lnTo>
                      <a:pt x="1738" y="503"/>
                    </a:lnTo>
                    <a:lnTo>
                      <a:pt x="1738" y="503"/>
                    </a:lnTo>
                    <a:lnTo>
                      <a:pt x="1738" y="507"/>
                    </a:lnTo>
                    <a:lnTo>
                      <a:pt x="1738" y="510"/>
                    </a:lnTo>
                    <a:lnTo>
                      <a:pt x="1741" y="517"/>
                    </a:lnTo>
                    <a:lnTo>
                      <a:pt x="1741" y="517"/>
                    </a:lnTo>
                    <a:lnTo>
                      <a:pt x="1743" y="525"/>
                    </a:lnTo>
                    <a:lnTo>
                      <a:pt x="1743" y="532"/>
                    </a:lnTo>
                    <a:lnTo>
                      <a:pt x="1743" y="532"/>
                    </a:lnTo>
                    <a:lnTo>
                      <a:pt x="1739" y="537"/>
                    </a:lnTo>
                    <a:lnTo>
                      <a:pt x="1738" y="539"/>
                    </a:lnTo>
                    <a:lnTo>
                      <a:pt x="1738" y="543"/>
                    </a:lnTo>
                    <a:lnTo>
                      <a:pt x="1738" y="543"/>
                    </a:lnTo>
                    <a:lnTo>
                      <a:pt x="1739" y="548"/>
                    </a:lnTo>
                    <a:lnTo>
                      <a:pt x="1745" y="554"/>
                    </a:lnTo>
                    <a:lnTo>
                      <a:pt x="1750" y="557"/>
                    </a:lnTo>
                    <a:lnTo>
                      <a:pt x="1754" y="563"/>
                    </a:lnTo>
                    <a:lnTo>
                      <a:pt x="1754" y="563"/>
                    </a:lnTo>
                    <a:lnTo>
                      <a:pt x="1756" y="570"/>
                    </a:lnTo>
                    <a:lnTo>
                      <a:pt x="1758" y="577"/>
                    </a:lnTo>
                    <a:lnTo>
                      <a:pt x="1758" y="577"/>
                    </a:lnTo>
                    <a:lnTo>
                      <a:pt x="1761" y="581"/>
                    </a:lnTo>
                    <a:lnTo>
                      <a:pt x="1763" y="581"/>
                    </a:lnTo>
                    <a:lnTo>
                      <a:pt x="1770" y="583"/>
                    </a:lnTo>
                    <a:lnTo>
                      <a:pt x="1770" y="583"/>
                    </a:lnTo>
                    <a:lnTo>
                      <a:pt x="1776" y="584"/>
                    </a:lnTo>
                    <a:lnTo>
                      <a:pt x="1776" y="586"/>
                    </a:lnTo>
                    <a:lnTo>
                      <a:pt x="1776" y="590"/>
                    </a:lnTo>
                    <a:lnTo>
                      <a:pt x="1776" y="590"/>
                    </a:lnTo>
                    <a:lnTo>
                      <a:pt x="1774" y="592"/>
                    </a:lnTo>
                    <a:lnTo>
                      <a:pt x="1770" y="593"/>
                    </a:lnTo>
                    <a:lnTo>
                      <a:pt x="1768" y="595"/>
                    </a:lnTo>
                    <a:lnTo>
                      <a:pt x="1767" y="599"/>
                    </a:lnTo>
                    <a:lnTo>
                      <a:pt x="1767" y="599"/>
                    </a:lnTo>
                    <a:lnTo>
                      <a:pt x="1770" y="606"/>
                    </a:lnTo>
                    <a:lnTo>
                      <a:pt x="1776" y="612"/>
                    </a:lnTo>
                    <a:lnTo>
                      <a:pt x="1776" y="612"/>
                    </a:lnTo>
                    <a:lnTo>
                      <a:pt x="1779" y="613"/>
                    </a:lnTo>
                    <a:lnTo>
                      <a:pt x="1783" y="615"/>
                    </a:lnTo>
                    <a:lnTo>
                      <a:pt x="1783" y="615"/>
                    </a:lnTo>
                    <a:lnTo>
                      <a:pt x="1783" y="619"/>
                    </a:lnTo>
                    <a:lnTo>
                      <a:pt x="1783" y="621"/>
                    </a:lnTo>
                    <a:lnTo>
                      <a:pt x="1785" y="628"/>
                    </a:lnTo>
                    <a:lnTo>
                      <a:pt x="1785" y="628"/>
                    </a:lnTo>
                    <a:lnTo>
                      <a:pt x="1788" y="633"/>
                    </a:lnTo>
                    <a:lnTo>
                      <a:pt x="1792" y="635"/>
                    </a:lnTo>
                    <a:lnTo>
                      <a:pt x="1803" y="635"/>
                    </a:lnTo>
                    <a:lnTo>
                      <a:pt x="1803" y="635"/>
                    </a:lnTo>
                    <a:lnTo>
                      <a:pt x="1808" y="639"/>
                    </a:lnTo>
                    <a:lnTo>
                      <a:pt x="1812" y="642"/>
                    </a:lnTo>
                    <a:lnTo>
                      <a:pt x="1815" y="653"/>
                    </a:lnTo>
                    <a:lnTo>
                      <a:pt x="1815" y="653"/>
                    </a:lnTo>
                    <a:lnTo>
                      <a:pt x="1819" y="660"/>
                    </a:lnTo>
                    <a:lnTo>
                      <a:pt x="1824" y="666"/>
                    </a:lnTo>
                    <a:lnTo>
                      <a:pt x="1832" y="671"/>
                    </a:lnTo>
                    <a:lnTo>
                      <a:pt x="1834" y="671"/>
                    </a:lnTo>
                    <a:lnTo>
                      <a:pt x="1837" y="671"/>
                    </a:lnTo>
                    <a:lnTo>
                      <a:pt x="1837" y="671"/>
                    </a:lnTo>
                    <a:lnTo>
                      <a:pt x="1846" y="669"/>
                    </a:lnTo>
                    <a:lnTo>
                      <a:pt x="1850" y="669"/>
                    </a:lnTo>
                    <a:lnTo>
                      <a:pt x="1853" y="671"/>
                    </a:lnTo>
                    <a:lnTo>
                      <a:pt x="1853" y="671"/>
                    </a:lnTo>
                    <a:lnTo>
                      <a:pt x="1864" y="679"/>
                    </a:lnTo>
                    <a:lnTo>
                      <a:pt x="1872" y="686"/>
                    </a:lnTo>
                    <a:lnTo>
                      <a:pt x="1872" y="686"/>
                    </a:lnTo>
                    <a:lnTo>
                      <a:pt x="1881" y="691"/>
                    </a:lnTo>
                    <a:lnTo>
                      <a:pt x="1884" y="693"/>
                    </a:lnTo>
                    <a:lnTo>
                      <a:pt x="1888" y="693"/>
                    </a:lnTo>
                    <a:lnTo>
                      <a:pt x="1888" y="693"/>
                    </a:lnTo>
                    <a:lnTo>
                      <a:pt x="1891" y="691"/>
                    </a:lnTo>
                    <a:lnTo>
                      <a:pt x="1891" y="689"/>
                    </a:lnTo>
                    <a:lnTo>
                      <a:pt x="1891" y="682"/>
                    </a:lnTo>
                    <a:lnTo>
                      <a:pt x="1891" y="682"/>
                    </a:lnTo>
                    <a:lnTo>
                      <a:pt x="1893" y="679"/>
                    </a:lnTo>
                    <a:lnTo>
                      <a:pt x="1897" y="677"/>
                    </a:lnTo>
                    <a:lnTo>
                      <a:pt x="1901" y="671"/>
                    </a:lnTo>
                    <a:lnTo>
                      <a:pt x="1901" y="671"/>
                    </a:lnTo>
                    <a:lnTo>
                      <a:pt x="1904" y="668"/>
                    </a:lnTo>
                    <a:lnTo>
                      <a:pt x="1904" y="664"/>
                    </a:lnTo>
                    <a:lnTo>
                      <a:pt x="1904" y="655"/>
                    </a:lnTo>
                    <a:lnTo>
                      <a:pt x="1904" y="655"/>
                    </a:lnTo>
                    <a:lnTo>
                      <a:pt x="1906" y="650"/>
                    </a:lnTo>
                    <a:lnTo>
                      <a:pt x="1908" y="648"/>
                    </a:lnTo>
                    <a:lnTo>
                      <a:pt x="1911" y="641"/>
                    </a:lnTo>
                    <a:lnTo>
                      <a:pt x="1911" y="641"/>
                    </a:lnTo>
                    <a:lnTo>
                      <a:pt x="1913" y="631"/>
                    </a:lnTo>
                    <a:lnTo>
                      <a:pt x="1915" y="626"/>
                    </a:lnTo>
                    <a:lnTo>
                      <a:pt x="1919" y="622"/>
                    </a:lnTo>
                    <a:lnTo>
                      <a:pt x="1919" y="622"/>
                    </a:lnTo>
                    <a:lnTo>
                      <a:pt x="1922" y="617"/>
                    </a:lnTo>
                    <a:lnTo>
                      <a:pt x="1924" y="610"/>
                    </a:lnTo>
                    <a:lnTo>
                      <a:pt x="1924" y="610"/>
                    </a:lnTo>
                    <a:lnTo>
                      <a:pt x="1924" y="604"/>
                    </a:lnTo>
                    <a:lnTo>
                      <a:pt x="1924" y="597"/>
                    </a:lnTo>
                    <a:lnTo>
                      <a:pt x="1922" y="590"/>
                    </a:lnTo>
                    <a:lnTo>
                      <a:pt x="1924" y="584"/>
                    </a:lnTo>
                    <a:lnTo>
                      <a:pt x="1924" y="584"/>
                    </a:lnTo>
                    <a:lnTo>
                      <a:pt x="1928" y="579"/>
                    </a:lnTo>
                    <a:lnTo>
                      <a:pt x="1935" y="577"/>
                    </a:lnTo>
                    <a:lnTo>
                      <a:pt x="1948" y="572"/>
                    </a:lnTo>
                    <a:lnTo>
                      <a:pt x="1948" y="572"/>
                    </a:lnTo>
                    <a:lnTo>
                      <a:pt x="1953" y="566"/>
                    </a:lnTo>
                    <a:lnTo>
                      <a:pt x="1958" y="561"/>
                    </a:lnTo>
                    <a:lnTo>
                      <a:pt x="1958" y="561"/>
                    </a:lnTo>
                    <a:lnTo>
                      <a:pt x="1962" y="554"/>
                    </a:lnTo>
                    <a:lnTo>
                      <a:pt x="1964" y="550"/>
                    </a:lnTo>
                    <a:lnTo>
                      <a:pt x="1969" y="546"/>
                    </a:lnTo>
                    <a:lnTo>
                      <a:pt x="1977" y="546"/>
                    </a:lnTo>
                    <a:lnTo>
                      <a:pt x="1977" y="546"/>
                    </a:lnTo>
                    <a:lnTo>
                      <a:pt x="1991" y="546"/>
                    </a:lnTo>
                    <a:lnTo>
                      <a:pt x="1998" y="546"/>
                    </a:lnTo>
                    <a:lnTo>
                      <a:pt x="2005" y="545"/>
                    </a:lnTo>
                    <a:lnTo>
                      <a:pt x="2005" y="545"/>
                    </a:lnTo>
                    <a:lnTo>
                      <a:pt x="2013" y="539"/>
                    </a:lnTo>
                    <a:lnTo>
                      <a:pt x="2018" y="534"/>
                    </a:lnTo>
                    <a:lnTo>
                      <a:pt x="2027" y="521"/>
                    </a:lnTo>
                    <a:lnTo>
                      <a:pt x="2027" y="521"/>
                    </a:lnTo>
                    <a:lnTo>
                      <a:pt x="2031" y="516"/>
                    </a:lnTo>
                    <a:lnTo>
                      <a:pt x="2036" y="512"/>
                    </a:lnTo>
                    <a:lnTo>
                      <a:pt x="2036" y="512"/>
                    </a:lnTo>
                    <a:lnTo>
                      <a:pt x="2045" y="508"/>
                    </a:lnTo>
                    <a:lnTo>
                      <a:pt x="2053" y="503"/>
                    </a:lnTo>
                    <a:lnTo>
                      <a:pt x="2053" y="503"/>
                    </a:lnTo>
                    <a:lnTo>
                      <a:pt x="2058" y="498"/>
                    </a:lnTo>
                    <a:lnTo>
                      <a:pt x="2062" y="492"/>
                    </a:lnTo>
                    <a:lnTo>
                      <a:pt x="2062" y="492"/>
                    </a:lnTo>
                    <a:lnTo>
                      <a:pt x="2065" y="489"/>
                    </a:lnTo>
                    <a:lnTo>
                      <a:pt x="2069" y="487"/>
                    </a:lnTo>
                    <a:lnTo>
                      <a:pt x="2080" y="483"/>
                    </a:lnTo>
                    <a:lnTo>
                      <a:pt x="2100" y="483"/>
                    </a:lnTo>
                    <a:lnTo>
                      <a:pt x="2100" y="483"/>
                    </a:lnTo>
                    <a:lnTo>
                      <a:pt x="2116" y="483"/>
                    </a:lnTo>
                    <a:lnTo>
                      <a:pt x="2129" y="480"/>
                    </a:lnTo>
                    <a:lnTo>
                      <a:pt x="2143" y="474"/>
                    </a:lnTo>
                    <a:lnTo>
                      <a:pt x="2156" y="469"/>
                    </a:lnTo>
                    <a:lnTo>
                      <a:pt x="2156" y="469"/>
                    </a:lnTo>
                    <a:lnTo>
                      <a:pt x="2167" y="461"/>
                    </a:lnTo>
                    <a:lnTo>
                      <a:pt x="2176" y="456"/>
                    </a:lnTo>
                    <a:lnTo>
                      <a:pt x="2176" y="456"/>
                    </a:lnTo>
                    <a:lnTo>
                      <a:pt x="2187" y="451"/>
                    </a:lnTo>
                    <a:lnTo>
                      <a:pt x="2197" y="447"/>
                    </a:lnTo>
                    <a:lnTo>
                      <a:pt x="2197" y="447"/>
                    </a:lnTo>
                    <a:lnTo>
                      <a:pt x="2201" y="445"/>
                    </a:lnTo>
                    <a:lnTo>
                      <a:pt x="2206" y="442"/>
                    </a:lnTo>
                    <a:lnTo>
                      <a:pt x="2210" y="436"/>
                    </a:lnTo>
                    <a:lnTo>
                      <a:pt x="2210" y="434"/>
                    </a:lnTo>
                    <a:lnTo>
                      <a:pt x="2208" y="432"/>
                    </a:lnTo>
                    <a:lnTo>
                      <a:pt x="2208" y="432"/>
                    </a:lnTo>
                    <a:close/>
                    <a:moveTo>
                      <a:pt x="1318" y="1775"/>
                    </a:moveTo>
                    <a:lnTo>
                      <a:pt x="1318" y="1775"/>
                    </a:lnTo>
                    <a:lnTo>
                      <a:pt x="1310" y="1775"/>
                    </a:lnTo>
                    <a:lnTo>
                      <a:pt x="1303" y="1773"/>
                    </a:lnTo>
                    <a:lnTo>
                      <a:pt x="1296" y="1771"/>
                    </a:lnTo>
                    <a:lnTo>
                      <a:pt x="1291" y="1766"/>
                    </a:lnTo>
                    <a:lnTo>
                      <a:pt x="1291" y="1766"/>
                    </a:lnTo>
                    <a:lnTo>
                      <a:pt x="1289" y="1761"/>
                    </a:lnTo>
                    <a:lnTo>
                      <a:pt x="1287" y="1753"/>
                    </a:lnTo>
                    <a:lnTo>
                      <a:pt x="1285" y="1741"/>
                    </a:lnTo>
                    <a:lnTo>
                      <a:pt x="1285" y="1741"/>
                    </a:lnTo>
                    <a:lnTo>
                      <a:pt x="1283" y="1735"/>
                    </a:lnTo>
                    <a:lnTo>
                      <a:pt x="1280" y="1732"/>
                    </a:lnTo>
                    <a:lnTo>
                      <a:pt x="1274" y="1723"/>
                    </a:lnTo>
                    <a:lnTo>
                      <a:pt x="1274" y="1723"/>
                    </a:lnTo>
                    <a:lnTo>
                      <a:pt x="1272" y="1717"/>
                    </a:lnTo>
                    <a:lnTo>
                      <a:pt x="1272" y="1712"/>
                    </a:lnTo>
                    <a:lnTo>
                      <a:pt x="1271" y="1701"/>
                    </a:lnTo>
                    <a:lnTo>
                      <a:pt x="1271" y="1701"/>
                    </a:lnTo>
                    <a:lnTo>
                      <a:pt x="1271" y="1688"/>
                    </a:lnTo>
                    <a:lnTo>
                      <a:pt x="1272" y="1679"/>
                    </a:lnTo>
                    <a:lnTo>
                      <a:pt x="1272" y="1668"/>
                    </a:lnTo>
                    <a:lnTo>
                      <a:pt x="1269" y="1657"/>
                    </a:lnTo>
                    <a:lnTo>
                      <a:pt x="1269" y="1657"/>
                    </a:lnTo>
                    <a:lnTo>
                      <a:pt x="1263" y="1650"/>
                    </a:lnTo>
                    <a:lnTo>
                      <a:pt x="1254" y="1645"/>
                    </a:lnTo>
                    <a:lnTo>
                      <a:pt x="1254" y="1645"/>
                    </a:lnTo>
                    <a:lnTo>
                      <a:pt x="1249" y="1643"/>
                    </a:lnTo>
                    <a:lnTo>
                      <a:pt x="1242" y="1643"/>
                    </a:lnTo>
                    <a:lnTo>
                      <a:pt x="1227" y="1647"/>
                    </a:lnTo>
                    <a:lnTo>
                      <a:pt x="1227" y="1647"/>
                    </a:lnTo>
                    <a:lnTo>
                      <a:pt x="1216" y="1648"/>
                    </a:lnTo>
                    <a:lnTo>
                      <a:pt x="1205" y="1650"/>
                    </a:lnTo>
                    <a:lnTo>
                      <a:pt x="1205" y="1650"/>
                    </a:lnTo>
                    <a:lnTo>
                      <a:pt x="1200" y="1648"/>
                    </a:lnTo>
                    <a:lnTo>
                      <a:pt x="1196" y="1647"/>
                    </a:lnTo>
                    <a:lnTo>
                      <a:pt x="1195" y="1643"/>
                    </a:lnTo>
                    <a:lnTo>
                      <a:pt x="1196" y="1638"/>
                    </a:lnTo>
                    <a:lnTo>
                      <a:pt x="1196" y="1638"/>
                    </a:lnTo>
                    <a:lnTo>
                      <a:pt x="1205" y="1627"/>
                    </a:lnTo>
                    <a:lnTo>
                      <a:pt x="1209" y="1621"/>
                    </a:lnTo>
                    <a:lnTo>
                      <a:pt x="1211" y="1614"/>
                    </a:lnTo>
                    <a:lnTo>
                      <a:pt x="1211" y="1614"/>
                    </a:lnTo>
                    <a:lnTo>
                      <a:pt x="1211" y="1610"/>
                    </a:lnTo>
                    <a:lnTo>
                      <a:pt x="1211" y="1607"/>
                    </a:lnTo>
                    <a:lnTo>
                      <a:pt x="1207" y="1601"/>
                    </a:lnTo>
                    <a:lnTo>
                      <a:pt x="1207" y="1601"/>
                    </a:lnTo>
                    <a:lnTo>
                      <a:pt x="1204" y="1596"/>
                    </a:lnTo>
                    <a:lnTo>
                      <a:pt x="1204" y="1594"/>
                    </a:lnTo>
                    <a:lnTo>
                      <a:pt x="1205" y="1592"/>
                    </a:lnTo>
                    <a:lnTo>
                      <a:pt x="1205" y="1592"/>
                    </a:lnTo>
                    <a:lnTo>
                      <a:pt x="1209" y="1594"/>
                    </a:lnTo>
                    <a:lnTo>
                      <a:pt x="1213" y="1596"/>
                    </a:lnTo>
                    <a:lnTo>
                      <a:pt x="1213" y="1596"/>
                    </a:lnTo>
                    <a:lnTo>
                      <a:pt x="1220" y="1596"/>
                    </a:lnTo>
                    <a:lnTo>
                      <a:pt x="1220" y="1596"/>
                    </a:lnTo>
                    <a:lnTo>
                      <a:pt x="1220" y="1592"/>
                    </a:lnTo>
                    <a:lnTo>
                      <a:pt x="1220" y="1589"/>
                    </a:lnTo>
                    <a:lnTo>
                      <a:pt x="1220" y="1580"/>
                    </a:lnTo>
                    <a:lnTo>
                      <a:pt x="1220" y="1580"/>
                    </a:lnTo>
                    <a:lnTo>
                      <a:pt x="1225" y="1565"/>
                    </a:lnTo>
                    <a:lnTo>
                      <a:pt x="1225" y="1565"/>
                    </a:lnTo>
                    <a:lnTo>
                      <a:pt x="1227" y="1554"/>
                    </a:lnTo>
                    <a:lnTo>
                      <a:pt x="1227" y="1547"/>
                    </a:lnTo>
                    <a:lnTo>
                      <a:pt x="1225" y="1542"/>
                    </a:lnTo>
                    <a:lnTo>
                      <a:pt x="1225" y="1542"/>
                    </a:lnTo>
                    <a:lnTo>
                      <a:pt x="1222" y="1538"/>
                    </a:lnTo>
                    <a:lnTo>
                      <a:pt x="1218" y="1536"/>
                    </a:lnTo>
                    <a:lnTo>
                      <a:pt x="1211" y="1534"/>
                    </a:lnTo>
                    <a:lnTo>
                      <a:pt x="1211" y="1534"/>
                    </a:lnTo>
                    <a:lnTo>
                      <a:pt x="1202" y="1534"/>
                    </a:lnTo>
                    <a:lnTo>
                      <a:pt x="1195" y="1538"/>
                    </a:lnTo>
                    <a:lnTo>
                      <a:pt x="1186" y="1543"/>
                    </a:lnTo>
                    <a:lnTo>
                      <a:pt x="1180" y="1549"/>
                    </a:lnTo>
                    <a:lnTo>
                      <a:pt x="1180" y="1549"/>
                    </a:lnTo>
                    <a:lnTo>
                      <a:pt x="1175" y="1554"/>
                    </a:lnTo>
                    <a:lnTo>
                      <a:pt x="1171" y="1562"/>
                    </a:lnTo>
                    <a:lnTo>
                      <a:pt x="1164" y="1576"/>
                    </a:lnTo>
                    <a:lnTo>
                      <a:pt x="1164" y="1576"/>
                    </a:lnTo>
                    <a:lnTo>
                      <a:pt x="1162" y="1581"/>
                    </a:lnTo>
                    <a:lnTo>
                      <a:pt x="1158" y="1585"/>
                    </a:lnTo>
                    <a:lnTo>
                      <a:pt x="1148" y="1589"/>
                    </a:lnTo>
                    <a:lnTo>
                      <a:pt x="1137" y="1592"/>
                    </a:lnTo>
                    <a:lnTo>
                      <a:pt x="1128" y="1594"/>
                    </a:lnTo>
                    <a:lnTo>
                      <a:pt x="1128" y="1594"/>
                    </a:lnTo>
                    <a:lnTo>
                      <a:pt x="1117" y="1598"/>
                    </a:lnTo>
                    <a:lnTo>
                      <a:pt x="1111" y="1598"/>
                    </a:lnTo>
                    <a:lnTo>
                      <a:pt x="1106" y="1598"/>
                    </a:lnTo>
                    <a:lnTo>
                      <a:pt x="1106" y="1598"/>
                    </a:lnTo>
                    <a:lnTo>
                      <a:pt x="1100" y="1594"/>
                    </a:lnTo>
                    <a:lnTo>
                      <a:pt x="1097" y="1589"/>
                    </a:lnTo>
                    <a:lnTo>
                      <a:pt x="1091" y="1578"/>
                    </a:lnTo>
                    <a:lnTo>
                      <a:pt x="1091" y="1578"/>
                    </a:lnTo>
                    <a:lnTo>
                      <a:pt x="1086" y="1569"/>
                    </a:lnTo>
                    <a:lnTo>
                      <a:pt x="1081" y="1562"/>
                    </a:lnTo>
                    <a:lnTo>
                      <a:pt x="1081" y="1562"/>
                    </a:lnTo>
                    <a:lnTo>
                      <a:pt x="1073" y="1551"/>
                    </a:lnTo>
                    <a:lnTo>
                      <a:pt x="1070" y="1536"/>
                    </a:lnTo>
                    <a:lnTo>
                      <a:pt x="1066" y="1524"/>
                    </a:lnTo>
                    <a:lnTo>
                      <a:pt x="1066" y="1511"/>
                    </a:lnTo>
                    <a:lnTo>
                      <a:pt x="1066" y="1511"/>
                    </a:lnTo>
                    <a:lnTo>
                      <a:pt x="1066" y="1496"/>
                    </a:lnTo>
                    <a:lnTo>
                      <a:pt x="1070" y="1482"/>
                    </a:lnTo>
                    <a:lnTo>
                      <a:pt x="1070" y="1482"/>
                    </a:lnTo>
                    <a:lnTo>
                      <a:pt x="1073" y="1473"/>
                    </a:lnTo>
                    <a:lnTo>
                      <a:pt x="1073" y="1467"/>
                    </a:lnTo>
                    <a:lnTo>
                      <a:pt x="1075" y="1462"/>
                    </a:lnTo>
                    <a:lnTo>
                      <a:pt x="1075" y="1462"/>
                    </a:lnTo>
                    <a:lnTo>
                      <a:pt x="1073" y="1449"/>
                    </a:lnTo>
                    <a:lnTo>
                      <a:pt x="1073" y="1444"/>
                    </a:lnTo>
                    <a:lnTo>
                      <a:pt x="1073" y="1437"/>
                    </a:lnTo>
                    <a:lnTo>
                      <a:pt x="1073" y="1437"/>
                    </a:lnTo>
                    <a:lnTo>
                      <a:pt x="1075" y="1428"/>
                    </a:lnTo>
                    <a:lnTo>
                      <a:pt x="1079" y="1420"/>
                    </a:lnTo>
                    <a:lnTo>
                      <a:pt x="1088" y="1406"/>
                    </a:lnTo>
                    <a:lnTo>
                      <a:pt x="1088" y="1406"/>
                    </a:lnTo>
                    <a:lnTo>
                      <a:pt x="1090" y="1402"/>
                    </a:lnTo>
                    <a:lnTo>
                      <a:pt x="1093" y="1399"/>
                    </a:lnTo>
                    <a:lnTo>
                      <a:pt x="1093" y="1399"/>
                    </a:lnTo>
                    <a:lnTo>
                      <a:pt x="1102" y="1393"/>
                    </a:lnTo>
                    <a:lnTo>
                      <a:pt x="1111" y="1388"/>
                    </a:lnTo>
                    <a:lnTo>
                      <a:pt x="1111" y="1388"/>
                    </a:lnTo>
                    <a:lnTo>
                      <a:pt x="1131" y="1377"/>
                    </a:lnTo>
                    <a:lnTo>
                      <a:pt x="1140" y="1375"/>
                    </a:lnTo>
                    <a:lnTo>
                      <a:pt x="1151" y="1373"/>
                    </a:lnTo>
                    <a:lnTo>
                      <a:pt x="1151" y="1373"/>
                    </a:lnTo>
                    <a:lnTo>
                      <a:pt x="1160" y="1377"/>
                    </a:lnTo>
                    <a:lnTo>
                      <a:pt x="1171" y="1382"/>
                    </a:lnTo>
                    <a:lnTo>
                      <a:pt x="1182" y="1386"/>
                    </a:lnTo>
                    <a:lnTo>
                      <a:pt x="1187" y="1386"/>
                    </a:lnTo>
                    <a:lnTo>
                      <a:pt x="1193" y="1386"/>
                    </a:lnTo>
                    <a:lnTo>
                      <a:pt x="1193" y="1386"/>
                    </a:lnTo>
                    <a:lnTo>
                      <a:pt x="1195" y="1382"/>
                    </a:lnTo>
                    <a:lnTo>
                      <a:pt x="1196" y="1379"/>
                    </a:lnTo>
                    <a:lnTo>
                      <a:pt x="1196" y="1375"/>
                    </a:lnTo>
                    <a:lnTo>
                      <a:pt x="1196" y="1370"/>
                    </a:lnTo>
                    <a:lnTo>
                      <a:pt x="1196" y="1370"/>
                    </a:lnTo>
                    <a:lnTo>
                      <a:pt x="1200" y="1366"/>
                    </a:lnTo>
                    <a:lnTo>
                      <a:pt x="1207" y="1363"/>
                    </a:lnTo>
                    <a:lnTo>
                      <a:pt x="1222" y="1363"/>
                    </a:lnTo>
                    <a:lnTo>
                      <a:pt x="1222" y="1363"/>
                    </a:lnTo>
                    <a:lnTo>
                      <a:pt x="1234" y="1363"/>
                    </a:lnTo>
                    <a:lnTo>
                      <a:pt x="1249" y="1364"/>
                    </a:lnTo>
                    <a:lnTo>
                      <a:pt x="1260" y="1370"/>
                    </a:lnTo>
                    <a:lnTo>
                      <a:pt x="1271" y="1379"/>
                    </a:lnTo>
                    <a:lnTo>
                      <a:pt x="1271" y="1379"/>
                    </a:lnTo>
                    <a:lnTo>
                      <a:pt x="1276" y="1384"/>
                    </a:lnTo>
                    <a:lnTo>
                      <a:pt x="1280" y="1390"/>
                    </a:lnTo>
                    <a:lnTo>
                      <a:pt x="1283" y="1402"/>
                    </a:lnTo>
                    <a:lnTo>
                      <a:pt x="1291" y="1428"/>
                    </a:lnTo>
                    <a:lnTo>
                      <a:pt x="1291" y="1428"/>
                    </a:lnTo>
                    <a:lnTo>
                      <a:pt x="1294" y="1437"/>
                    </a:lnTo>
                    <a:lnTo>
                      <a:pt x="1300" y="1446"/>
                    </a:lnTo>
                    <a:lnTo>
                      <a:pt x="1307" y="1455"/>
                    </a:lnTo>
                    <a:lnTo>
                      <a:pt x="1318" y="1458"/>
                    </a:lnTo>
                    <a:lnTo>
                      <a:pt x="1318" y="1458"/>
                    </a:lnTo>
                    <a:lnTo>
                      <a:pt x="1323" y="1460"/>
                    </a:lnTo>
                    <a:lnTo>
                      <a:pt x="1327" y="1458"/>
                    </a:lnTo>
                    <a:lnTo>
                      <a:pt x="1329" y="1455"/>
                    </a:lnTo>
                    <a:lnTo>
                      <a:pt x="1330" y="1451"/>
                    </a:lnTo>
                    <a:lnTo>
                      <a:pt x="1332" y="1442"/>
                    </a:lnTo>
                    <a:lnTo>
                      <a:pt x="1332" y="1433"/>
                    </a:lnTo>
                    <a:lnTo>
                      <a:pt x="1332" y="1433"/>
                    </a:lnTo>
                    <a:lnTo>
                      <a:pt x="1329" y="1422"/>
                    </a:lnTo>
                    <a:lnTo>
                      <a:pt x="1325" y="1411"/>
                    </a:lnTo>
                    <a:lnTo>
                      <a:pt x="1316" y="1390"/>
                    </a:lnTo>
                    <a:lnTo>
                      <a:pt x="1316" y="1390"/>
                    </a:lnTo>
                    <a:lnTo>
                      <a:pt x="1312" y="1379"/>
                    </a:lnTo>
                    <a:lnTo>
                      <a:pt x="1310" y="1366"/>
                    </a:lnTo>
                    <a:lnTo>
                      <a:pt x="1312" y="1355"/>
                    </a:lnTo>
                    <a:lnTo>
                      <a:pt x="1318" y="1343"/>
                    </a:lnTo>
                    <a:lnTo>
                      <a:pt x="1318" y="1343"/>
                    </a:lnTo>
                    <a:lnTo>
                      <a:pt x="1323" y="1334"/>
                    </a:lnTo>
                    <a:lnTo>
                      <a:pt x="1332" y="1323"/>
                    </a:lnTo>
                    <a:lnTo>
                      <a:pt x="1350" y="1305"/>
                    </a:lnTo>
                    <a:lnTo>
                      <a:pt x="1350" y="1305"/>
                    </a:lnTo>
                    <a:lnTo>
                      <a:pt x="1365" y="1294"/>
                    </a:lnTo>
                    <a:lnTo>
                      <a:pt x="1372" y="1287"/>
                    </a:lnTo>
                    <a:lnTo>
                      <a:pt x="1379" y="1279"/>
                    </a:lnTo>
                    <a:lnTo>
                      <a:pt x="1379" y="1279"/>
                    </a:lnTo>
                    <a:lnTo>
                      <a:pt x="1383" y="1268"/>
                    </a:lnTo>
                    <a:lnTo>
                      <a:pt x="1385" y="1258"/>
                    </a:lnTo>
                    <a:lnTo>
                      <a:pt x="1385" y="1258"/>
                    </a:lnTo>
                    <a:lnTo>
                      <a:pt x="1383" y="1245"/>
                    </a:lnTo>
                    <a:lnTo>
                      <a:pt x="1383" y="1245"/>
                    </a:lnTo>
                    <a:lnTo>
                      <a:pt x="1383" y="1229"/>
                    </a:lnTo>
                    <a:lnTo>
                      <a:pt x="1383" y="1229"/>
                    </a:lnTo>
                    <a:lnTo>
                      <a:pt x="1379" y="1212"/>
                    </a:lnTo>
                    <a:lnTo>
                      <a:pt x="1379" y="1203"/>
                    </a:lnTo>
                    <a:lnTo>
                      <a:pt x="1381" y="1196"/>
                    </a:lnTo>
                    <a:lnTo>
                      <a:pt x="1381" y="1196"/>
                    </a:lnTo>
                    <a:lnTo>
                      <a:pt x="1383" y="1191"/>
                    </a:lnTo>
                    <a:lnTo>
                      <a:pt x="1386" y="1185"/>
                    </a:lnTo>
                    <a:lnTo>
                      <a:pt x="1390" y="1182"/>
                    </a:lnTo>
                    <a:lnTo>
                      <a:pt x="1392" y="1182"/>
                    </a:lnTo>
                    <a:lnTo>
                      <a:pt x="1396" y="1183"/>
                    </a:lnTo>
                    <a:lnTo>
                      <a:pt x="1396" y="1183"/>
                    </a:lnTo>
                    <a:lnTo>
                      <a:pt x="1396" y="1187"/>
                    </a:lnTo>
                    <a:lnTo>
                      <a:pt x="1396" y="1189"/>
                    </a:lnTo>
                    <a:lnTo>
                      <a:pt x="1394" y="1196"/>
                    </a:lnTo>
                    <a:lnTo>
                      <a:pt x="1394" y="1196"/>
                    </a:lnTo>
                    <a:lnTo>
                      <a:pt x="1394" y="1203"/>
                    </a:lnTo>
                    <a:lnTo>
                      <a:pt x="1394" y="1205"/>
                    </a:lnTo>
                    <a:lnTo>
                      <a:pt x="1396" y="1209"/>
                    </a:lnTo>
                    <a:lnTo>
                      <a:pt x="1396" y="1209"/>
                    </a:lnTo>
                    <a:lnTo>
                      <a:pt x="1399" y="1212"/>
                    </a:lnTo>
                    <a:lnTo>
                      <a:pt x="1405" y="1212"/>
                    </a:lnTo>
                    <a:lnTo>
                      <a:pt x="1408" y="1212"/>
                    </a:lnTo>
                    <a:lnTo>
                      <a:pt x="1412" y="1209"/>
                    </a:lnTo>
                    <a:lnTo>
                      <a:pt x="1412" y="1209"/>
                    </a:lnTo>
                    <a:lnTo>
                      <a:pt x="1414" y="1203"/>
                    </a:lnTo>
                    <a:lnTo>
                      <a:pt x="1412" y="1200"/>
                    </a:lnTo>
                    <a:lnTo>
                      <a:pt x="1412" y="1191"/>
                    </a:lnTo>
                    <a:lnTo>
                      <a:pt x="1412" y="1191"/>
                    </a:lnTo>
                    <a:lnTo>
                      <a:pt x="1412" y="1185"/>
                    </a:lnTo>
                    <a:lnTo>
                      <a:pt x="1414" y="1182"/>
                    </a:lnTo>
                    <a:lnTo>
                      <a:pt x="1414" y="1182"/>
                    </a:lnTo>
                    <a:lnTo>
                      <a:pt x="1421" y="1173"/>
                    </a:lnTo>
                    <a:lnTo>
                      <a:pt x="1428" y="1163"/>
                    </a:lnTo>
                    <a:lnTo>
                      <a:pt x="1428" y="1163"/>
                    </a:lnTo>
                    <a:lnTo>
                      <a:pt x="1430" y="1160"/>
                    </a:lnTo>
                    <a:lnTo>
                      <a:pt x="1430" y="1154"/>
                    </a:lnTo>
                    <a:lnTo>
                      <a:pt x="1430" y="1154"/>
                    </a:lnTo>
                    <a:lnTo>
                      <a:pt x="1437" y="1142"/>
                    </a:lnTo>
                    <a:lnTo>
                      <a:pt x="1437" y="1142"/>
                    </a:lnTo>
                    <a:lnTo>
                      <a:pt x="1455" y="1120"/>
                    </a:lnTo>
                    <a:lnTo>
                      <a:pt x="1473" y="1098"/>
                    </a:lnTo>
                    <a:lnTo>
                      <a:pt x="1473" y="1098"/>
                    </a:lnTo>
                    <a:lnTo>
                      <a:pt x="1491" y="1082"/>
                    </a:lnTo>
                    <a:lnTo>
                      <a:pt x="1501" y="1077"/>
                    </a:lnTo>
                    <a:lnTo>
                      <a:pt x="1511" y="1073"/>
                    </a:lnTo>
                    <a:lnTo>
                      <a:pt x="1511" y="1073"/>
                    </a:lnTo>
                    <a:lnTo>
                      <a:pt x="1522" y="1071"/>
                    </a:lnTo>
                    <a:lnTo>
                      <a:pt x="1526" y="1069"/>
                    </a:lnTo>
                    <a:lnTo>
                      <a:pt x="1529" y="1066"/>
                    </a:lnTo>
                    <a:lnTo>
                      <a:pt x="1529" y="1066"/>
                    </a:lnTo>
                    <a:lnTo>
                      <a:pt x="1533" y="1059"/>
                    </a:lnTo>
                    <a:lnTo>
                      <a:pt x="1535" y="1057"/>
                    </a:lnTo>
                    <a:lnTo>
                      <a:pt x="1539" y="1055"/>
                    </a:lnTo>
                    <a:lnTo>
                      <a:pt x="1539" y="1055"/>
                    </a:lnTo>
                    <a:lnTo>
                      <a:pt x="1544" y="1051"/>
                    </a:lnTo>
                    <a:lnTo>
                      <a:pt x="1553" y="1049"/>
                    </a:lnTo>
                    <a:lnTo>
                      <a:pt x="1557" y="1049"/>
                    </a:lnTo>
                    <a:lnTo>
                      <a:pt x="1560" y="1051"/>
                    </a:lnTo>
                    <a:lnTo>
                      <a:pt x="1562" y="1053"/>
                    </a:lnTo>
                    <a:lnTo>
                      <a:pt x="1562" y="1057"/>
                    </a:lnTo>
                    <a:lnTo>
                      <a:pt x="1562" y="1057"/>
                    </a:lnTo>
                    <a:lnTo>
                      <a:pt x="1562" y="1059"/>
                    </a:lnTo>
                    <a:lnTo>
                      <a:pt x="1558" y="1062"/>
                    </a:lnTo>
                    <a:lnTo>
                      <a:pt x="1553" y="1068"/>
                    </a:lnTo>
                    <a:lnTo>
                      <a:pt x="1553" y="1068"/>
                    </a:lnTo>
                    <a:lnTo>
                      <a:pt x="1549" y="1069"/>
                    </a:lnTo>
                    <a:lnTo>
                      <a:pt x="1548" y="1073"/>
                    </a:lnTo>
                    <a:lnTo>
                      <a:pt x="1548" y="1078"/>
                    </a:lnTo>
                    <a:lnTo>
                      <a:pt x="1549" y="1082"/>
                    </a:lnTo>
                    <a:lnTo>
                      <a:pt x="1549" y="1082"/>
                    </a:lnTo>
                    <a:lnTo>
                      <a:pt x="1553" y="1086"/>
                    </a:lnTo>
                    <a:lnTo>
                      <a:pt x="1558" y="1087"/>
                    </a:lnTo>
                    <a:lnTo>
                      <a:pt x="1567" y="1089"/>
                    </a:lnTo>
                    <a:lnTo>
                      <a:pt x="1567" y="1089"/>
                    </a:lnTo>
                    <a:lnTo>
                      <a:pt x="1573" y="1089"/>
                    </a:lnTo>
                    <a:lnTo>
                      <a:pt x="1578" y="1087"/>
                    </a:lnTo>
                    <a:lnTo>
                      <a:pt x="1586" y="1080"/>
                    </a:lnTo>
                    <a:lnTo>
                      <a:pt x="1586" y="1080"/>
                    </a:lnTo>
                    <a:lnTo>
                      <a:pt x="1591" y="1071"/>
                    </a:lnTo>
                    <a:lnTo>
                      <a:pt x="1598" y="1064"/>
                    </a:lnTo>
                    <a:lnTo>
                      <a:pt x="1598" y="1064"/>
                    </a:lnTo>
                    <a:lnTo>
                      <a:pt x="1607" y="1059"/>
                    </a:lnTo>
                    <a:lnTo>
                      <a:pt x="1613" y="1057"/>
                    </a:lnTo>
                    <a:lnTo>
                      <a:pt x="1616" y="1053"/>
                    </a:lnTo>
                    <a:lnTo>
                      <a:pt x="1616" y="1053"/>
                    </a:lnTo>
                    <a:lnTo>
                      <a:pt x="1616" y="1049"/>
                    </a:lnTo>
                    <a:lnTo>
                      <a:pt x="1615" y="1046"/>
                    </a:lnTo>
                    <a:lnTo>
                      <a:pt x="1611" y="1044"/>
                    </a:lnTo>
                    <a:lnTo>
                      <a:pt x="1605" y="1044"/>
                    </a:lnTo>
                    <a:lnTo>
                      <a:pt x="1589" y="1044"/>
                    </a:lnTo>
                    <a:lnTo>
                      <a:pt x="1589" y="1044"/>
                    </a:lnTo>
                    <a:lnTo>
                      <a:pt x="1580" y="1040"/>
                    </a:lnTo>
                    <a:lnTo>
                      <a:pt x="1575" y="1033"/>
                    </a:lnTo>
                    <a:lnTo>
                      <a:pt x="1569" y="1028"/>
                    </a:lnTo>
                    <a:lnTo>
                      <a:pt x="1567" y="1019"/>
                    </a:lnTo>
                    <a:lnTo>
                      <a:pt x="1567" y="1019"/>
                    </a:lnTo>
                    <a:lnTo>
                      <a:pt x="1566" y="1008"/>
                    </a:lnTo>
                    <a:lnTo>
                      <a:pt x="1564" y="1002"/>
                    </a:lnTo>
                    <a:lnTo>
                      <a:pt x="1560" y="997"/>
                    </a:lnTo>
                    <a:lnTo>
                      <a:pt x="1560" y="997"/>
                    </a:lnTo>
                    <a:lnTo>
                      <a:pt x="1555" y="995"/>
                    </a:lnTo>
                    <a:lnTo>
                      <a:pt x="1549" y="992"/>
                    </a:lnTo>
                    <a:lnTo>
                      <a:pt x="1549" y="992"/>
                    </a:lnTo>
                    <a:lnTo>
                      <a:pt x="1548" y="990"/>
                    </a:lnTo>
                    <a:lnTo>
                      <a:pt x="1548" y="986"/>
                    </a:lnTo>
                    <a:lnTo>
                      <a:pt x="1549" y="984"/>
                    </a:lnTo>
                    <a:lnTo>
                      <a:pt x="1551" y="983"/>
                    </a:lnTo>
                    <a:lnTo>
                      <a:pt x="1551" y="983"/>
                    </a:lnTo>
                    <a:lnTo>
                      <a:pt x="1555" y="981"/>
                    </a:lnTo>
                    <a:lnTo>
                      <a:pt x="1558" y="981"/>
                    </a:lnTo>
                    <a:lnTo>
                      <a:pt x="1562" y="981"/>
                    </a:lnTo>
                    <a:lnTo>
                      <a:pt x="1566" y="979"/>
                    </a:lnTo>
                    <a:lnTo>
                      <a:pt x="1566" y="979"/>
                    </a:lnTo>
                    <a:lnTo>
                      <a:pt x="1567" y="977"/>
                    </a:lnTo>
                    <a:lnTo>
                      <a:pt x="1569" y="973"/>
                    </a:lnTo>
                    <a:lnTo>
                      <a:pt x="1569" y="970"/>
                    </a:lnTo>
                    <a:lnTo>
                      <a:pt x="1569" y="966"/>
                    </a:lnTo>
                    <a:lnTo>
                      <a:pt x="1569" y="966"/>
                    </a:lnTo>
                    <a:lnTo>
                      <a:pt x="1564" y="959"/>
                    </a:lnTo>
                    <a:lnTo>
                      <a:pt x="1558" y="954"/>
                    </a:lnTo>
                    <a:lnTo>
                      <a:pt x="1549" y="954"/>
                    </a:lnTo>
                    <a:lnTo>
                      <a:pt x="1542" y="955"/>
                    </a:lnTo>
                    <a:lnTo>
                      <a:pt x="1542" y="955"/>
                    </a:lnTo>
                    <a:lnTo>
                      <a:pt x="1531" y="961"/>
                    </a:lnTo>
                    <a:lnTo>
                      <a:pt x="1531" y="961"/>
                    </a:lnTo>
                    <a:lnTo>
                      <a:pt x="1517" y="968"/>
                    </a:lnTo>
                    <a:lnTo>
                      <a:pt x="1510" y="973"/>
                    </a:lnTo>
                    <a:lnTo>
                      <a:pt x="1504" y="981"/>
                    </a:lnTo>
                    <a:lnTo>
                      <a:pt x="1504" y="981"/>
                    </a:lnTo>
                    <a:lnTo>
                      <a:pt x="1501" y="984"/>
                    </a:lnTo>
                    <a:lnTo>
                      <a:pt x="1499" y="986"/>
                    </a:lnTo>
                    <a:lnTo>
                      <a:pt x="1497" y="986"/>
                    </a:lnTo>
                    <a:lnTo>
                      <a:pt x="1497" y="986"/>
                    </a:lnTo>
                    <a:lnTo>
                      <a:pt x="1495" y="983"/>
                    </a:lnTo>
                    <a:lnTo>
                      <a:pt x="1495" y="979"/>
                    </a:lnTo>
                    <a:lnTo>
                      <a:pt x="1499" y="972"/>
                    </a:lnTo>
                    <a:lnTo>
                      <a:pt x="1499" y="972"/>
                    </a:lnTo>
                    <a:lnTo>
                      <a:pt x="1513" y="955"/>
                    </a:lnTo>
                    <a:lnTo>
                      <a:pt x="1513" y="955"/>
                    </a:lnTo>
                    <a:lnTo>
                      <a:pt x="1520" y="948"/>
                    </a:lnTo>
                    <a:lnTo>
                      <a:pt x="1528" y="943"/>
                    </a:lnTo>
                    <a:lnTo>
                      <a:pt x="1537" y="939"/>
                    </a:lnTo>
                    <a:lnTo>
                      <a:pt x="1548" y="935"/>
                    </a:lnTo>
                    <a:lnTo>
                      <a:pt x="1548" y="935"/>
                    </a:lnTo>
                    <a:lnTo>
                      <a:pt x="1562" y="935"/>
                    </a:lnTo>
                    <a:lnTo>
                      <a:pt x="1562" y="935"/>
                    </a:lnTo>
                    <a:lnTo>
                      <a:pt x="1600" y="935"/>
                    </a:lnTo>
                    <a:lnTo>
                      <a:pt x="1600" y="935"/>
                    </a:lnTo>
                    <a:lnTo>
                      <a:pt x="1615" y="935"/>
                    </a:lnTo>
                    <a:lnTo>
                      <a:pt x="1629" y="934"/>
                    </a:lnTo>
                    <a:lnTo>
                      <a:pt x="1629" y="934"/>
                    </a:lnTo>
                    <a:lnTo>
                      <a:pt x="1642" y="928"/>
                    </a:lnTo>
                    <a:lnTo>
                      <a:pt x="1642" y="928"/>
                    </a:lnTo>
                    <a:lnTo>
                      <a:pt x="1649" y="925"/>
                    </a:lnTo>
                    <a:lnTo>
                      <a:pt x="1658" y="919"/>
                    </a:lnTo>
                    <a:lnTo>
                      <a:pt x="1658" y="919"/>
                    </a:lnTo>
                    <a:lnTo>
                      <a:pt x="1660" y="916"/>
                    </a:lnTo>
                    <a:lnTo>
                      <a:pt x="1662" y="910"/>
                    </a:lnTo>
                    <a:lnTo>
                      <a:pt x="1662" y="907"/>
                    </a:lnTo>
                    <a:lnTo>
                      <a:pt x="1663" y="901"/>
                    </a:lnTo>
                    <a:lnTo>
                      <a:pt x="1663" y="901"/>
                    </a:lnTo>
                    <a:lnTo>
                      <a:pt x="1669" y="897"/>
                    </a:lnTo>
                    <a:lnTo>
                      <a:pt x="1674" y="896"/>
                    </a:lnTo>
                    <a:lnTo>
                      <a:pt x="1685" y="897"/>
                    </a:lnTo>
                    <a:lnTo>
                      <a:pt x="1696" y="899"/>
                    </a:lnTo>
                    <a:lnTo>
                      <a:pt x="1701" y="897"/>
                    </a:lnTo>
                    <a:lnTo>
                      <a:pt x="1707" y="896"/>
                    </a:lnTo>
                    <a:lnTo>
                      <a:pt x="1707" y="896"/>
                    </a:lnTo>
                    <a:lnTo>
                      <a:pt x="1710" y="890"/>
                    </a:lnTo>
                    <a:lnTo>
                      <a:pt x="1714" y="885"/>
                    </a:lnTo>
                    <a:lnTo>
                      <a:pt x="1716" y="879"/>
                    </a:lnTo>
                    <a:lnTo>
                      <a:pt x="1716" y="874"/>
                    </a:lnTo>
                    <a:lnTo>
                      <a:pt x="1716" y="874"/>
                    </a:lnTo>
                    <a:lnTo>
                      <a:pt x="1714" y="869"/>
                    </a:lnTo>
                    <a:lnTo>
                      <a:pt x="1712" y="865"/>
                    </a:lnTo>
                    <a:lnTo>
                      <a:pt x="1703" y="863"/>
                    </a:lnTo>
                    <a:lnTo>
                      <a:pt x="1703" y="863"/>
                    </a:lnTo>
                    <a:lnTo>
                      <a:pt x="1698" y="859"/>
                    </a:lnTo>
                    <a:lnTo>
                      <a:pt x="1694" y="858"/>
                    </a:lnTo>
                    <a:lnTo>
                      <a:pt x="1691" y="858"/>
                    </a:lnTo>
                    <a:lnTo>
                      <a:pt x="1691" y="858"/>
                    </a:lnTo>
                    <a:lnTo>
                      <a:pt x="1683" y="859"/>
                    </a:lnTo>
                    <a:lnTo>
                      <a:pt x="1678" y="863"/>
                    </a:lnTo>
                    <a:lnTo>
                      <a:pt x="1678" y="863"/>
                    </a:lnTo>
                    <a:lnTo>
                      <a:pt x="1665" y="870"/>
                    </a:lnTo>
                    <a:lnTo>
                      <a:pt x="1658" y="872"/>
                    </a:lnTo>
                    <a:lnTo>
                      <a:pt x="1651" y="872"/>
                    </a:lnTo>
                    <a:lnTo>
                      <a:pt x="1651" y="872"/>
                    </a:lnTo>
                    <a:lnTo>
                      <a:pt x="1645" y="872"/>
                    </a:lnTo>
                    <a:lnTo>
                      <a:pt x="1642" y="869"/>
                    </a:lnTo>
                    <a:lnTo>
                      <a:pt x="1640" y="865"/>
                    </a:lnTo>
                    <a:lnTo>
                      <a:pt x="1638" y="859"/>
                    </a:lnTo>
                    <a:lnTo>
                      <a:pt x="1638" y="859"/>
                    </a:lnTo>
                    <a:lnTo>
                      <a:pt x="1642" y="854"/>
                    </a:lnTo>
                    <a:lnTo>
                      <a:pt x="1645" y="850"/>
                    </a:lnTo>
                    <a:lnTo>
                      <a:pt x="1656" y="843"/>
                    </a:lnTo>
                    <a:lnTo>
                      <a:pt x="1656" y="843"/>
                    </a:lnTo>
                    <a:lnTo>
                      <a:pt x="1660" y="840"/>
                    </a:lnTo>
                    <a:lnTo>
                      <a:pt x="1662" y="836"/>
                    </a:lnTo>
                    <a:lnTo>
                      <a:pt x="1662" y="832"/>
                    </a:lnTo>
                    <a:lnTo>
                      <a:pt x="1658" y="829"/>
                    </a:lnTo>
                    <a:lnTo>
                      <a:pt x="1658" y="829"/>
                    </a:lnTo>
                    <a:lnTo>
                      <a:pt x="1651" y="827"/>
                    </a:lnTo>
                    <a:lnTo>
                      <a:pt x="1645" y="825"/>
                    </a:lnTo>
                    <a:lnTo>
                      <a:pt x="1633" y="823"/>
                    </a:lnTo>
                    <a:lnTo>
                      <a:pt x="1633" y="823"/>
                    </a:lnTo>
                    <a:lnTo>
                      <a:pt x="1625" y="821"/>
                    </a:lnTo>
                    <a:lnTo>
                      <a:pt x="1622" y="816"/>
                    </a:lnTo>
                    <a:lnTo>
                      <a:pt x="1622" y="811"/>
                    </a:lnTo>
                    <a:lnTo>
                      <a:pt x="1622" y="803"/>
                    </a:lnTo>
                    <a:lnTo>
                      <a:pt x="1622" y="803"/>
                    </a:lnTo>
                    <a:lnTo>
                      <a:pt x="1620" y="791"/>
                    </a:lnTo>
                    <a:lnTo>
                      <a:pt x="1620" y="791"/>
                    </a:lnTo>
                    <a:lnTo>
                      <a:pt x="1616" y="783"/>
                    </a:lnTo>
                    <a:lnTo>
                      <a:pt x="1615" y="776"/>
                    </a:lnTo>
                    <a:lnTo>
                      <a:pt x="1615" y="776"/>
                    </a:lnTo>
                    <a:lnTo>
                      <a:pt x="1613" y="758"/>
                    </a:lnTo>
                    <a:lnTo>
                      <a:pt x="1613" y="758"/>
                    </a:lnTo>
                    <a:lnTo>
                      <a:pt x="1611" y="751"/>
                    </a:lnTo>
                    <a:lnTo>
                      <a:pt x="1609" y="747"/>
                    </a:lnTo>
                    <a:lnTo>
                      <a:pt x="1607" y="742"/>
                    </a:lnTo>
                    <a:lnTo>
                      <a:pt x="1607" y="742"/>
                    </a:lnTo>
                    <a:lnTo>
                      <a:pt x="1596" y="733"/>
                    </a:lnTo>
                    <a:lnTo>
                      <a:pt x="1586" y="724"/>
                    </a:lnTo>
                    <a:lnTo>
                      <a:pt x="1586" y="724"/>
                    </a:lnTo>
                    <a:lnTo>
                      <a:pt x="1582" y="718"/>
                    </a:lnTo>
                    <a:lnTo>
                      <a:pt x="1582" y="715"/>
                    </a:lnTo>
                    <a:lnTo>
                      <a:pt x="1580" y="706"/>
                    </a:lnTo>
                    <a:lnTo>
                      <a:pt x="1580" y="706"/>
                    </a:lnTo>
                    <a:lnTo>
                      <a:pt x="1577" y="700"/>
                    </a:lnTo>
                    <a:lnTo>
                      <a:pt x="1573" y="695"/>
                    </a:lnTo>
                    <a:lnTo>
                      <a:pt x="1567" y="695"/>
                    </a:lnTo>
                    <a:lnTo>
                      <a:pt x="1562" y="697"/>
                    </a:lnTo>
                    <a:lnTo>
                      <a:pt x="1562" y="697"/>
                    </a:lnTo>
                    <a:lnTo>
                      <a:pt x="1558" y="700"/>
                    </a:lnTo>
                    <a:lnTo>
                      <a:pt x="1555" y="704"/>
                    </a:lnTo>
                    <a:lnTo>
                      <a:pt x="1549" y="715"/>
                    </a:lnTo>
                    <a:lnTo>
                      <a:pt x="1549" y="715"/>
                    </a:lnTo>
                    <a:lnTo>
                      <a:pt x="1542" y="720"/>
                    </a:lnTo>
                    <a:lnTo>
                      <a:pt x="1533" y="724"/>
                    </a:lnTo>
                    <a:lnTo>
                      <a:pt x="1522" y="724"/>
                    </a:lnTo>
                    <a:lnTo>
                      <a:pt x="1513" y="722"/>
                    </a:lnTo>
                    <a:lnTo>
                      <a:pt x="1513" y="722"/>
                    </a:lnTo>
                    <a:lnTo>
                      <a:pt x="1506" y="717"/>
                    </a:lnTo>
                    <a:lnTo>
                      <a:pt x="1499" y="711"/>
                    </a:lnTo>
                    <a:lnTo>
                      <a:pt x="1495" y="702"/>
                    </a:lnTo>
                    <a:lnTo>
                      <a:pt x="1493" y="695"/>
                    </a:lnTo>
                    <a:lnTo>
                      <a:pt x="1493" y="695"/>
                    </a:lnTo>
                    <a:lnTo>
                      <a:pt x="1491" y="679"/>
                    </a:lnTo>
                    <a:lnTo>
                      <a:pt x="1488" y="671"/>
                    </a:lnTo>
                    <a:lnTo>
                      <a:pt x="1482" y="664"/>
                    </a:lnTo>
                    <a:lnTo>
                      <a:pt x="1482" y="664"/>
                    </a:lnTo>
                    <a:lnTo>
                      <a:pt x="1475" y="659"/>
                    </a:lnTo>
                    <a:lnTo>
                      <a:pt x="1466" y="655"/>
                    </a:lnTo>
                    <a:lnTo>
                      <a:pt x="1459" y="650"/>
                    </a:lnTo>
                    <a:lnTo>
                      <a:pt x="1452" y="644"/>
                    </a:lnTo>
                    <a:lnTo>
                      <a:pt x="1452" y="644"/>
                    </a:lnTo>
                    <a:lnTo>
                      <a:pt x="1441" y="635"/>
                    </a:lnTo>
                    <a:lnTo>
                      <a:pt x="1435" y="630"/>
                    </a:lnTo>
                    <a:lnTo>
                      <a:pt x="1430" y="628"/>
                    </a:lnTo>
                    <a:lnTo>
                      <a:pt x="1430" y="628"/>
                    </a:lnTo>
                    <a:lnTo>
                      <a:pt x="1423" y="626"/>
                    </a:lnTo>
                    <a:lnTo>
                      <a:pt x="1414" y="628"/>
                    </a:lnTo>
                    <a:lnTo>
                      <a:pt x="1399" y="635"/>
                    </a:lnTo>
                    <a:lnTo>
                      <a:pt x="1399" y="635"/>
                    </a:lnTo>
                    <a:lnTo>
                      <a:pt x="1394" y="637"/>
                    </a:lnTo>
                    <a:lnTo>
                      <a:pt x="1386" y="639"/>
                    </a:lnTo>
                    <a:lnTo>
                      <a:pt x="1379" y="639"/>
                    </a:lnTo>
                    <a:lnTo>
                      <a:pt x="1374" y="641"/>
                    </a:lnTo>
                    <a:lnTo>
                      <a:pt x="1374" y="641"/>
                    </a:lnTo>
                    <a:lnTo>
                      <a:pt x="1370" y="642"/>
                    </a:lnTo>
                    <a:lnTo>
                      <a:pt x="1367" y="646"/>
                    </a:lnTo>
                    <a:lnTo>
                      <a:pt x="1367" y="650"/>
                    </a:lnTo>
                    <a:lnTo>
                      <a:pt x="1367" y="655"/>
                    </a:lnTo>
                    <a:lnTo>
                      <a:pt x="1368" y="666"/>
                    </a:lnTo>
                    <a:lnTo>
                      <a:pt x="1368" y="669"/>
                    </a:lnTo>
                    <a:lnTo>
                      <a:pt x="1367" y="675"/>
                    </a:lnTo>
                    <a:lnTo>
                      <a:pt x="1367" y="675"/>
                    </a:lnTo>
                    <a:lnTo>
                      <a:pt x="1365" y="679"/>
                    </a:lnTo>
                    <a:lnTo>
                      <a:pt x="1363" y="680"/>
                    </a:lnTo>
                    <a:lnTo>
                      <a:pt x="1365" y="684"/>
                    </a:lnTo>
                    <a:lnTo>
                      <a:pt x="1365" y="684"/>
                    </a:lnTo>
                    <a:lnTo>
                      <a:pt x="1367" y="688"/>
                    </a:lnTo>
                    <a:lnTo>
                      <a:pt x="1368" y="691"/>
                    </a:lnTo>
                    <a:lnTo>
                      <a:pt x="1368" y="691"/>
                    </a:lnTo>
                    <a:lnTo>
                      <a:pt x="1368" y="695"/>
                    </a:lnTo>
                    <a:lnTo>
                      <a:pt x="1367" y="698"/>
                    </a:lnTo>
                    <a:lnTo>
                      <a:pt x="1363" y="704"/>
                    </a:lnTo>
                    <a:lnTo>
                      <a:pt x="1363" y="704"/>
                    </a:lnTo>
                    <a:lnTo>
                      <a:pt x="1359" y="709"/>
                    </a:lnTo>
                    <a:lnTo>
                      <a:pt x="1354" y="713"/>
                    </a:lnTo>
                    <a:lnTo>
                      <a:pt x="1350" y="717"/>
                    </a:lnTo>
                    <a:lnTo>
                      <a:pt x="1348" y="722"/>
                    </a:lnTo>
                    <a:lnTo>
                      <a:pt x="1348" y="722"/>
                    </a:lnTo>
                    <a:lnTo>
                      <a:pt x="1348" y="726"/>
                    </a:lnTo>
                    <a:lnTo>
                      <a:pt x="1350" y="729"/>
                    </a:lnTo>
                    <a:lnTo>
                      <a:pt x="1356" y="733"/>
                    </a:lnTo>
                    <a:lnTo>
                      <a:pt x="1361" y="736"/>
                    </a:lnTo>
                    <a:lnTo>
                      <a:pt x="1367" y="740"/>
                    </a:lnTo>
                    <a:lnTo>
                      <a:pt x="1367" y="740"/>
                    </a:lnTo>
                    <a:lnTo>
                      <a:pt x="1370" y="747"/>
                    </a:lnTo>
                    <a:lnTo>
                      <a:pt x="1372" y="753"/>
                    </a:lnTo>
                    <a:lnTo>
                      <a:pt x="1372" y="753"/>
                    </a:lnTo>
                    <a:lnTo>
                      <a:pt x="1377" y="764"/>
                    </a:lnTo>
                    <a:lnTo>
                      <a:pt x="1381" y="773"/>
                    </a:lnTo>
                    <a:lnTo>
                      <a:pt x="1381" y="773"/>
                    </a:lnTo>
                    <a:lnTo>
                      <a:pt x="1383" y="785"/>
                    </a:lnTo>
                    <a:lnTo>
                      <a:pt x="1385" y="791"/>
                    </a:lnTo>
                    <a:lnTo>
                      <a:pt x="1383" y="796"/>
                    </a:lnTo>
                    <a:lnTo>
                      <a:pt x="1383" y="796"/>
                    </a:lnTo>
                    <a:lnTo>
                      <a:pt x="1377" y="807"/>
                    </a:lnTo>
                    <a:lnTo>
                      <a:pt x="1374" y="812"/>
                    </a:lnTo>
                    <a:lnTo>
                      <a:pt x="1368" y="816"/>
                    </a:lnTo>
                    <a:lnTo>
                      <a:pt x="1368" y="816"/>
                    </a:lnTo>
                    <a:lnTo>
                      <a:pt x="1359" y="821"/>
                    </a:lnTo>
                    <a:lnTo>
                      <a:pt x="1354" y="825"/>
                    </a:lnTo>
                    <a:lnTo>
                      <a:pt x="1350" y="831"/>
                    </a:lnTo>
                    <a:lnTo>
                      <a:pt x="1350" y="831"/>
                    </a:lnTo>
                    <a:lnTo>
                      <a:pt x="1347" y="836"/>
                    </a:lnTo>
                    <a:lnTo>
                      <a:pt x="1347" y="843"/>
                    </a:lnTo>
                    <a:lnTo>
                      <a:pt x="1350" y="859"/>
                    </a:lnTo>
                    <a:lnTo>
                      <a:pt x="1350" y="859"/>
                    </a:lnTo>
                    <a:lnTo>
                      <a:pt x="1350" y="865"/>
                    </a:lnTo>
                    <a:lnTo>
                      <a:pt x="1350" y="870"/>
                    </a:lnTo>
                    <a:lnTo>
                      <a:pt x="1348" y="878"/>
                    </a:lnTo>
                    <a:lnTo>
                      <a:pt x="1347" y="881"/>
                    </a:lnTo>
                    <a:lnTo>
                      <a:pt x="1347" y="881"/>
                    </a:lnTo>
                    <a:lnTo>
                      <a:pt x="1341" y="887"/>
                    </a:lnTo>
                    <a:lnTo>
                      <a:pt x="1336" y="888"/>
                    </a:lnTo>
                    <a:lnTo>
                      <a:pt x="1329" y="890"/>
                    </a:lnTo>
                    <a:lnTo>
                      <a:pt x="1323" y="890"/>
                    </a:lnTo>
                    <a:lnTo>
                      <a:pt x="1323" y="890"/>
                    </a:lnTo>
                    <a:lnTo>
                      <a:pt x="1318" y="888"/>
                    </a:lnTo>
                    <a:lnTo>
                      <a:pt x="1316" y="887"/>
                    </a:lnTo>
                    <a:lnTo>
                      <a:pt x="1310" y="879"/>
                    </a:lnTo>
                    <a:lnTo>
                      <a:pt x="1307" y="870"/>
                    </a:lnTo>
                    <a:lnTo>
                      <a:pt x="1305" y="863"/>
                    </a:lnTo>
                    <a:lnTo>
                      <a:pt x="1305" y="863"/>
                    </a:lnTo>
                    <a:lnTo>
                      <a:pt x="1303" y="854"/>
                    </a:lnTo>
                    <a:lnTo>
                      <a:pt x="1303" y="843"/>
                    </a:lnTo>
                    <a:lnTo>
                      <a:pt x="1303" y="832"/>
                    </a:lnTo>
                    <a:lnTo>
                      <a:pt x="1301" y="829"/>
                    </a:lnTo>
                    <a:lnTo>
                      <a:pt x="1298" y="825"/>
                    </a:lnTo>
                    <a:lnTo>
                      <a:pt x="1298" y="825"/>
                    </a:lnTo>
                    <a:lnTo>
                      <a:pt x="1291" y="820"/>
                    </a:lnTo>
                    <a:lnTo>
                      <a:pt x="1281" y="816"/>
                    </a:lnTo>
                    <a:lnTo>
                      <a:pt x="1263" y="812"/>
                    </a:lnTo>
                    <a:lnTo>
                      <a:pt x="1263" y="812"/>
                    </a:lnTo>
                    <a:lnTo>
                      <a:pt x="1253" y="811"/>
                    </a:lnTo>
                    <a:lnTo>
                      <a:pt x="1243" y="805"/>
                    </a:lnTo>
                    <a:lnTo>
                      <a:pt x="1225" y="793"/>
                    </a:lnTo>
                    <a:lnTo>
                      <a:pt x="1225" y="793"/>
                    </a:lnTo>
                    <a:lnTo>
                      <a:pt x="1216" y="785"/>
                    </a:lnTo>
                    <a:lnTo>
                      <a:pt x="1205" y="780"/>
                    </a:lnTo>
                    <a:lnTo>
                      <a:pt x="1205" y="780"/>
                    </a:lnTo>
                    <a:lnTo>
                      <a:pt x="1193" y="776"/>
                    </a:lnTo>
                    <a:lnTo>
                      <a:pt x="1180" y="773"/>
                    </a:lnTo>
                    <a:lnTo>
                      <a:pt x="1180" y="773"/>
                    </a:lnTo>
                    <a:lnTo>
                      <a:pt x="1166" y="769"/>
                    </a:lnTo>
                    <a:lnTo>
                      <a:pt x="1151" y="760"/>
                    </a:lnTo>
                    <a:lnTo>
                      <a:pt x="1146" y="756"/>
                    </a:lnTo>
                    <a:lnTo>
                      <a:pt x="1140" y="749"/>
                    </a:lnTo>
                    <a:lnTo>
                      <a:pt x="1137" y="742"/>
                    </a:lnTo>
                    <a:lnTo>
                      <a:pt x="1135" y="735"/>
                    </a:lnTo>
                    <a:lnTo>
                      <a:pt x="1135" y="735"/>
                    </a:lnTo>
                    <a:lnTo>
                      <a:pt x="1131" y="727"/>
                    </a:lnTo>
                    <a:lnTo>
                      <a:pt x="1126" y="720"/>
                    </a:lnTo>
                    <a:lnTo>
                      <a:pt x="1122" y="713"/>
                    </a:lnTo>
                    <a:lnTo>
                      <a:pt x="1117" y="706"/>
                    </a:lnTo>
                    <a:lnTo>
                      <a:pt x="1117" y="706"/>
                    </a:lnTo>
                    <a:lnTo>
                      <a:pt x="1115" y="695"/>
                    </a:lnTo>
                    <a:lnTo>
                      <a:pt x="1115" y="684"/>
                    </a:lnTo>
                    <a:lnTo>
                      <a:pt x="1119" y="675"/>
                    </a:lnTo>
                    <a:lnTo>
                      <a:pt x="1124" y="666"/>
                    </a:lnTo>
                    <a:lnTo>
                      <a:pt x="1124" y="666"/>
                    </a:lnTo>
                    <a:lnTo>
                      <a:pt x="1133" y="655"/>
                    </a:lnTo>
                    <a:lnTo>
                      <a:pt x="1144" y="648"/>
                    </a:lnTo>
                    <a:lnTo>
                      <a:pt x="1144" y="648"/>
                    </a:lnTo>
                    <a:lnTo>
                      <a:pt x="1153" y="641"/>
                    </a:lnTo>
                    <a:lnTo>
                      <a:pt x="1160" y="633"/>
                    </a:lnTo>
                    <a:lnTo>
                      <a:pt x="1160" y="633"/>
                    </a:lnTo>
                    <a:lnTo>
                      <a:pt x="1164" y="628"/>
                    </a:lnTo>
                    <a:lnTo>
                      <a:pt x="1166" y="622"/>
                    </a:lnTo>
                    <a:lnTo>
                      <a:pt x="1167" y="617"/>
                    </a:lnTo>
                    <a:lnTo>
                      <a:pt x="1169" y="613"/>
                    </a:lnTo>
                    <a:lnTo>
                      <a:pt x="1169" y="613"/>
                    </a:lnTo>
                    <a:lnTo>
                      <a:pt x="1173" y="610"/>
                    </a:lnTo>
                    <a:lnTo>
                      <a:pt x="1178" y="606"/>
                    </a:lnTo>
                    <a:lnTo>
                      <a:pt x="1178" y="606"/>
                    </a:lnTo>
                    <a:lnTo>
                      <a:pt x="1195" y="601"/>
                    </a:lnTo>
                    <a:lnTo>
                      <a:pt x="1209" y="595"/>
                    </a:lnTo>
                    <a:lnTo>
                      <a:pt x="1209" y="595"/>
                    </a:lnTo>
                    <a:lnTo>
                      <a:pt x="1216" y="592"/>
                    </a:lnTo>
                    <a:lnTo>
                      <a:pt x="1218" y="590"/>
                    </a:lnTo>
                    <a:lnTo>
                      <a:pt x="1220" y="586"/>
                    </a:lnTo>
                    <a:lnTo>
                      <a:pt x="1220" y="586"/>
                    </a:lnTo>
                    <a:lnTo>
                      <a:pt x="1216" y="579"/>
                    </a:lnTo>
                    <a:lnTo>
                      <a:pt x="1213" y="574"/>
                    </a:lnTo>
                    <a:lnTo>
                      <a:pt x="1213" y="574"/>
                    </a:lnTo>
                    <a:lnTo>
                      <a:pt x="1209" y="570"/>
                    </a:lnTo>
                    <a:lnTo>
                      <a:pt x="1205" y="568"/>
                    </a:lnTo>
                    <a:lnTo>
                      <a:pt x="1196" y="566"/>
                    </a:lnTo>
                    <a:lnTo>
                      <a:pt x="1196" y="566"/>
                    </a:lnTo>
                    <a:lnTo>
                      <a:pt x="1191" y="566"/>
                    </a:lnTo>
                    <a:lnTo>
                      <a:pt x="1184" y="566"/>
                    </a:lnTo>
                    <a:lnTo>
                      <a:pt x="1182" y="565"/>
                    </a:lnTo>
                    <a:lnTo>
                      <a:pt x="1180" y="563"/>
                    </a:lnTo>
                    <a:lnTo>
                      <a:pt x="1180" y="561"/>
                    </a:lnTo>
                    <a:lnTo>
                      <a:pt x="1182" y="557"/>
                    </a:lnTo>
                    <a:lnTo>
                      <a:pt x="1182" y="557"/>
                    </a:lnTo>
                    <a:lnTo>
                      <a:pt x="1184" y="555"/>
                    </a:lnTo>
                    <a:lnTo>
                      <a:pt x="1186" y="554"/>
                    </a:lnTo>
                    <a:lnTo>
                      <a:pt x="1193" y="552"/>
                    </a:lnTo>
                    <a:lnTo>
                      <a:pt x="1205" y="554"/>
                    </a:lnTo>
                    <a:lnTo>
                      <a:pt x="1205" y="554"/>
                    </a:lnTo>
                    <a:lnTo>
                      <a:pt x="1215" y="557"/>
                    </a:lnTo>
                    <a:lnTo>
                      <a:pt x="1220" y="559"/>
                    </a:lnTo>
                    <a:lnTo>
                      <a:pt x="1224" y="559"/>
                    </a:lnTo>
                    <a:lnTo>
                      <a:pt x="1224" y="559"/>
                    </a:lnTo>
                    <a:lnTo>
                      <a:pt x="1227" y="557"/>
                    </a:lnTo>
                    <a:lnTo>
                      <a:pt x="1231" y="555"/>
                    </a:lnTo>
                    <a:lnTo>
                      <a:pt x="1234" y="550"/>
                    </a:lnTo>
                    <a:lnTo>
                      <a:pt x="1238" y="543"/>
                    </a:lnTo>
                    <a:lnTo>
                      <a:pt x="1242" y="539"/>
                    </a:lnTo>
                    <a:lnTo>
                      <a:pt x="1245" y="537"/>
                    </a:lnTo>
                    <a:lnTo>
                      <a:pt x="1245" y="537"/>
                    </a:lnTo>
                    <a:lnTo>
                      <a:pt x="1249" y="537"/>
                    </a:lnTo>
                    <a:lnTo>
                      <a:pt x="1253" y="537"/>
                    </a:lnTo>
                    <a:lnTo>
                      <a:pt x="1258" y="541"/>
                    </a:lnTo>
                    <a:lnTo>
                      <a:pt x="1258" y="541"/>
                    </a:lnTo>
                    <a:lnTo>
                      <a:pt x="1263" y="541"/>
                    </a:lnTo>
                    <a:lnTo>
                      <a:pt x="1267" y="541"/>
                    </a:lnTo>
                    <a:lnTo>
                      <a:pt x="1276" y="539"/>
                    </a:lnTo>
                    <a:lnTo>
                      <a:pt x="1291" y="530"/>
                    </a:lnTo>
                    <a:lnTo>
                      <a:pt x="1291" y="530"/>
                    </a:lnTo>
                    <a:lnTo>
                      <a:pt x="1305" y="525"/>
                    </a:lnTo>
                    <a:lnTo>
                      <a:pt x="1320" y="521"/>
                    </a:lnTo>
                    <a:lnTo>
                      <a:pt x="1320" y="521"/>
                    </a:lnTo>
                    <a:lnTo>
                      <a:pt x="1325" y="519"/>
                    </a:lnTo>
                    <a:lnTo>
                      <a:pt x="1329" y="516"/>
                    </a:lnTo>
                    <a:lnTo>
                      <a:pt x="1330" y="512"/>
                    </a:lnTo>
                    <a:lnTo>
                      <a:pt x="1330" y="507"/>
                    </a:lnTo>
                    <a:lnTo>
                      <a:pt x="1330" y="507"/>
                    </a:lnTo>
                    <a:lnTo>
                      <a:pt x="1329" y="499"/>
                    </a:lnTo>
                    <a:lnTo>
                      <a:pt x="1323" y="496"/>
                    </a:lnTo>
                    <a:lnTo>
                      <a:pt x="1320" y="492"/>
                    </a:lnTo>
                    <a:lnTo>
                      <a:pt x="1314" y="487"/>
                    </a:lnTo>
                    <a:lnTo>
                      <a:pt x="1314" y="487"/>
                    </a:lnTo>
                    <a:lnTo>
                      <a:pt x="1312" y="480"/>
                    </a:lnTo>
                    <a:lnTo>
                      <a:pt x="1312" y="480"/>
                    </a:lnTo>
                    <a:lnTo>
                      <a:pt x="1312" y="472"/>
                    </a:lnTo>
                    <a:lnTo>
                      <a:pt x="1312" y="465"/>
                    </a:lnTo>
                    <a:lnTo>
                      <a:pt x="1312" y="465"/>
                    </a:lnTo>
                    <a:lnTo>
                      <a:pt x="1314" y="460"/>
                    </a:lnTo>
                    <a:lnTo>
                      <a:pt x="1314" y="458"/>
                    </a:lnTo>
                    <a:lnTo>
                      <a:pt x="1314" y="456"/>
                    </a:lnTo>
                    <a:lnTo>
                      <a:pt x="1314" y="456"/>
                    </a:lnTo>
                    <a:lnTo>
                      <a:pt x="1312" y="452"/>
                    </a:lnTo>
                    <a:lnTo>
                      <a:pt x="1309" y="451"/>
                    </a:lnTo>
                    <a:lnTo>
                      <a:pt x="1301" y="447"/>
                    </a:lnTo>
                    <a:lnTo>
                      <a:pt x="1301" y="447"/>
                    </a:lnTo>
                    <a:lnTo>
                      <a:pt x="1298" y="442"/>
                    </a:lnTo>
                    <a:lnTo>
                      <a:pt x="1292" y="438"/>
                    </a:lnTo>
                    <a:lnTo>
                      <a:pt x="1292" y="438"/>
                    </a:lnTo>
                    <a:lnTo>
                      <a:pt x="1280" y="438"/>
                    </a:lnTo>
                    <a:lnTo>
                      <a:pt x="1267" y="438"/>
                    </a:lnTo>
                    <a:lnTo>
                      <a:pt x="1267" y="438"/>
                    </a:lnTo>
                    <a:lnTo>
                      <a:pt x="1263" y="440"/>
                    </a:lnTo>
                    <a:lnTo>
                      <a:pt x="1260" y="443"/>
                    </a:lnTo>
                    <a:lnTo>
                      <a:pt x="1258" y="447"/>
                    </a:lnTo>
                    <a:lnTo>
                      <a:pt x="1260" y="451"/>
                    </a:lnTo>
                    <a:lnTo>
                      <a:pt x="1260" y="451"/>
                    </a:lnTo>
                    <a:lnTo>
                      <a:pt x="1262" y="454"/>
                    </a:lnTo>
                    <a:lnTo>
                      <a:pt x="1265" y="458"/>
                    </a:lnTo>
                    <a:lnTo>
                      <a:pt x="1269" y="461"/>
                    </a:lnTo>
                    <a:lnTo>
                      <a:pt x="1269" y="463"/>
                    </a:lnTo>
                    <a:lnTo>
                      <a:pt x="1267" y="465"/>
                    </a:lnTo>
                    <a:lnTo>
                      <a:pt x="1267" y="465"/>
                    </a:lnTo>
                    <a:lnTo>
                      <a:pt x="1263" y="465"/>
                    </a:lnTo>
                    <a:lnTo>
                      <a:pt x="1260" y="467"/>
                    </a:lnTo>
                    <a:lnTo>
                      <a:pt x="1260" y="467"/>
                    </a:lnTo>
                    <a:lnTo>
                      <a:pt x="1256" y="469"/>
                    </a:lnTo>
                    <a:lnTo>
                      <a:pt x="1254" y="474"/>
                    </a:lnTo>
                    <a:lnTo>
                      <a:pt x="1254" y="474"/>
                    </a:lnTo>
                    <a:lnTo>
                      <a:pt x="1253" y="476"/>
                    </a:lnTo>
                    <a:lnTo>
                      <a:pt x="1253" y="480"/>
                    </a:lnTo>
                    <a:lnTo>
                      <a:pt x="1254" y="487"/>
                    </a:lnTo>
                    <a:lnTo>
                      <a:pt x="1254" y="487"/>
                    </a:lnTo>
                    <a:lnTo>
                      <a:pt x="1253" y="490"/>
                    </a:lnTo>
                    <a:lnTo>
                      <a:pt x="1249" y="494"/>
                    </a:lnTo>
                    <a:lnTo>
                      <a:pt x="1249" y="494"/>
                    </a:lnTo>
                    <a:lnTo>
                      <a:pt x="1240" y="507"/>
                    </a:lnTo>
                    <a:lnTo>
                      <a:pt x="1234" y="510"/>
                    </a:lnTo>
                    <a:lnTo>
                      <a:pt x="1231" y="512"/>
                    </a:lnTo>
                    <a:lnTo>
                      <a:pt x="1227" y="512"/>
                    </a:lnTo>
                    <a:lnTo>
                      <a:pt x="1227" y="512"/>
                    </a:lnTo>
                    <a:lnTo>
                      <a:pt x="1224" y="510"/>
                    </a:lnTo>
                    <a:lnTo>
                      <a:pt x="1220" y="508"/>
                    </a:lnTo>
                    <a:lnTo>
                      <a:pt x="1216" y="501"/>
                    </a:lnTo>
                    <a:lnTo>
                      <a:pt x="1216" y="501"/>
                    </a:lnTo>
                    <a:lnTo>
                      <a:pt x="1213" y="492"/>
                    </a:lnTo>
                    <a:lnTo>
                      <a:pt x="1213" y="483"/>
                    </a:lnTo>
                    <a:lnTo>
                      <a:pt x="1215" y="465"/>
                    </a:lnTo>
                    <a:lnTo>
                      <a:pt x="1215" y="465"/>
                    </a:lnTo>
                    <a:lnTo>
                      <a:pt x="1213" y="460"/>
                    </a:lnTo>
                    <a:lnTo>
                      <a:pt x="1211" y="454"/>
                    </a:lnTo>
                    <a:lnTo>
                      <a:pt x="1207" y="452"/>
                    </a:lnTo>
                    <a:lnTo>
                      <a:pt x="1205" y="451"/>
                    </a:lnTo>
                    <a:lnTo>
                      <a:pt x="1202" y="452"/>
                    </a:lnTo>
                    <a:lnTo>
                      <a:pt x="1198" y="454"/>
                    </a:lnTo>
                    <a:lnTo>
                      <a:pt x="1198" y="454"/>
                    </a:lnTo>
                    <a:lnTo>
                      <a:pt x="1196" y="458"/>
                    </a:lnTo>
                    <a:lnTo>
                      <a:pt x="1196" y="461"/>
                    </a:lnTo>
                    <a:lnTo>
                      <a:pt x="1195" y="470"/>
                    </a:lnTo>
                    <a:lnTo>
                      <a:pt x="1193" y="474"/>
                    </a:lnTo>
                    <a:lnTo>
                      <a:pt x="1191" y="476"/>
                    </a:lnTo>
                    <a:lnTo>
                      <a:pt x="1189" y="478"/>
                    </a:lnTo>
                    <a:lnTo>
                      <a:pt x="1184" y="476"/>
                    </a:lnTo>
                    <a:lnTo>
                      <a:pt x="1184" y="476"/>
                    </a:lnTo>
                    <a:lnTo>
                      <a:pt x="1180" y="472"/>
                    </a:lnTo>
                    <a:lnTo>
                      <a:pt x="1178" y="467"/>
                    </a:lnTo>
                    <a:lnTo>
                      <a:pt x="1178" y="467"/>
                    </a:lnTo>
                    <a:lnTo>
                      <a:pt x="1175" y="456"/>
                    </a:lnTo>
                    <a:lnTo>
                      <a:pt x="1173" y="452"/>
                    </a:lnTo>
                    <a:lnTo>
                      <a:pt x="1167" y="451"/>
                    </a:lnTo>
                    <a:lnTo>
                      <a:pt x="1167" y="451"/>
                    </a:lnTo>
                    <a:lnTo>
                      <a:pt x="1164" y="449"/>
                    </a:lnTo>
                    <a:lnTo>
                      <a:pt x="1160" y="445"/>
                    </a:lnTo>
                    <a:lnTo>
                      <a:pt x="1155" y="438"/>
                    </a:lnTo>
                    <a:lnTo>
                      <a:pt x="1155" y="438"/>
                    </a:lnTo>
                    <a:lnTo>
                      <a:pt x="1155" y="434"/>
                    </a:lnTo>
                    <a:lnTo>
                      <a:pt x="1155" y="431"/>
                    </a:lnTo>
                    <a:lnTo>
                      <a:pt x="1155" y="431"/>
                    </a:lnTo>
                    <a:lnTo>
                      <a:pt x="1157" y="427"/>
                    </a:lnTo>
                    <a:lnTo>
                      <a:pt x="1157" y="425"/>
                    </a:lnTo>
                    <a:lnTo>
                      <a:pt x="1157" y="423"/>
                    </a:lnTo>
                    <a:lnTo>
                      <a:pt x="1157" y="423"/>
                    </a:lnTo>
                    <a:lnTo>
                      <a:pt x="1155" y="422"/>
                    </a:lnTo>
                    <a:lnTo>
                      <a:pt x="1151" y="422"/>
                    </a:lnTo>
                    <a:lnTo>
                      <a:pt x="1151" y="422"/>
                    </a:lnTo>
                    <a:lnTo>
                      <a:pt x="1149" y="420"/>
                    </a:lnTo>
                    <a:lnTo>
                      <a:pt x="1149" y="418"/>
                    </a:lnTo>
                    <a:lnTo>
                      <a:pt x="1151" y="416"/>
                    </a:lnTo>
                    <a:lnTo>
                      <a:pt x="1151" y="416"/>
                    </a:lnTo>
                    <a:lnTo>
                      <a:pt x="1155" y="416"/>
                    </a:lnTo>
                    <a:lnTo>
                      <a:pt x="1157" y="416"/>
                    </a:lnTo>
                    <a:lnTo>
                      <a:pt x="1160" y="418"/>
                    </a:lnTo>
                    <a:lnTo>
                      <a:pt x="1162" y="416"/>
                    </a:lnTo>
                    <a:lnTo>
                      <a:pt x="1162" y="416"/>
                    </a:lnTo>
                    <a:lnTo>
                      <a:pt x="1164" y="414"/>
                    </a:lnTo>
                    <a:lnTo>
                      <a:pt x="1164" y="411"/>
                    </a:lnTo>
                    <a:lnTo>
                      <a:pt x="1160" y="405"/>
                    </a:lnTo>
                    <a:lnTo>
                      <a:pt x="1160" y="405"/>
                    </a:lnTo>
                    <a:lnTo>
                      <a:pt x="1157" y="402"/>
                    </a:lnTo>
                    <a:lnTo>
                      <a:pt x="1151" y="400"/>
                    </a:lnTo>
                    <a:lnTo>
                      <a:pt x="1142" y="396"/>
                    </a:lnTo>
                    <a:lnTo>
                      <a:pt x="1142" y="396"/>
                    </a:lnTo>
                    <a:lnTo>
                      <a:pt x="1128" y="385"/>
                    </a:lnTo>
                    <a:lnTo>
                      <a:pt x="1128" y="385"/>
                    </a:lnTo>
                    <a:lnTo>
                      <a:pt x="1124" y="384"/>
                    </a:lnTo>
                    <a:lnTo>
                      <a:pt x="1120" y="378"/>
                    </a:lnTo>
                    <a:lnTo>
                      <a:pt x="1117" y="373"/>
                    </a:lnTo>
                    <a:lnTo>
                      <a:pt x="1117" y="369"/>
                    </a:lnTo>
                    <a:lnTo>
                      <a:pt x="1117" y="369"/>
                    </a:lnTo>
                    <a:lnTo>
                      <a:pt x="1120" y="366"/>
                    </a:lnTo>
                    <a:lnTo>
                      <a:pt x="1124" y="364"/>
                    </a:lnTo>
                    <a:lnTo>
                      <a:pt x="1124" y="362"/>
                    </a:lnTo>
                    <a:lnTo>
                      <a:pt x="1124" y="362"/>
                    </a:lnTo>
                    <a:lnTo>
                      <a:pt x="1124" y="356"/>
                    </a:lnTo>
                    <a:lnTo>
                      <a:pt x="1122" y="353"/>
                    </a:lnTo>
                    <a:lnTo>
                      <a:pt x="1122" y="353"/>
                    </a:lnTo>
                    <a:lnTo>
                      <a:pt x="1122" y="351"/>
                    </a:lnTo>
                    <a:lnTo>
                      <a:pt x="1126" y="349"/>
                    </a:lnTo>
                    <a:lnTo>
                      <a:pt x="1135" y="347"/>
                    </a:lnTo>
                    <a:lnTo>
                      <a:pt x="1135" y="347"/>
                    </a:lnTo>
                    <a:lnTo>
                      <a:pt x="1142" y="346"/>
                    </a:lnTo>
                    <a:lnTo>
                      <a:pt x="1149" y="344"/>
                    </a:lnTo>
                    <a:lnTo>
                      <a:pt x="1149" y="344"/>
                    </a:lnTo>
                    <a:lnTo>
                      <a:pt x="1157" y="346"/>
                    </a:lnTo>
                    <a:lnTo>
                      <a:pt x="1160" y="346"/>
                    </a:lnTo>
                    <a:lnTo>
                      <a:pt x="1164" y="344"/>
                    </a:lnTo>
                    <a:lnTo>
                      <a:pt x="1164" y="344"/>
                    </a:lnTo>
                    <a:lnTo>
                      <a:pt x="1169" y="340"/>
                    </a:lnTo>
                    <a:lnTo>
                      <a:pt x="1173" y="335"/>
                    </a:lnTo>
                    <a:lnTo>
                      <a:pt x="1175" y="328"/>
                    </a:lnTo>
                    <a:lnTo>
                      <a:pt x="1175" y="324"/>
                    </a:lnTo>
                    <a:lnTo>
                      <a:pt x="1173" y="320"/>
                    </a:lnTo>
                    <a:lnTo>
                      <a:pt x="1173" y="320"/>
                    </a:lnTo>
                    <a:lnTo>
                      <a:pt x="1169" y="317"/>
                    </a:lnTo>
                    <a:lnTo>
                      <a:pt x="1162" y="311"/>
                    </a:lnTo>
                    <a:lnTo>
                      <a:pt x="1151" y="306"/>
                    </a:lnTo>
                    <a:lnTo>
                      <a:pt x="1151" y="306"/>
                    </a:lnTo>
                    <a:lnTo>
                      <a:pt x="1135" y="304"/>
                    </a:lnTo>
                    <a:lnTo>
                      <a:pt x="1126" y="304"/>
                    </a:lnTo>
                    <a:lnTo>
                      <a:pt x="1119" y="304"/>
                    </a:lnTo>
                    <a:lnTo>
                      <a:pt x="1119" y="304"/>
                    </a:lnTo>
                    <a:lnTo>
                      <a:pt x="1108" y="309"/>
                    </a:lnTo>
                    <a:lnTo>
                      <a:pt x="1108" y="309"/>
                    </a:lnTo>
                    <a:lnTo>
                      <a:pt x="1102" y="311"/>
                    </a:lnTo>
                    <a:lnTo>
                      <a:pt x="1099" y="313"/>
                    </a:lnTo>
                    <a:lnTo>
                      <a:pt x="1099" y="313"/>
                    </a:lnTo>
                    <a:lnTo>
                      <a:pt x="1095" y="318"/>
                    </a:lnTo>
                    <a:lnTo>
                      <a:pt x="1095" y="326"/>
                    </a:lnTo>
                    <a:lnTo>
                      <a:pt x="1097" y="331"/>
                    </a:lnTo>
                    <a:lnTo>
                      <a:pt x="1099" y="337"/>
                    </a:lnTo>
                    <a:lnTo>
                      <a:pt x="1099" y="337"/>
                    </a:lnTo>
                    <a:lnTo>
                      <a:pt x="1100" y="340"/>
                    </a:lnTo>
                    <a:lnTo>
                      <a:pt x="1102" y="346"/>
                    </a:lnTo>
                    <a:lnTo>
                      <a:pt x="1102" y="346"/>
                    </a:lnTo>
                    <a:lnTo>
                      <a:pt x="1102" y="351"/>
                    </a:lnTo>
                    <a:lnTo>
                      <a:pt x="1100" y="355"/>
                    </a:lnTo>
                    <a:lnTo>
                      <a:pt x="1102" y="356"/>
                    </a:lnTo>
                    <a:lnTo>
                      <a:pt x="1102" y="356"/>
                    </a:lnTo>
                    <a:lnTo>
                      <a:pt x="1106" y="360"/>
                    </a:lnTo>
                    <a:lnTo>
                      <a:pt x="1108" y="362"/>
                    </a:lnTo>
                    <a:lnTo>
                      <a:pt x="1110" y="364"/>
                    </a:lnTo>
                    <a:lnTo>
                      <a:pt x="1110" y="364"/>
                    </a:lnTo>
                    <a:lnTo>
                      <a:pt x="1110" y="369"/>
                    </a:lnTo>
                    <a:lnTo>
                      <a:pt x="1108" y="373"/>
                    </a:lnTo>
                    <a:lnTo>
                      <a:pt x="1100" y="378"/>
                    </a:lnTo>
                    <a:lnTo>
                      <a:pt x="1100" y="378"/>
                    </a:lnTo>
                    <a:lnTo>
                      <a:pt x="1097" y="385"/>
                    </a:lnTo>
                    <a:lnTo>
                      <a:pt x="1095" y="394"/>
                    </a:lnTo>
                    <a:lnTo>
                      <a:pt x="1095" y="394"/>
                    </a:lnTo>
                    <a:lnTo>
                      <a:pt x="1093" y="398"/>
                    </a:lnTo>
                    <a:lnTo>
                      <a:pt x="1090" y="402"/>
                    </a:lnTo>
                    <a:lnTo>
                      <a:pt x="1090" y="402"/>
                    </a:lnTo>
                    <a:lnTo>
                      <a:pt x="1086" y="407"/>
                    </a:lnTo>
                    <a:lnTo>
                      <a:pt x="1082" y="416"/>
                    </a:lnTo>
                    <a:lnTo>
                      <a:pt x="1082" y="416"/>
                    </a:lnTo>
                    <a:lnTo>
                      <a:pt x="1082" y="420"/>
                    </a:lnTo>
                    <a:lnTo>
                      <a:pt x="1084" y="425"/>
                    </a:lnTo>
                    <a:lnTo>
                      <a:pt x="1086" y="427"/>
                    </a:lnTo>
                    <a:lnTo>
                      <a:pt x="1090" y="431"/>
                    </a:lnTo>
                    <a:lnTo>
                      <a:pt x="1090" y="431"/>
                    </a:lnTo>
                    <a:lnTo>
                      <a:pt x="1095" y="432"/>
                    </a:lnTo>
                    <a:lnTo>
                      <a:pt x="1100" y="432"/>
                    </a:lnTo>
                    <a:lnTo>
                      <a:pt x="1111" y="432"/>
                    </a:lnTo>
                    <a:lnTo>
                      <a:pt x="1111" y="432"/>
                    </a:lnTo>
                    <a:lnTo>
                      <a:pt x="1120" y="434"/>
                    </a:lnTo>
                    <a:lnTo>
                      <a:pt x="1124" y="438"/>
                    </a:lnTo>
                    <a:lnTo>
                      <a:pt x="1128" y="442"/>
                    </a:lnTo>
                    <a:lnTo>
                      <a:pt x="1128" y="442"/>
                    </a:lnTo>
                    <a:lnTo>
                      <a:pt x="1129" y="445"/>
                    </a:lnTo>
                    <a:lnTo>
                      <a:pt x="1129" y="447"/>
                    </a:lnTo>
                    <a:lnTo>
                      <a:pt x="1128" y="451"/>
                    </a:lnTo>
                    <a:lnTo>
                      <a:pt x="1124" y="452"/>
                    </a:lnTo>
                    <a:lnTo>
                      <a:pt x="1124" y="452"/>
                    </a:lnTo>
                    <a:lnTo>
                      <a:pt x="1117" y="454"/>
                    </a:lnTo>
                    <a:lnTo>
                      <a:pt x="1115" y="458"/>
                    </a:lnTo>
                    <a:lnTo>
                      <a:pt x="1115" y="461"/>
                    </a:lnTo>
                    <a:lnTo>
                      <a:pt x="1115" y="461"/>
                    </a:lnTo>
                    <a:lnTo>
                      <a:pt x="1117" y="465"/>
                    </a:lnTo>
                    <a:lnTo>
                      <a:pt x="1120" y="467"/>
                    </a:lnTo>
                    <a:lnTo>
                      <a:pt x="1122" y="469"/>
                    </a:lnTo>
                    <a:lnTo>
                      <a:pt x="1124" y="472"/>
                    </a:lnTo>
                    <a:lnTo>
                      <a:pt x="1124" y="472"/>
                    </a:lnTo>
                    <a:lnTo>
                      <a:pt x="1124" y="474"/>
                    </a:lnTo>
                    <a:lnTo>
                      <a:pt x="1122" y="478"/>
                    </a:lnTo>
                    <a:lnTo>
                      <a:pt x="1113" y="483"/>
                    </a:lnTo>
                    <a:lnTo>
                      <a:pt x="1104" y="487"/>
                    </a:lnTo>
                    <a:lnTo>
                      <a:pt x="1099" y="492"/>
                    </a:lnTo>
                    <a:lnTo>
                      <a:pt x="1099" y="492"/>
                    </a:lnTo>
                    <a:lnTo>
                      <a:pt x="1097" y="498"/>
                    </a:lnTo>
                    <a:lnTo>
                      <a:pt x="1097" y="501"/>
                    </a:lnTo>
                    <a:lnTo>
                      <a:pt x="1097" y="507"/>
                    </a:lnTo>
                    <a:lnTo>
                      <a:pt x="1095" y="512"/>
                    </a:lnTo>
                    <a:lnTo>
                      <a:pt x="1095" y="512"/>
                    </a:lnTo>
                    <a:lnTo>
                      <a:pt x="1093" y="514"/>
                    </a:lnTo>
                    <a:lnTo>
                      <a:pt x="1090" y="514"/>
                    </a:lnTo>
                    <a:lnTo>
                      <a:pt x="1086" y="514"/>
                    </a:lnTo>
                    <a:lnTo>
                      <a:pt x="1084" y="510"/>
                    </a:lnTo>
                    <a:lnTo>
                      <a:pt x="1084" y="510"/>
                    </a:lnTo>
                    <a:lnTo>
                      <a:pt x="1081" y="507"/>
                    </a:lnTo>
                    <a:lnTo>
                      <a:pt x="1079" y="503"/>
                    </a:lnTo>
                    <a:lnTo>
                      <a:pt x="1077" y="492"/>
                    </a:lnTo>
                    <a:lnTo>
                      <a:pt x="1075" y="483"/>
                    </a:lnTo>
                    <a:lnTo>
                      <a:pt x="1072" y="481"/>
                    </a:lnTo>
                    <a:lnTo>
                      <a:pt x="1066" y="480"/>
                    </a:lnTo>
                    <a:lnTo>
                      <a:pt x="1066" y="480"/>
                    </a:lnTo>
                    <a:lnTo>
                      <a:pt x="1061" y="478"/>
                    </a:lnTo>
                    <a:lnTo>
                      <a:pt x="1059" y="480"/>
                    </a:lnTo>
                    <a:lnTo>
                      <a:pt x="1055" y="483"/>
                    </a:lnTo>
                    <a:lnTo>
                      <a:pt x="1055" y="489"/>
                    </a:lnTo>
                    <a:lnTo>
                      <a:pt x="1055" y="489"/>
                    </a:lnTo>
                    <a:lnTo>
                      <a:pt x="1052" y="494"/>
                    </a:lnTo>
                    <a:lnTo>
                      <a:pt x="1046" y="498"/>
                    </a:lnTo>
                    <a:lnTo>
                      <a:pt x="1039" y="501"/>
                    </a:lnTo>
                    <a:lnTo>
                      <a:pt x="1034" y="501"/>
                    </a:lnTo>
                    <a:lnTo>
                      <a:pt x="1034" y="501"/>
                    </a:lnTo>
                    <a:lnTo>
                      <a:pt x="1021" y="498"/>
                    </a:lnTo>
                    <a:lnTo>
                      <a:pt x="1015" y="496"/>
                    </a:lnTo>
                    <a:lnTo>
                      <a:pt x="1010" y="496"/>
                    </a:lnTo>
                    <a:lnTo>
                      <a:pt x="1010" y="496"/>
                    </a:lnTo>
                    <a:lnTo>
                      <a:pt x="1005" y="498"/>
                    </a:lnTo>
                    <a:lnTo>
                      <a:pt x="999" y="498"/>
                    </a:lnTo>
                    <a:lnTo>
                      <a:pt x="999" y="498"/>
                    </a:lnTo>
                    <a:lnTo>
                      <a:pt x="996" y="494"/>
                    </a:lnTo>
                    <a:lnTo>
                      <a:pt x="992" y="490"/>
                    </a:lnTo>
                    <a:lnTo>
                      <a:pt x="988" y="487"/>
                    </a:lnTo>
                    <a:lnTo>
                      <a:pt x="985" y="483"/>
                    </a:lnTo>
                    <a:lnTo>
                      <a:pt x="985" y="483"/>
                    </a:lnTo>
                    <a:lnTo>
                      <a:pt x="979" y="483"/>
                    </a:lnTo>
                    <a:lnTo>
                      <a:pt x="972" y="483"/>
                    </a:lnTo>
                    <a:lnTo>
                      <a:pt x="972" y="483"/>
                    </a:lnTo>
                    <a:lnTo>
                      <a:pt x="965" y="483"/>
                    </a:lnTo>
                    <a:lnTo>
                      <a:pt x="957" y="480"/>
                    </a:lnTo>
                    <a:lnTo>
                      <a:pt x="945" y="469"/>
                    </a:lnTo>
                    <a:lnTo>
                      <a:pt x="945" y="469"/>
                    </a:lnTo>
                    <a:lnTo>
                      <a:pt x="939" y="467"/>
                    </a:lnTo>
                    <a:lnTo>
                      <a:pt x="936" y="465"/>
                    </a:lnTo>
                    <a:lnTo>
                      <a:pt x="925" y="465"/>
                    </a:lnTo>
                    <a:lnTo>
                      <a:pt x="925" y="465"/>
                    </a:lnTo>
                    <a:lnTo>
                      <a:pt x="918" y="465"/>
                    </a:lnTo>
                    <a:lnTo>
                      <a:pt x="907" y="465"/>
                    </a:lnTo>
                    <a:lnTo>
                      <a:pt x="901" y="467"/>
                    </a:lnTo>
                    <a:lnTo>
                      <a:pt x="898" y="469"/>
                    </a:lnTo>
                    <a:lnTo>
                      <a:pt x="896" y="472"/>
                    </a:lnTo>
                    <a:lnTo>
                      <a:pt x="898" y="478"/>
                    </a:lnTo>
                    <a:lnTo>
                      <a:pt x="898" y="478"/>
                    </a:lnTo>
                    <a:lnTo>
                      <a:pt x="900" y="481"/>
                    </a:lnTo>
                    <a:lnTo>
                      <a:pt x="903" y="481"/>
                    </a:lnTo>
                    <a:lnTo>
                      <a:pt x="912" y="480"/>
                    </a:lnTo>
                    <a:lnTo>
                      <a:pt x="912" y="480"/>
                    </a:lnTo>
                    <a:lnTo>
                      <a:pt x="916" y="478"/>
                    </a:lnTo>
                    <a:lnTo>
                      <a:pt x="919" y="480"/>
                    </a:lnTo>
                    <a:lnTo>
                      <a:pt x="921" y="483"/>
                    </a:lnTo>
                    <a:lnTo>
                      <a:pt x="919" y="487"/>
                    </a:lnTo>
                    <a:lnTo>
                      <a:pt x="919" y="487"/>
                    </a:lnTo>
                    <a:lnTo>
                      <a:pt x="916" y="490"/>
                    </a:lnTo>
                    <a:lnTo>
                      <a:pt x="912" y="492"/>
                    </a:lnTo>
                    <a:lnTo>
                      <a:pt x="903" y="496"/>
                    </a:lnTo>
                    <a:lnTo>
                      <a:pt x="903" y="496"/>
                    </a:lnTo>
                    <a:lnTo>
                      <a:pt x="900" y="499"/>
                    </a:lnTo>
                    <a:lnTo>
                      <a:pt x="900" y="507"/>
                    </a:lnTo>
                    <a:lnTo>
                      <a:pt x="900" y="512"/>
                    </a:lnTo>
                    <a:lnTo>
                      <a:pt x="901" y="517"/>
                    </a:lnTo>
                    <a:lnTo>
                      <a:pt x="901" y="517"/>
                    </a:lnTo>
                    <a:lnTo>
                      <a:pt x="901" y="523"/>
                    </a:lnTo>
                    <a:lnTo>
                      <a:pt x="901" y="525"/>
                    </a:lnTo>
                    <a:lnTo>
                      <a:pt x="900" y="525"/>
                    </a:lnTo>
                    <a:lnTo>
                      <a:pt x="900" y="525"/>
                    </a:lnTo>
                    <a:lnTo>
                      <a:pt x="894" y="525"/>
                    </a:lnTo>
                    <a:lnTo>
                      <a:pt x="889" y="523"/>
                    </a:lnTo>
                    <a:lnTo>
                      <a:pt x="889" y="523"/>
                    </a:lnTo>
                    <a:lnTo>
                      <a:pt x="887" y="517"/>
                    </a:lnTo>
                    <a:lnTo>
                      <a:pt x="885" y="512"/>
                    </a:lnTo>
                    <a:lnTo>
                      <a:pt x="885" y="507"/>
                    </a:lnTo>
                    <a:lnTo>
                      <a:pt x="883" y="501"/>
                    </a:lnTo>
                    <a:lnTo>
                      <a:pt x="883" y="501"/>
                    </a:lnTo>
                    <a:lnTo>
                      <a:pt x="880" y="496"/>
                    </a:lnTo>
                    <a:lnTo>
                      <a:pt x="876" y="494"/>
                    </a:lnTo>
                    <a:lnTo>
                      <a:pt x="865" y="490"/>
                    </a:lnTo>
                    <a:lnTo>
                      <a:pt x="865" y="490"/>
                    </a:lnTo>
                    <a:lnTo>
                      <a:pt x="853" y="490"/>
                    </a:lnTo>
                    <a:lnTo>
                      <a:pt x="842" y="494"/>
                    </a:lnTo>
                    <a:lnTo>
                      <a:pt x="842" y="494"/>
                    </a:lnTo>
                    <a:lnTo>
                      <a:pt x="834" y="494"/>
                    </a:lnTo>
                    <a:lnTo>
                      <a:pt x="827" y="496"/>
                    </a:lnTo>
                    <a:lnTo>
                      <a:pt x="827" y="496"/>
                    </a:lnTo>
                    <a:lnTo>
                      <a:pt x="822" y="496"/>
                    </a:lnTo>
                    <a:lnTo>
                      <a:pt x="818" y="494"/>
                    </a:lnTo>
                    <a:lnTo>
                      <a:pt x="816" y="492"/>
                    </a:lnTo>
                    <a:lnTo>
                      <a:pt x="816" y="492"/>
                    </a:lnTo>
                    <a:lnTo>
                      <a:pt x="813" y="483"/>
                    </a:lnTo>
                    <a:lnTo>
                      <a:pt x="811" y="476"/>
                    </a:lnTo>
                    <a:lnTo>
                      <a:pt x="811" y="476"/>
                    </a:lnTo>
                    <a:lnTo>
                      <a:pt x="805" y="470"/>
                    </a:lnTo>
                    <a:lnTo>
                      <a:pt x="800" y="467"/>
                    </a:lnTo>
                    <a:lnTo>
                      <a:pt x="800" y="467"/>
                    </a:lnTo>
                    <a:lnTo>
                      <a:pt x="793" y="467"/>
                    </a:lnTo>
                    <a:lnTo>
                      <a:pt x="786" y="467"/>
                    </a:lnTo>
                    <a:lnTo>
                      <a:pt x="778" y="467"/>
                    </a:lnTo>
                    <a:lnTo>
                      <a:pt x="771" y="467"/>
                    </a:lnTo>
                    <a:lnTo>
                      <a:pt x="771" y="467"/>
                    </a:lnTo>
                    <a:lnTo>
                      <a:pt x="760" y="463"/>
                    </a:lnTo>
                    <a:lnTo>
                      <a:pt x="751" y="458"/>
                    </a:lnTo>
                    <a:lnTo>
                      <a:pt x="751" y="458"/>
                    </a:lnTo>
                    <a:lnTo>
                      <a:pt x="742" y="449"/>
                    </a:lnTo>
                    <a:lnTo>
                      <a:pt x="729" y="442"/>
                    </a:lnTo>
                    <a:lnTo>
                      <a:pt x="717" y="436"/>
                    </a:lnTo>
                    <a:lnTo>
                      <a:pt x="704" y="434"/>
                    </a:lnTo>
                    <a:lnTo>
                      <a:pt x="704" y="434"/>
                    </a:lnTo>
                    <a:lnTo>
                      <a:pt x="697" y="436"/>
                    </a:lnTo>
                    <a:lnTo>
                      <a:pt x="691" y="438"/>
                    </a:lnTo>
                    <a:lnTo>
                      <a:pt x="681" y="442"/>
                    </a:lnTo>
                    <a:lnTo>
                      <a:pt x="681" y="442"/>
                    </a:lnTo>
                    <a:lnTo>
                      <a:pt x="677" y="442"/>
                    </a:lnTo>
                    <a:lnTo>
                      <a:pt x="675" y="440"/>
                    </a:lnTo>
                    <a:lnTo>
                      <a:pt x="673" y="432"/>
                    </a:lnTo>
                    <a:lnTo>
                      <a:pt x="673" y="432"/>
                    </a:lnTo>
                    <a:lnTo>
                      <a:pt x="670" y="429"/>
                    </a:lnTo>
                    <a:lnTo>
                      <a:pt x="668" y="427"/>
                    </a:lnTo>
                    <a:lnTo>
                      <a:pt x="666" y="427"/>
                    </a:lnTo>
                    <a:lnTo>
                      <a:pt x="666" y="427"/>
                    </a:lnTo>
                    <a:lnTo>
                      <a:pt x="662" y="427"/>
                    </a:lnTo>
                    <a:lnTo>
                      <a:pt x="662" y="429"/>
                    </a:lnTo>
                    <a:lnTo>
                      <a:pt x="661" y="434"/>
                    </a:lnTo>
                    <a:lnTo>
                      <a:pt x="661" y="434"/>
                    </a:lnTo>
                    <a:lnTo>
                      <a:pt x="661" y="445"/>
                    </a:lnTo>
                    <a:lnTo>
                      <a:pt x="659" y="447"/>
                    </a:lnTo>
                    <a:lnTo>
                      <a:pt x="655" y="451"/>
                    </a:lnTo>
                    <a:lnTo>
                      <a:pt x="655" y="451"/>
                    </a:lnTo>
                    <a:lnTo>
                      <a:pt x="646" y="451"/>
                    </a:lnTo>
                    <a:lnTo>
                      <a:pt x="639" y="449"/>
                    </a:lnTo>
                    <a:lnTo>
                      <a:pt x="639" y="449"/>
                    </a:lnTo>
                    <a:lnTo>
                      <a:pt x="634" y="443"/>
                    </a:lnTo>
                    <a:lnTo>
                      <a:pt x="632" y="438"/>
                    </a:lnTo>
                    <a:lnTo>
                      <a:pt x="630" y="423"/>
                    </a:lnTo>
                    <a:lnTo>
                      <a:pt x="630" y="423"/>
                    </a:lnTo>
                    <a:lnTo>
                      <a:pt x="626" y="414"/>
                    </a:lnTo>
                    <a:lnTo>
                      <a:pt x="626" y="414"/>
                    </a:lnTo>
                    <a:lnTo>
                      <a:pt x="623" y="407"/>
                    </a:lnTo>
                    <a:lnTo>
                      <a:pt x="617" y="402"/>
                    </a:lnTo>
                    <a:lnTo>
                      <a:pt x="617" y="402"/>
                    </a:lnTo>
                    <a:lnTo>
                      <a:pt x="612" y="400"/>
                    </a:lnTo>
                    <a:lnTo>
                      <a:pt x="606" y="398"/>
                    </a:lnTo>
                    <a:lnTo>
                      <a:pt x="601" y="402"/>
                    </a:lnTo>
                    <a:lnTo>
                      <a:pt x="597" y="405"/>
                    </a:lnTo>
                    <a:lnTo>
                      <a:pt x="597" y="405"/>
                    </a:lnTo>
                    <a:lnTo>
                      <a:pt x="595" y="413"/>
                    </a:lnTo>
                    <a:lnTo>
                      <a:pt x="594" y="420"/>
                    </a:lnTo>
                    <a:lnTo>
                      <a:pt x="592" y="427"/>
                    </a:lnTo>
                    <a:lnTo>
                      <a:pt x="590" y="432"/>
                    </a:lnTo>
                    <a:lnTo>
                      <a:pt x="590" y="432"/>
                    </a:lnTo>
                    <a:lnTo>
                      <a:pt x="585" y="432"/>
                    </a:lnTo>
                    <a:lnTo>
                      <a:pt x="579" y="432"/>
                    </a:lnTo>
                    <a:lnTo>
                      <a:pt x="579" y="432"/>
                    </a:lnTo>
                    <a:lnTo>
                      <a:pt x="570" y="436"/>
                    </a:lnTo>
                    <a:lnTo>
                      <a:pt x="567" y="438"/>
                    </a:lnTo>
                    <a:lnTo>
                      <a:pt x="563" y="442"/>
                    </a:lnTo>
                    <a:lnTo>
                      <a:pt x="563" y="442"/>
                    </a:lnTo>
                    <a:lnTo>
                      <a:pt x="561" y="445"/>
                    </a:lnTo>
                    <a:lnTo>
                      <a:pt x="561" y="449"/>
                    </a:lnTo>
                    <a:lnTo>
                      <a:pt x="559" y="456"/>
                    </a:lnTo>
                    <a:lnTo>
                      <a:pt x="559" y="456"/>
                    </a:lnTo>
                    <a:lnTo>
                      <a:pt x="556" y="458"/>
                    </a:lnTo>
                    <a:lnTo>
                      <a:pt x="552" y="458"/>
                    </a:lnTo>
                    <a:lnTo>
                      <a:pt x="545" y="460"/>
                    </a:lnTo>
                    <a:lnTo>
                      <a:pt x="545" y="460"/>
                    </a:lnTo>
                    <a:lnTo>
                      <a:pt x="541" y="461"/>
                    </a:lnTo>
                    <a:lnTo>
                      <a:pt x="538" y="461"/>
                    </a:lnTo>
                    <a:lnTo>
                      <a:pt x="534" y="461"/>
                    </a:lnTo>
                    <a:lnTo>
                      <a:pt x="534" y="456"/>
                    </a:lnTo>
                    <a:lnTo>
                      <a:pt x="534" y="456"/>
                    </a:lnTo>
                    <a:lnTo>
                      <a:pt x="534" y="449"/>
                    </a:lnTo>
                    <a:lnTo>
                      <a:pt x="538" y="443"/>
                    </a:lnTo>
                    <a:lnTo>
                      <a:pt x="543" y="438"/>
                    </a:lnTo>
                    <a:lnTo>
                      <a:pt x="548" y="434"/>
                    </a:lnTo>
                    <a:lnTo>
                      <a:pt x="548" y="434"/>
                    </a:lnTo>
                    <a:lnTo>
                      <a:pt x="561" y="431"/>
                    </a:lnTo>
                    <a:lnTo>
                      <a:pt x="567" y="429"/>
                    </a:lnTo>
                    <a:lnTo>
                      <a:pt x="570" y="425"/>
                    </a:lnTo>
                    <a:lnTo>
                      <a:pt x="570" y="425"/>
                    </a:lnTo>
                    <a:lnTo>
                      <a:pt x="570" y="422"/>
                    </a:lnTo>
                    <a:lnTo>
                      <a:pt x="568" y="420"/>
                    </a:lnTo>
                    <a:lnTo>
                      <a:pt x="565" y="418"/>
                    </a:lnTo>
                    <a:lnTo>
                      <a:pt x="559" y="416"/>
                    </a:lnTo>
                    <a:lnTo>
                      <a:pt x="556" y="418"/>
                    </a:lnTo>
                    <a:lnTo>
                      <a:pt x="556" y="418"/>
                    </a:lnTo>
                    <a:lnTo>
                      <a:pt x="548" y="422"/>
                    </a:lnTo>
                    <a:lnTo>
                      <a:pt x="543" y="425"/>
                    </a:lnTo>
                    <a:lnTo>
                      <a:pt x="536" y="431"/>
                    </a:lnTo>
                    <a:lnTo>
                      <a:pt x="529" y="432"/>
                    </a:lnTo>
                    <a:lnTo>
                      <a:pt x="529" y="432"/>
                    </a:lnTo>
                    <a:lnTo>
                      <a:pt x="519" y="432"/>
                    </a:lnTo>
                    <a:lnTo>
                      <a:pt x="512" y="432"/>
                    </a:lnTo>
                    <a:lnTo>
                      <a:pt x="512" y="432"/>
                    </a:lnTo>
                    <a:lnTo>
                      <a:pt x="507" y="434"/>
                    </a:lnTo>
                    <a:lnTo>
                      <a:pt x="503" y="436"/>
                    </a:lnTo>
                    <a:lnTo>
                      <a:pt x="496" y="442"/>
                    </a:lnTo>
                    <a:lnTo>
                      <a:pt x="496" y="442"/>
                    </a:lnTo>
                    <a:lnTo>
                      <a:pt x="487" y="451"/>
                    </a:lnTo>
                    <a:lnTo>
                      <a:pt x="481" y="454"/>
                    </a:lnTo>
                    <a:lnTo>
                      <a:pt x="476" y="454"/>
                    </a:lnTo>
                    <a:lnTo>
                      <a:pt x="476" y="454"/>
                    </a:lnTo>
                    <a:lnTo>
                      <a:pt x="463" y="451"/>
                    </a:lnTo>
                    <a:lnTo>
                      <a:pt x="451" y="445"/>
                    </a:lnTo>
                    <a:lnTo>
                      <a:pt x="451" y="445"/>
                    </a:lnTo>
                    <a:lnTo>
                      <a:pt x="443" y="442"/>
                    </a:lnTo>
                    <a:lnTo>
                      <a:pt x="434" y="438"/>
                    </a:lnTo>
                    <a:lnTo>
                      <a:pt x="434" y="438"/>
                    </a:lnTo>
                    <a:lnTo>
                      <a:pt x="414" y="432"/>
                    </a:lnTo>
                    <a:lnTo>
                      <a:pt x="395" y="431"/>
                    </a:lnTo>
                    <a:lnTo>
                      <a:pt x="375" y="429"/>
                    </a:lnTo>
                    <a:lnTo>
                      <a:pt x="355" y="429"/>
                    </a:lnTo>
                    <a:lnTo>
                      <a:pt x="355" y="429"/>
                    </a:lnTo>
                    <a:lnTo>
                      <a:pt x="338" y="429"/>
                    </a:lnTo>
                    <a:lnTo>
                      <a:pt x="324" y="427"/>
                    </a:lnTo>
                    <a:lnTo>
                      <a:pt x="293" y="422"/>
                    </a:lnTo>
                    <a:lnTo>
                      <a:pt x="293" y="422"/>
                    </a:lnTo>
                    <a:lnTo>
                      <a:pt x="264" y="416"/>
                    </a:lnTo>
                    <a:lnTo>
                      <a:pt x="235" y="409"/>
                    </a:lnTo>
                    <a:lnTo>
                      <a:pt x="235" y="409"/>
                    </a:lnTo>
                    <a:lnTo>
                      <a:pt x="212" y="405"/>
                    </a:lnTo>
                    <a:lnTo>
                      <a:pt x="190" y="402"/>
                    </a:lnTo>
                    <a:lnTo>
                      <a:pt x="190" y="402"/>
                    </a:lnTo>
                    <a:lnTo>
                      <a:pt x="168" y="402"/>
                    </a:lnTo>
                    <a:lnTo>
                      <a:pt x="168" y="402"/>
                    </a:lnTo>
                    <a:lnTo>
                      <a:pt x="148" y="402"/>
                    </a:lnTo>
                    <a:lnTo>
                      <a:pt x="139" y="404"/>
                    </a:lnTo>
                    <a:lnTo>
                      <a:pt x="130" y="405"/>
                    </a:lnTo>
                    <a:lnTo>
                      <a:pt x="130" y="405"/>
                    </a:lnTo>
                    <a:lnTo>
                      <a:pt x="107" y="414"/>
                    </a:lnTo>
                    <a:lnTo>
                      <a:pt x="96" y="420"/>
                    </a:lnTo>
                    <a:lnTo>
                      <a:pt x="83" y="425"/>
                    </a:lnTo>
                    <a:lnTo>
                      <a:pt x="83" y="425"/>
                    </a:lnTo>
                    <a:lnTo>
                      <a:pt x="72" y="434"/>
                    </a:lnTo>
                    <a:lnTo>
                      <a:pt x="69" y="440"/>
                    </a:lnTo>
                    <a:lnTo>
                      <a:pt x="65" y="445"/>
                    </a:lnTo>
                    <a:lnTo>
                      <a:pt x="65" y="445"/>
                    </a:lnTo>
                    <a:lnTo>
                      <a:pt x="63" y="449"/>
                    </a:lnTo>
                    <a:lnTo>
                      <a:pt x="63" y="454"/>
                    </a:lnTo>
                    <a:lnTo>
                      <a:pt x="63" y="454"/>
                    </a:lnTo>
                    <a:lnTo>
                      <a:pt x="62" y="458"/>
                    </a:lnTo>
                    <a:lnTo>
                      <a:pt x="58" y="458"/>
                    </a:lnTo>
                    <a:lnTo>
                      <a:pt x="51" y="458"/>
                    </a:lnTo>
                    <a:lnTo>
                      <a:pt x="34" y="451"/>
                    </a:lnTo>
                    <a:lnTo>
                      <a:pt x="34" y="451"/>
                    </a:lnTo>
                    <a:lnTo>
                      <a:pt x="25" y="449"/>
                    </a:lnTo>
                    <a:lnTo>
                      <a:pt x="20" y="451"/>
                    </a:lnTo>
                    <a:lnTo>
                      <a:pt x="14" y="452"/>
                    </a:lnTo>
                    <a:lnTo>
                      <a:pt x="14" y="452"/>
                    </a:lnTo>
                    <a:lnTo>
                      <a:pt x="11" y="458"/>
                    </a:lnTo>
                    <a:lnTo>
                      <a:pt x="7" y="463"/>
                    </a:lnTo>
                    <a:lnTo>
                      <a:pt x="2" y="476"/>
                    </a:lnTo>
                    <a:lnTo>
                      <a:pt x="2" y="476"/>
                    </a:lnTo>
                    <a:lnTo>
                      <a:pt x="0" y="483"/>
                    </a:lnTo>
                    <a:lnTo>
                      <a:pt x="2" y="490"/>
                    </a:lnTo>
                    <a:lnTo>
                      <a:pt x="4" y="498"/>
                    </a:lnTo>
                    <a:lnTo>
                      <a:pt x="7" y="503"/>
                    </a:lnTo>
                    <a:lnTo>
                      <a:pt x="13" y="508"/>
                    </a:lnTo>
                    <a:lnTo>
                      <a:pt x="20" y="510"/>
                    </a:lnTo>
                    <a:lnTo>
                      <a:pt x="25" y="514"/>
                    </a:lnTo>
                    <a:lnTo>
                      <a:pt x="34" y="514"/>
                    </a:lnTo>
                    <a:lnTo>
                      <a:pt x="34" y="514"/>
                    </a:lnTo>
                    <a:lnTo>
                      <a:pt x="45" y="512"/>
                    </a:lnTo>
                    <a:lnTo>
                      <a:pt x="58" y="510"/>
                    </a:lnTo>
                    <a:lnTo>
                      <a:pt x="71" y="508"/>
                    </a:lnTo>
                    <a:lnTo>
                      <a:pt x="76" y="510"/>
                    </a:lnTo>
                    <a:lnTo>
                      <a:pt x="83" y="512"/>
                    </a:lnTo>
                    <a:lnTo>
                      <a:pt x="83" y="512"/>
                    </a:lnTo>
                    <a:lnTo>
                      <a:pt x="91" y="514"/>
                    </a:lnTo>
                    <a:lnTo>
                      <a:pt x="98" y="517"/>
                    </a:lnTo>
                    <a:lnTo>
                      <a:pt x="101" y="523"/>
                    </a:lnTo>
                    <a:lnTo>
                      <a:pt x="103" y="527"/>
                    </a:lnTo>
                    <a:lnTo>
                      <a:pt x="101" y="530"/>
                    </a:lnTo>
                    <a:lnTo>
                      <a:pt x="101" y="530"/>
                    </a:lnTo>
                    <a:lnTo>
                      <a:pt x="100" y="536"/>
                    </a:lnTo>
                    <a:lnTo>
                      <a:pt x="94" y="539"/>
                    </a:lnTo>
                    <a:lnTo>
                      <a:pt x="89" y="541"/>
                    </a:lnTo>
                    <a:lnTo>
                      <a:pt x="81" y="541"/>
                    </a:lnTo>
                    <a:lnTo>
                      <a:pt x="81" y="541"/>
                    </a:lnTo>
                    <a:lnTo>
                      <a:pt x="76" y="541"/>
                    </a:lnTo>
                    <a:lnTo>
                      <a:pt x="72" y="537"/>
                    </a:lnTo>
                    <a:lnTo>
                      <a:pt x="63" y="532"/>
                    </a:lnTo>
                    <a:lnTo>
                      <a:pt x="63" y="532"/>
                    </a:lnTo>
                    <a:lnTo>
                      <a:pt x="54" y="530"/>
                    </a:lnTo>
                    <a:lnTo>
                      <a:pt x="47" y="530"/>
                    </a:lnTo>
                    <a:lnTo>
                      <a:pt x="47" y="530"/>
                    </a:lnTo>
                    <a:lnTo>
                      <a:pt x="43" y="532"/>
                    </a:lnTo>
                    <a:lnTo>
                      <a:pt x="40" y="534"/>
                    </a:lnTo>
                    <a:lnTo>
                      <a:pt x="33" y="537"/>
                    </a:lnTo>
                    <a:lnTo>
                      <a:pt x="33" y="537"/>
                    </a:lnTo>
                    <a:lnTo>
                      <a:pt x="24" y="537"/>
                    </a:lnTo>
                    <a:lnTo>
                      <a:pt x="14" y="537"/>
                    </a:lnTo>
                    <a:lnTo>
                      <a:pt x="14" y="537"/>
                    </a:lnTo>
                    <a:lnTo>
                      <a:pt x="9" y="541"/>
                    </a:lnTo>
                    <a:lnTo>
                      <a:pt x="5" y="545"/>
                    </a:lnTo>
                    <a:lnTo>
                      <a:pt x="4" y="552"/>
                    </a:lnTo>
                    <a:lnTo>
                      <a:pt x="4" y="557"/>
                    </a:lnTo>
                    <a:lnTo>
                      <a:pt x="4" y="557"/>
                    </a:lnTo>
                    <a:lnTo>
                      <a:pt x="7" y="565"/>
                    </a:lnTo>
                    <a:lnTo>
                      <a:pt x="11" y="570"/>
                    </a:lnTo>
                    <a:lnTo>
                      <a:pt x="18" y="572"/>
                    </a:lnTo>
                    <a:lnTo>
                      <a:pt x="25" y="574"/>
                    </a:lnTo>
                    <a:lnTo>
                      <a:pt x="40" y="574"/>
                    </a:lnTo>
                    <a:lnTo>
                      <a:pt x="52" y="572"/>
                    </a:lnTo>
                    <a:lnTo>
                      <a:pt x="52" y="572"/>
                    </a:lnTo>
                    <a:lnTo>
                      <a:pt x="60" y="572"/>
                    </a:lnTo>
                    <a:lnTo>
                      <a:pt x="67" y="572"/>
                    </a:lnTo>
                    <a:lnTo>
                      <a:pt x="67" y="572"/>
                    </a:lnTo>
                    <a:lnTo>
                      <a:pt x="72" y="577"/>
                    </a:lnTo>
                    <a:lnTo>
                      <a:pt x="72" y="577"/>
                    </a:lnTo>
                    <a:lnTo>
                      <a:pt x="78" y="577"/>
                    </a:lnTo>
                    <a:lnTo>
                      <a:pt x="85" y="577"/>
                    </a:lnTo>
                    <a:lnTo>
                      <a:pt x="85" y="577"/>
                    </a:lnTo>
                    <a:lnTo>
                      <a:pt x="92" y="577"/>
                    </a:lnTo>
                    <a:lnTo>
                      <a:pt x="100" y="577"/>
                    </a:lnTo>
                    <a:lnTo>
                      <a:pt x="107" y="581"/>
                    </a:lnTo>
                    <a:lnTo>
                      <a:pt x="110" y="584"/>
                    </a:lnTo>
                    <a:lnTo>
                      <a:pt x="110" y="584"/>
                    </a:lnTo>
                    <a:lnTo>
                      <a:pt x="114" y="590"/>
                    </a:lnTo>
                    <a:lnTo>
                      <a:pt x="112" y="595"/>
                    </a:lnTo>
                    <a:lnTo>
                      <a:pt x="110" y="601"/>
                    </a:lnTo>
                    <a:lnTo>
                      <a:pt x="107" y="604"/>
                    </a:lnTo>
                    <a:lnTo>
                      <a:pt x="107" y="604"/>
                    </a:lnTo>
                    <a:lnTo>
                      <a:pt x="103" y="608"/>
                    </a:lnTo>
                    <a:lnTo>
                      <a:pt x="100" y="612"/>
                    </a:lnTo>
                    <a:lnTo>
                      <a:pt x="100" y="612"/>
                    </a:lnTo>
                    <a:lnTo>
                      <a:pt x="96" y="612"/>
                    </a:lnTo>
                    <a:lnTo>
                      <a:pt x="92" y="612"/>
                    </a:lnTo>
                    <a:lnTo>
                      <a:pt x="83" y="612"/>
                    </a:lnTo>
                    <a:lnTo>
                      <a:pt x="83" y="612"/>
                    </a:lnTo>
                    <a:lnTo>
                      <a:pt x="78" y="613"/>
                    </a:lnTo>
                    <a:lnTo>
                      <a:pt x="74" y="613"/>
                    </a:lnTo>
                    <a:lnTo>
                      <a:pt x="74" y="613"/>
                    </a:lnTo>
                    <a:lnTo>
                      <a:pt x="63" y="612"/>
                    </a:lnTo>
                    <a:lnTo>
                      <a:pt x="58" y="610"/>
                    </a:lnTo>
                    <a:lnTo>
                      <a:pt x="52" y="613"/>
                    </a:lnTo>
                    <a:lnTo>
                      <a:pt x="52" y="613"/>
                    </a:lnTo>
                    <a:lnTo>
                      <a:pt x="51" y="617"/>
                    </a:lnTo>
                    <a:lnTo>
                      <a:pt x="51" y="621"/>
                    </a:lnTo>
                    <a:lnTo>
                      <a:pt x="52" y="624"/>
                    </a:lnTo>
                    <a:lnTo>
                      <a:pt x="52" y="630"/>
                    </a:lnTo>
                    <a:lnTo>
                      <a:pt x="52" y="630"/>
                    </a:lnTo>
                    <a:lnTo>
                      <a:pt x="51" y="633"/>
                    </a:lnTo>
                    <a:lnTo>
                      <a:pt x="47" y="635"/>
                    </a:lnTo>
                    <a:lnTo>
                      <a:pt x="40" y="637"/>
                    </a:lnTo>
                    <a:lnTo>
                      <a:pt x="40" y="637"/>
                    </a:lnTo>
                    <a:lnTo>
                      <a:pt x="31" y="642"/>
                    </a:lnTo>
                    <a:lnTo>
                      <a:pt x="29" y="646"/>
                    </a:lnTo>
                    <a:lnTo>
                      <a:pt x="27" y="651"/>
                    </a:lnTo>
                    <a:lnTo>
                      <a:pt x="27" y="651"/>
                    </a:lnTo>
                    <a:lnTo>
                      <a:pt x="29" y="655"/>
                    </a:lnTo>
                    <a:lnTo>
                      <a:pt x="33" y="659"/>
                    </a:lnTo>
                    <a:lnTo>
                      <a:pt x="42" y="662"/>
                    </a:lnTo>
                    <a:lnTo>
                      <a:pt x="42" y="662"/>
                    </a:lnTo>
                    <a:lnTo>
                      <a:pt x="49" y="664"/>
                    </a:lnTo>
                    <a:lnTo>
                      <a:pt x="54" y="664"/>
                    </a:lnTo>
                    <a:lnTo>
                      <a:pt x="56" y="666"/>
                    </a:lnTo>
                    <a:lnTo>
                      <a:pt x="56" y="666"/>
                    </a:lnTo>
                    <a:lnTo>
                      <a:pt x="54" y="669"/>
                    </a:lnTo>
                    <a:lnTo>
                      <a:pt x="52" y="673"/>
                    </a:lnTo>
                    <a:lnTo>
                      <a:pt x="47" y="679"/>
                    </a:lnTo>
                    <a:lnTo>
                      <a:pt x="47" y="679"/>
                    </a:lnTo>
                    <a:lnTo>
                      <a:pt x="45" y="688"/>
                    </a:lnTo>
                    <a:lnTo>
                      <a:pt x="47" y="695"/>
                    </a:lnTo>
                    <a:lnTo>
                      <a:pt x="51" y="698"/>
                    </a:lnTo>
                    <a:lnTo>
                      <a:pt x="54" y="700"/>
                    </a:lnTo>
                    <a:lnTo>
                      <a:pt x="58" y="700"/>
                    </a:lnTo>
                    <a:lnTo>
                      <a:pt x="62" y="700"/>
                    </a:lnTo>
                    <a:lnTo>
                      <a:pt x="62" y="700"/>
                    </a:lnTo>
                    <a:lnTo>
                      <a:pt x="67" y="697"/>
                    </a:lnTo>
                    <a:lnTo>
                      <a:pt x="74" y="693"/>
                    </a:lnTo>
                    <a:lnTo>
                      <a:pt x="76" y="693"/>
                    </a:lnTo>
                    <a:lnTo>
                      <a:pt x="78" y="693"/>
                    </a:lnTo>
                    <a:lnTo>
                      <a:pt x="80" y="695"/>
                    </a:lnTo>
                    <a:lnTo>
                      <a:pt x="81" y="698"/>
                    </a:lnTo>
                    <a:lnTo>
                      <a:pt x="81" y="698"/>
                    </a:lnTo>
                    <a:lnTo>
                      <a:pt x="83" y="711"/>
                    </a:lnTo>
                    <a:lnTo>
                      <a:pt x="85" y="717"/>
                    </a:lnTo>
                    <a:lnTo>
                      <a:pt x="87" y="720"/>
                    </a:lnTo>
                    <a:lnTo>
                      <a:pt x="87" y="720"/>
                    </a:lnTo>
                    <a:lnTo>
                      <a:pt x="92" y="724"/>
                    </a:lnTo>
                    <a:lnTo>
                      <a:pt x="98" y="722"/>
                    </a:lnTo>
                    <a:lnTo>
                      <a:pt x="101" y="720"/>
                    </a:lnTo>
                    <a:lnTo>
                      <a:pt x="105" y="718"/>
                    </a:lnTo>
                    <a:lnTo>
                      <a:pt x="105" y="718"/>
                    </a:lnTo>
                    <a:lnTo>
                      <a:pt x="110" y="718"/>
                    </a:lnTo>
                    <a:lnTo>
                      <a:pt x="114" y="720"/>
                    </a:lnTo>
                    <a:lnTo>
                      <a:pt x="121" y="726"/>
                    </a:lnTo>
                    <a:lnTo>
                      <a:pt x="121" y="726"/>
                    </a:lnTo>
                    <a:lnTo>
                      <a:pt x="127" y="727"/>
                    </a:lnTo>
                    <a:lnTo>
                      <a:pt x="132" y="729"/>
                    </a:lnTo>
                    <a:lnTo>
                      <a:pt x="132" y="729"/>
                    </a:lnTo>
                    <a:lnTo>
                      <a:pt x="138" y="726"/>
                    </a:lnTo>
                    <a:lnTo>
                      <a:pt x="145" y="722"/>
                    </a:lnTo>
                    <a:lnTo>
                      <a:pt x="145" y="722"/>
                    </a:lnTo>
                    <a:lnTo>
                      <a:pt x="152" y="720"/>
                    </a:lnTo>
                    <a:lnTo>
                      <a:pt x="152" y="720"/>
                    </a:lnTo>
                    <a:lnTo>
                      <a:pt x="159" y="720"/>
                    </a:lnTo>
                    <a:lnTo>
                      <a:pt x="163" y="720"/>
                    </a:lnTo>
                    <a:lnTo>
                      <a:pt x="165" y="722"/>
                    </a:lnTo>
                    <a:lnTo>
                      <a:pt x="165" y="722"/>
                    </a:lnTo>
                    <a:lnTo>
                      <a:pt x="167" y="726"/>
                    </a:lnTo>
                    <a:lnTo>
                      <a:pt x="167" y="729"/>
                    </a:lnTo>
                    <a:lnTo>
                      <a:pt x="165" y="736"/>
                    </a:lnTo>
                    <a:lnTo>
                      <a:pt x="165" y="736"/>
                    </a:lnTo>
                    <a:lnTo>
                      <a:pt x="161" y="740"/>
                    </a:lnTo>
                    <a:lnTo>
                      <a:pt x="157" y="742"/>
                    </a:lnTo>
                    <a:lnTo>
                      <a:pt x="157" y="742"/>
                    </a:lnTo>
                    <a:lnTo>
                      <a:pt x="150" y="749"/>
                    </a:lnTo>
                    <a:lnTo>
                      <a:pt x="148" y="756"/>
                    </a:lnTo>
                    <a:lnTo>
                      <a:pt x="148" y="756"/>
                    </a:lnTo>
                    <a:lnTo>
                      <a:pt x="145" y="765"/>
                    </a:lnTo>
                    <a:lnTo>
                      <a:pt x="139" y="771"/>
                    </a:lnTo>
                    <a:lnTo>
                      <a:pt x="132" y="776"/>
                    </a:lnTo>
                    <a:lnTo>
                      <a:pt x="123" y="782"/>
                    </a:lnTo>
                    <a:lnTo>
                      <a:pt x="123" y="782"/>
                    </a:lnTo>
                    <a:lnTo>
                      <a:pt x="98" y="794"/>
                    </a:lnTo>
                    <a:lnTo>
                      <a:pt x="87" y="800"/>
                    </a:lnTo>
                    <a:lnTo>
                      <a:pt x="76" y="809"/>
                    </a:lnTo>
                    <a:lnTo>
                      <a:pt x="76" y="809"/>
                    </a:lnTo>
                    <a:lnTo>
                      <a:pt x="72" y="811"/>
                    </a:lnTo>
                    <a:lnTo>
                      <a:pt x="72" y="814"/>
                    </a:lnTo>
                    <a:lnTo>
                      <a:pt x="72" y="821"/>
                    </a:lnTo>
                    <a:lnTo>
                      <a:pt x="74" y="825"/>
                    </a:lnTo>
                    <a:lnTo>
                      <a:pt x="76" y="827"/>
                    </a:lnTo>
                    <a:lnTo>
                      <a:pt x="80" y="829"/>
                    </a:lnTo>
                    <a:lnTo>
                      <a:pt x="83" y="827"/>
                    </a:lnTo>
                    <a:lnTo>
                      <a:pt x="83" y="827"/>
                    </a:lnTo>
                    <a:lnTo>
                      <a:pt x="89" y="825"/>
                    </a:lnTo>
                    <a:lnTo>
                      <a:pt x="91" y="820"/>
                    </a:lnTo>
                    <a:lnTo>
                      <a:pt x="96" y="811"/>
                    </a:lnTo>
                    <a:lnTo>
                      <a:pt x="96" y="811"/>
                    </a:lnTo>
                    <a:lnTo>
                      <a:pt x="101" y="805"/>
                    </a:lnTo>
                    <a:lnTo>
                      <a:pt x="109" y="800"/>
                    </a:lnTo>
                    <a:lnTo>
                      <a:pt x="125" y="793"/>
                    </a:lnTo>
                    <a:lnTo>
                      <a:pt x="141" y="785"/>
                    </a:lnTo>
                    <a:lnTo>
                      <a:pt x="156" y="776"/>
                    </a:lnTo>
                    <a:lnTo>
                      <a:pt x="156" y="776"/>
                    </a:lnTo>
                    <a:lnTo>
                      <a:pt x="161" y="769"/>
                    </a:lnTo>
                    <a:lnTo>
                      <a:pt x="167" y="762"/>
                    </a:lnTo>
                    <a:lnTo>
                      <a:pt x="167" y="762"/>
                    </a:lnTo>
                    <a:lnTo>
                      <a:pt x="172" y="755"/>
                    </a:lnTo>
                    <a:lnTo>
                      <a:pt x="177" y="749"/>
                    </a:lnTo>
                    <a:lnTo>
                      <a:pt x="190" y="740"/>
                    </a:lnTo>
                    <a:lnTo>
                      <a:pt x="190" y="740"/>
                    </a:lnTo>
                    <a:lnTo>
                      <a:pt x="203" y="727"/>
                    </a:lnTo>
                    <a:lnTo>
                      <a:pt x="206" y="720"/>
                    </a:lnTo>
                    <a:lnTo>
                      <a:pt x="210" y="711"/>
                    </a:lnTo>
                    <a:lnTo>
                      <a:pt x="210" y="711"/>
                    </a:lnTo>
                    <a:lnTo>
                      <a:pt x="210" y="706"/>
                    </a:lnTo>
                    <a:lnTo>
                      <a:pt x="214" y="700"/>
                    </a:lnTo>
                    <a:lnTo>
                      <a:pt x="217" y="697"/>
                    </a:lnTo>
                    <a:lnTo>
                      <a:pt x="223" y="693"/>
                    </a:lnTo>
                    <a:lnTo>
                      <a:pt x="223" y="693"/>
                    </a:lnTo>
                    <a:lnTo>
                      <a:pt x="223" y="689"/>
                    </a:lnTo>
                    <a:lnTo>
                      <a:pt x="224" y="688"/>
                    </a:lnTo>
                    <a:lnTo>
                      <a:pt x="232" y="686"/>
                    </a:lnTo>
                    <a:lnTo>
                      <a:pt x="232" y="686"/>
                    </a:lnTo>
                    <a:lnTo>
                      <a:pt x="235" y="684"/>
                    </a:lnTo>
                    <a:lnTo>
                      <a:pt x="237" y="680"/>
                    </a:lnTo>
                    <a:lnTo>
                      <a:pt x="239" y="675"/>
                    </a:lnTo>
                    <a:lnTo>
                      <a:pt x="239" y="675"/>
                    </a:lnTo>
                    <a:lnTo>
                      <a:pt x="241" y="669"/>
                    </a:lnTo>
                    <a:lnTo>
                      <a:pt x="244" y="666"/>
                    </a:lnTo>
                    <a:lnTo>
                      <a:pt x="250" y="662"/>
                    </a:lnTo>
                    <a:lnTo>
                      <a:pt x="252" y="664"/>
                    </a:lnTo>
                    <a:lnTo>
                      <a:pt x="253" y="666"/>
                    </a:lnTo>
                    <a:lnTo>
                      <a:pt x="253" y="666"/>
                    </a:lnTo>
                    <a:lnTo>
                      <a:pt x="255" y="669"/>
                    </a:lnTo>
                    <a:lnTo>
                      <a:pt x="253" y="677"/>
                    </a:lnTo>
                    <a:lnTo>
                      <a:pt x="250" y="686"/>
                    </a:lnTo>
                    <a:lnTo>
                      <a:pt x="250" y="686"/>
                    </a:lnTo>
                    <a:lnTo>
                      <a:pt x="241" y="698"/>
                    </a:lnTo>
                    <a:lnTo>
                      <a:pt x="237" y="707"/>
                    </a:lnTo>
                    <a:lnTo>
                      <a:pt x="235" y="715"/>
                    </a:lnTo>
                    <a:lnTo>
                      <a:pt x="235" y="715"/>
                    </a:lnTo>
                    <a:lnTo>
                      <a:pt x="235" y="718"/>
                    </a:lnTo>
                    <a:lnTo>
                      <a:pt x="237" y="720"/>
                    </a:lnTo>
                    <a:lnTo>
                      <a:pt x="239" y="722"/>
                    </a:lnTo>
                    <a:lnTo>
                      <a:pt x="241" y="724"/>
                    </a:lnTo>
                    <a:lnTo>
                      <a:pt x="248" y="722"/>
                    </a:lnTo>
                    <a:lnTo>
                      <a:pt x="253" y="720"/>
                    </a:lnTo>
                    <a:lnTo>
                      <a:pt x="253" y="720"/>
                    </a:lnTo>
                    <a:lnTo>
                      <a:pt x="262" y="715"/>
                    </a:lnTo>
                    <a:lnTo>
                      <a:pt x="272" y="709"/>
                    </a:lnTo>
                    <a:lnTo>
                      <a:pt x="272" y="709"/>
                    </a:lnTo>
                    <a:lnTo>
                      <a:pt x="286" y="697"/>
                    </a:lnTo>
                    <a:lnTo>
                      <a:pt x="286" y="697"/>
                    </a:lnTo>
                    <a:lnTo>
                      <a:pt x="291" y="693"/>
                    </a:lnTo>
                    <a:lnTo>
                      <a:pt x="293" y="693"/>
                    </a:lnTo>
                    <a:lnTo>
                      <a:pt x="293" y="689"/>
                    </a:lnTo>
                    <a:lnTo>
                      <a:pt x="293" y="689"/>
                    </a:lnTo>
                    <a:lnTo>
                      <a:pt x="293" y="686"/>
                    </a:lnTo>
                    <a:lnTo>
                      <a:pt x="291" y="682"/>
                    </a:lnTo>
                    <a:lnTo>
                      <a:pt x="291" y="679"/>
                    </a:lnTo>
                    <a:lnTo>
                      <a:pt x="290" y="677"/>
                    </a:lnTo>
                    <a:lnTo>
                      <a:pt x="290" y="677"/>
                    </a:lnTo>
                    <a:lnTo>
                      <a:pt x="291" y="673"/>
                    </a:lnTo>
                    <a:lnTo>
                      <a:pt x="295" y="671"/>
                    </a:lnTo>
                    <a:lnTo>
                      <a:pt x="302" y="671"/>
                    </a:lnTo>
                    <a:lnTo>
                      <a:pt x="302" y="671"/>
                    </a:lnTo>
                    <a:lnTo>
                      <a:pt x="313" y="669"/>
                    </a:lnTo>
                    <a:lnTo>
                      <a:pt x="324" y="669"/>
                    </a:lnTo>
                    <a:lnTo>
                      <a:pt x="324" y="669"/>
                    </a:lnTo>
                    <a:lnTo>
                      <a:pt x="335" y="671"/>
                    </a:lnTo>
                    <a:lnTo>
                      <a:pt x="344" y="675"/>
                    </a:lnTo>
                    <a:lnTo>
                      <a:pt x="353" y="682"/>
                    </a:lnTo>
                    <a:lnTo>
                      <a:pt x="358" y="689"/>
                    </a:lnTo>
                    <a:lnTo>
                      <a:pt x="358" y="689"/>
                    </a:lnTo>
                    <a:lnTo>
                      <a:pt x="362" y="693"/>
                    </a:lnTo>
                    <a:lnTo>
                      <a:pt x="366" y="695"/>
                    </a:lnTo>
                    <a:lnTo>
                      <a:pt x="373" y="695"/>
                    </a:lnTo>
                    <a:lnTo>
                      <a:pt x="380" y="693"/>
                    </a:lnTo>
                    <a:lnTo>
                      <a:pt x="387" y="693"/>
                    </a:lnTo>
                    <a:lnTo>
                      <a:pt x="387" y="693"/>
                    </a:lnTo>
                    <a:lnTo>
                      <a:pt x="396" y="695"/>
                    </a:lnTo>
                    <a:lnTo>
                      <a:pt x="404" y="698"/>
                    </a:lnTo>
                    <a:lnTo>
                      <a:pt x="418" y="706"/>
                    </a:lnTo>
                    <a:lnTo>
                      <a:pt x="418" y="706"/>
                    </a:lnTo>
                    <a:lnTo>
                      <a:pt x="434" y="711"/>
                    </a:lnTo>
                    <a:lnTo>
                      <a:pt x="449" y="718"/>
                    </a:lnTo>
                    <a:lnTo>
                      <a:pt x="449" y="718"/>
                    </a:lnTo>
                    <a:lnTo>
                      <a:pt x="458" y="726"/>
                    </a:lnTo>
                    <a:lnTo>
                      <a:pt x="469" y="733"/>
                    </a:lnTo>
                    <a:lnTo>
                      <a:pt x="469" y="733"/>
                    </a:lnTo>
                    <a:lnTo>
                      <a:pt x="474" y="740"/>
                    </a:lnTo>
                    <a:lnTo>
                      <a:pt x="478" y="747"/>
                    </a:lnTo>
                    <a:lnTo>
                      <a:pt x="487" y="762"/>
                    </a:lnTo>
                    <a:lnTo>
                      <a:pt x="487" y="762"/>
                    </a:lnTo>
                    <a:lnTo>
                      <a:pt x="491" y="769"/>
                    </a:lnTo>
                    <a:lnTo>
                      <a:pt x="496" y="776"/>
                    </a:lnTo>
                    <a:lnTo>
                      <a:pt x="496" y="776"/>
                    </a:lnTo>
                    <a:lnTo>
                      <a:pt x="503" y="783"/>
                    </a:lnTo>
                    <a:lnTo>
                      <a:pt x="503" y="783"/>
                    </a:lnTo>
                    <a:lnTo>
                      <a:pt x="507" y="787"/>
                    </a:lnTo>
                    <a:lnTo>
                      <a:pt x="510" y="789"/>
                    </a:lnTo>
                    <a:lnTo>
                      <a:pt x="514" y="789"/>
                    </a:lnTo>
                    <a:lnTo>
                      <a:pt x="514" y="789"/>
                    </a:lnTo>
                    <a:lnTo>
                      <a:pt x="516" y="789"/>
                    </a:lnTo>
                    <a:lnTo>
                      <a:pt x="518" y="785"/>
                    </a:lnTo>
                    <a:lnTo>
                      <a:pt x="519" y="782"/>
                    </a:lnTo>
                    <a:lnTo>
                      <a:pt x="518" y="778"/>
                    </a:lnTo>
                    <a:lnTo>
                      <a:pt x="518" y="778"/>
                    </a:lnTo>
                    <a:lnTo>
                      <a:pt x="512" y="771"/>
                    </a:lnTo>
                    <a:lnTo>
                      <a:pt x="507" y="764"/>
                    </a:lnTo>
                    <a:lnTo>
                      <a:pt x="507" y="764"/>
                    </a:lnTo>
                    <a:lnTo>
                      <a:pt x="503" y="758"/>
                    </a:lnTo>
                    <a:lnTo>
                      <a:pt x="503" y="755"/>
                    </a:lnTo>
                    <a:lnTo>
                      <a:pt x="503" y="751"/>
                    </a:lnTo>
                    <a:lnTo>
                      <a:pt x="503" y="751"/>
                    </a:lnTo>
                    <a:lnTo>
                      <a:pt x="507" y="749"/>
                    </a:lnTo>
                    <a:lnTo>
                      <a:pt x="510" y="749"/>
                    </a:lnTo>
                    <a:lnTo>
                      <a:pt x="514" y="749"/>
                    </a:lnTo>
                    <a:lnTo>
                      <a:pt x="518" y="753"/>
                    </a:lnTo>
                    <a:lnTo>
                      <a:pt x="518" y="753"/>
                    </a:lnTo>
                    <a:lnTo>
                      <a:pt x="529" y="771"/>
                    </a:lnTo>
                    <a:lnTo>
                      <a:pt x="529" y="771"/>
                    </a:lnTo>
                    <a:lnTo>
                      <a:pt x="543" y="798"/>
                    </a:lnTo>
                    <a:lnTo>
                      <a:pt x="543" y="798"/>
                    </a:lnTo>
                    <a:lnTo>
                      <a:pt x="554" y="821"/>
                    </a:lnTo>
                    <a:lnTo>
                      <a:pt x="565" y="843"/>
                    </a:lnTo>
                    <a:lnTo>
                      <a:pt x="565" y="843"/>
                    </a:lnTo>
                    <a:lnTo>
                      <a:pt x="574" y="854"/>
                    </a:lnTo>
                    <a:lnTo>
                      <a:pt x="581" y="865"/>
                    </a:lnTo>
                    <a:lnTo>
                      <a:pt x="590" y="876"/>
                    </a:lnTo>
                    <a:lnTo>
                      <a:pt x="595" y="888"/>
                    </a:lnTo>
                    <a:lnTo>
                      <a:pt x="595" y="888"/>
                    </a:lnTo>
                    <a:lnTo>
                      <a:pt x="608" y="917"/>
                    </a:lnTo>
                    <a:lnTo>
                      <a:pt x="608" y="917"/>
                    </a:lnTo>
                    <a:lnTo>
                      <a:pt x="612" y="928"/>
                    </a:lnTo>
                    <a:lnTo>
                      <a:pt x="614" y="934"/>
                    </a:lnTo>
                    <a:lnTo>
                      <a:pt x="617" y="939"/>
                    </a:lnTo>
                    <a:lnTo>
                      <a:pt x="617" y="939"/>
                    </a:lnTo>
                    <a:lnTo>
                      <a:pt x="623" y="943"/>
                    </a:lnTo>
                    <a:lnTo>
                      <a:pt x="628" y="943"/>
                    </a:lnTo>
                    <a:lnTo>
                      <a:pt x="634" y="941"/>
                    </a:lnTo>
                    <a:lnTo>
                      <a:pt x="641" y="937"/>
                    </a:lnTo>
                    <a:lnTo>
                      <a:pt x="641" y="937"/>
                    </a:lnTo>
                    <a:lnTo>
                      <a:pt x="644" y="935"/>
                    </a:lnTo>
                    <a:lnTo>
                      <a:pt x="652" y="934"/>
                    </a:lnTo>
                    <a:lnTo>
                      <a:pt x="657" y="934"/>
                    </a:lnTo>
                    <a:lnTo>
                      <a:pt x="664" y="935"/>
                    </a:lnTo>
                    <a:lnTo>
                      <a:pt x="670" y="937"/>
                    </a:lnTo>
                    <a:lnTo>
                      <a:pt x="675" y="941"/>
                    </a:lnTo>
                    <a:lnTo>
                      <a:pt x="681" y="945"/>
                    </a:lnTo>
                    <a:lnTo>
                      <a:pt x="684" y="950"/>
                    </a:lnTo>
                    <a:lnTo>
                      <a:pt x="684" y="950"/>
                    </a:lnTo>
                    <a:lnTo>
                      <a:pt x="686" y="957"/>
                    </a:lnTo>
                    <a:lnTo>
                      <a:pt x="684" y="964"/>
                    </a:lnTo>
                    <a:lnTo>
                      <a:pt x="682" y="972"/>
                    </a:lnTo>
                    <a:lnTo>
                      <a:pt x="677" y="975"/>
                    </a:lnTo>
                    <a:lnTo>
                      <a:pt x="677" y="975"/>
                    </a:lnTo>
                    <a:lnTo>
                      <a:pt x="672" y="979"/>
                    </a:lnTo>
                    <a:lnTo>
                      <a:pt x="664" y="979"/>
                    </a:lnTo>
                    <a:lnTo>
                      <a:pt x="657" y="977"/>
                    </a:lnTo>
                    <a:lnTo>
                      <a:pt x="650" y="977"/>
                    </a:lnTo>
                    <a:lnTo>
                      <a:pt x="650" y="977"/>
                    </a:lnTo>
                    <a:lnTo>
                      <a:pt x="646" y="979"/>
                    </a:lnTo>
                    <a:lnTo>
                      <a:pt x="644" y="981"/>
                    </a:lnTo>
                    <a:lnTo>
                      <a:pt x="641" y="986"/>
                    </a:lnTo>
                    <a:lnTo>
                      <a:pt x="639" y="995"/>
                    </a:lnTo>
                    <a:lnTo>
                      <a:pt x="639" y="1002"/>
                    </a:lnTo>
                    <a:lnTo>
                      <a:pt x="639" y="1002"/>
                    </a:lnTo>
                    <a:lnTo>
                      <a:pt x="643" y="1013"/>
                    </a:lnTo>
                    <a:lnTo>
                      <a:pt x="648" y="1022"/>
                    </a:lnTo>
                    <a:lnTo>
                      <a:pt x="662" y="1039"/>
                    </a:lnTo>
                    <a:lnTo>
                      <a:pt x="662" y="1039"/>
                    </a:lnTo>
                    <a:lnTo>
                      <a:pt x="672" y="1049"/>
                    </a:lnTo>
                    <a:lnTo>
                      <a:pt x="673" y="1057"/>
                    </a:lnTo>
                    <a:lnTo>
                      <a:pt x="675" y="1064"/>
                    </a:lnTo>
                    <a:lnTo>
                      <a:pt x="675" y="1064"/>
                    </a:lnTo>
                    <a:lnTo>
                      <a:pt x="677" y="1082"/>
                    </a:lnTo>
                    <a:lnTo>
                      <a:pt x="675" y="1098"/>
                    </a:lnTo>
                    <a:lnTo>
                      <a:pt x="672" y="1133"/>
                    </a:lnTo>
                    <a:lnTo>
                      <a:pt x="672" y="1133"/>
                    </a:lnTo>
                    <a:lnTo>
                      <a:pt x="670" y="1149"/>
                    </a:lnTo>
                    <a:lnTo>
                      <a:pt x="670" y="1156"/>
                    </a:lnTo>
                    <a:lnTo>
                      <a:pt x="672" y="1165"/>
                    </a:lnTo>
                    <a:lnTo>
                      <a:pt x="672" y="1165"/>
                    </a:lnTo>
                    <a:lnTo>
                      <a:pt x="682" y="1191"/>
                    </a:lnTo>
                    <a:lnTo>
                      <a:pt x="686" y="1201"/>
                    </a:lnTo>
                    <a:lnTo>
                      <a:pt x="690" y="1216"/>
                    </a:lnTo>
                    <a:lnTo>
                      <a:pt x="690" y="1216"/>
                    </a:lnTo>
                    <a:lnTo>
                      <a:pt x="695" y="1229"/>
                    </a:lnTo>
                    <a:lnTo>
                      <a:pt x="700" y="1239"/>
                    </a:lnTo>
                    <a:lnTo>
                      <a:pt x="700" y="1239"/>
                    </a:lnTo>
                    <a:lnTo>
                      <a:pt x="713" y="1268"/>
                    </a:lnTo>
                    <a:lnTo>
                      <a:pt x="713" y="1268"/>
                    </a:lnTo>
                    <a:lnTo>
                      <a:pt x="726" y="1287"/>
                    </a:lnTo>
                    <a:lnTo>
                      <a:pt x="740" y="1303"/>
                    </a:lnTo>
                    <a:lnTo>
                      <a:pt x="740" y="1303"/>
                    </a:lnTo>
                    <a:lnTo>
                      <a:pt x="751" y="1310"/>
                    </a:lnTo>
                    <a:lnTo>
                      <a:pt x="760" y="1317"/>
                    </a:lnTo>
                    <a:lnTo>
                      <a:pt x="771" y="1323"/>
                    </a:lnTo>
                    <a:lnTo>
                      <a:pt x="778" y="1332"/>
                    </a:lnTo>
                    <a:lnTo>
                      <a:pt x="778" y="1332"/>
                    </a:lnTo>
                    <a:lnTo>
                      <a:pt x="784" y="1339"/>
                    </a:lnTo>
                    <a:lnTo>
                      <a:pt x="786" y="1346"/>
                    </a:lnTo>
                    <a:lnTo>
                      <a:pt x="793" y="1361"/>
                    </a:lnTo>
                    <a:lnTo>
                      <a:pt x="793" y="1361"/>
                    </a:lnTo>
                    <a:lnTo>
                      <a:pt x="804" y="1375"/>
                    </a:lnTo>
                    <a:lnTo>
                      <a:pt x="813" y="1390"/>
                    </a:lnTo>
                    <a:lnTo>
                      <a:pt x="813" y="1390"/>
                    </a:lnTo>
                    <a:lnTo>
                      <a:pt x="815" y="1395"/>
                    </a:lnTo>
                    <a:lnTo>
                      <a:pt x="815" y="1402"/>
                    </a:lnTo>
                    <a:lnTo>
                      <a:pt x="809" y="1413"/>
                    </a:lnTo>
                    <a:lnTo>
                      <a:pt x="809" y="1413"/>
                    </a:lnTo>
                    <a:lnTo>
                      <a:pt x="809" y="1417"/>
                    </a:lnTo>
                    <a:lnTo>
                      <a:pt x="811" y="1420"/>
                    </a:lnTo>
                    <a:lnTo>
                      <a:pt x="815" y="1428"/>
                    </a:lnTo>
                    <a:lnTo>
                      <a:pt x="827" y="1437"/>
                    </a:lnTo>
                    <a:lnTo>
                      <a:pt x="827" y="1437"/>
                    </a:lnTo>
                    <a:lnTo>
                      <a:pt x="836" y="1448"/>
                    </a:lnTo>
                    <a:lnTo>
                      <a:pt x="845" y="1458"/>
                    </a:lnTo>
                    <a:lnTo>
                      <a:pt x="845" y="1458"/>
                    </a:lnTo>
                    <a:lnTo>
                      <a:pt x="853" y="1473"/>
                    </a:lnTo>
                    <a:lnTo>
                      <a:pt x="858" y="1487"/>
                    </a:lnTo>
                    <a:lnTo>
                      <a:pt x="858" y="1487"/>
                    </a:lnTo>
                    <a:lnTo>
                      <a:pt x="862" y="1493"/>
                    </a:lnTo>
                    <a:lnTo>
                      <a:pt x="863" y="1496"/>
                    </a:lnTo>
                    <a:lnTo>
                      <a:pt x="867" y="1500"/>
                    </a:lnTo>
                    <a:lnTo>
                      <a:pt x="872" y="1500"/>
                    </a:lnTo>
                    <a:lnTo>
                      <a:pt x="872" y="1500"/>
                    </a:lnTo>
                    <a:lnTo>
                      <a:pt x="876" y="1500"/>
                    </a:lnTo>
                    <a:lnTo>
                      <a:pt x="880" y="1496"/>
                    </a:lnTo>
                    <a:lnTo>
                      <a:pt x="880" y="1493"/>
                    </a:lnTo>
                    <a:lnTo>
                      <a:pt x="880" y="1489"/>
                    </a:lnTo>
                    <a:lnTo>
                      <a:pt x="880" y="1489"/>
                    </a:lnTo>
                    <a:lnTo>
                      <a:pt x="876" y="1482"/>
                    </a:lnTo>
                    <a:lnTo>
                      <a:pt x="872" y="1475"/>
                    </a:lnTo>
                    <a:lnTo>
                      <a:pt x="872" y="1475"/>
                    </a:lnTo>
                    <a:lnTo>
                      <a:pt x="860" y="1457"/>
                    </a:lnTo>
                    <a:lnTo>
                      <a:pt x="860" y="1457"/>
                    </a:lnTo>
                    <a:lnTo>
                      <a:pt x="854" y="1449"/>
                    </a:lnTo>
                    <a:lnTo>
                      <a:pt x="847" y="1440"/>
                    </a:lnTo>
                    <a:lnTo>
                      <a:pt x="847" y="1440"/>
                    </a:lnTo>
                    <a:lnTo>
                      <a:pt x="840" y="1428"/>
                    </a:lnTo>
                    <a:lnTo>
                      <a:pt x="833" y="1413"/>
                    </a:lnTo>
                    <a:lnTo>
                      <a:pt x="833" y="1413"/>
                    </a:lnTo>
                    <a:lnTo>
                      <a:pt x="827" y="1399"/>
                    </a:lnTo>
                    <a:lnTo>
                      <a:pt x="822" y="1382"/>
                    </a:lnTo>
                    <a:lnTo>
                      <a:pt x="822" y="1382"/>
                    </a:lnTo>
                    <a:lnTo>
                      <a:pt x="818" y="1370"/>
                    </a:lnTo>
                    <a:lnTo>
                      <a:pt x="818" y="1357"/>
                    </a:lnTo>
                    <a:lnTo>
                      <a:pt x="818" y="1357"/>
                    </a:lnTo>
                    <a:lnTo>
                      <a:pt x="820" y="1353"/>
                    </a:lnTo>
                    <a:lnTo>
                      <a:pt x="820" y="1350"/>
                    </a:lnTo>
                    <a:lnTo>
                      <a:pt x="824" y="1346"/>
                    </a:lnTo>
                    <a:lnTo>
                      <a:pt x="825" y="1344"/>
                    </a:lnTo>
                    <a:lnTo>
                      <a:pt x="833" y="1344"/>
                    </a:lnTo>
                    <a:lnTo>
                      <a:pt x="840" y="1348"/>
                    </a:lnTo>
                    <a:lnTo>
                      <a:pt x="840" y="1348"/>
                    </a:lnTo>
                    <a:lnTo>
                      <a:pt x="845" y="1353"/>
                    </a:lnTo>
                    <a:lnTo>
                      <a:pt x="851" y="1361"/>
                    </a:lnTo>
                    <a:lnTo>
                      <a:pt x="858" y="1375"/>
                    </a:lnTo>
                    <a:lnTo>
                      <a:pt x="858" y="1375"/>
                    </a:lnTo>
                    <a:lnTo>
                      <a:pt x="878" y="1406"/>
                    </a:lnTo>
                    <a:lnTo>
                      <a:pt x="878" y="1406"/>
                    </a:lnTo>
                    <a:lnTo>
                      <a:pt x="923" y="1484"/>
                    </a:lnTo>
                    <a:lnTo>
                      <a:pt x="923" y="1484"/>
                    </a:lnTo>
                    <a:lnTo>
                      <a:pt x="936" y="1502"/>
                    </a:lnTo>
                    <a:lnTo>
                      <a:pt x="936" y="1502"/>
                    </a:lnTo>
                    <a:lnTo>
                      <a:pt x="943" y="1515"/>
                    </a:lnTo>
                    <a:lnTo>
                      <a:pt x="943" y="1515"/>
                    </a:lnTo>
                    <a:lnTo>
                      <a:pt x="950" y="1525"/>
                    </a:lnTo>
                    <a:lnTo>
                      <a:pt x="952" y="1531"/>
                    </a:lnTo>
                    <a:lnTo>
                      <a:pt x="954" y="1536"/>
                    </a:lnTo>
                    <a:lnTo>
                      <a:pt x="954" y="1536"/>
                    </a:lnTo>
                    <a:lnTo>
                      <a:pt x="954" y="1552"/>
                    </a:lnTo>
                    <a:lnTo>
                      <a:pt x="954" y="1567"/>
                    </a:lnTo>
                    <a:lnTo>
                      <a:pt x="954" y="1567"/>
                    </a:lnTo>
                    <a:lnTo>
                      <a:pt x="957" y="1585"/>
                    </a:lnTo>
                    <a:lnTo>
                      <a:pt x="961" y="1592"/>
                    </a:lnTo>
                    <a:lnTo>
                      <a:pt x="965" y="1600"/>
                    </a:lnTo>
                    <a:lnTo>
                      <a:pt x="965" y="1600"/>
                    </a:lnTo>
                    <a:lnTo>
                      <a:pt x="972" y="1603"/>
                    </a:lnTo>
                    <a:lnTo>
                      <a:pt x="979" y="1605"/>
                    </a:lnTo>
                    <a:lnTo>
                      <a:pt x="985" y="1609"/>
                    </a:lnTo>
                    <a:lnTo>
                      <a:pt x="992" y="1610"/>
                    </a:lnTo>
                    <a:lnTo>
                      <a:pt x="992" y="1610"/>
                    </a:lnTo>
                    <a:lnTo>
                      <a:pt x="999" y="1618"/>
                    </a:lnTo>
                    <a:lnTo>
                      <a:pt x="1003" y="1621"/>
                    </a:lnTo>
                    <a:lnTo>
                      <a:pt x="1008" y="1623"/>
                    </a:lnTo>
                    <a:lnTo>
                      <a:pt x="1008" y="1623"/>
                    </a:lnTo>
                    <a:lnTo>
                      <a:pt x="1017" y="1625"/>
                    </a:lnTo>
                    <a:lnTo>
                      <a:pt x="1021" y="1625"/>
                    </a:lnTo>
                    <a:lnTo>
                      <a:pt x="1024" y="1627"/>
                    </a:lnTo>
                    <a:lnTo>
                      <a:pt x="1024" y="1627"/>
                    </a:lnTo>
                    <a:lnTo>
                      <a:pt x="1032" y="1634"/>
                    </a:lnTo>
                    <a:lnTo>
                      <a:pt x="1032" y="1634"/>
                    </a:lnTo>
                    <a:lnTo>
                      <a:pt x="1043" y="1643"/>
                    </a:lnTo>
                    <a:lnTo>
                      <a:pt x="1053" y="1650"/>
                    </a:lnTo>
                    <a:lnTo>
                      <a:pt x="1053" y="1650"/>
                    </a:lnTo>
                    <a:lnTo>
                      <a:pt x="1064" y="1654"/>
                    </a:lnTo>
                    <a:lnTo>
                      <a:pt x="1075" y="1656"/>
                    </a:lnTo>
                    <a:lnTo>
                      <a:pt x="1088" y="1654"/>
                    </a:lnTo>
                    <a:lnTo>
                      <a:pt x="1099" y="1652"/>
                    </a:lnTo>
                    <a:lnTo>
                      <a:pt x="1099" y="1652"/>
                    </a:lnTo>
                    <a:lnTo>
                      <a:pt x="1113" y="1647"/>
                    </a:lnTo>
                    <a:lnTo>
                      <a:pt x="1122" y="1647"/>
                    </a:lnTo>
                    <a:lnTo>
                      <a:pt x="1129" y="1648"/>
                    </a:lnTo>
                    <a:lnTo>
                      <a:pt x="1129" y="1648"/>
                    </a:lnTo>
                    <a:lnTo>
                      <a:pt x="1140" y="1657"/>
                    </a:lnTo>
                    <a:lnTo>
                      <a:pt x="1151" y="1666"/>
                    </a:lnTo>
                    <a:lnTo>
                      <a:pt x="1151" y="1666"/>
                    </a:lnTo>
                    <a:lnTo>
                      <a:pt x="1157" y="1672"/>
                    </a:lnTo>
                    <a:lnTo>
                      <a:pt x="1164" y="1679"/>
                    </a:lnTo>
                    <a:lnTo>
                      <a:pt x="1169" y="1686"/>
                    </a:lnTo>
                    <a:lnTo>
                      <a:pt x="1177" y="1692"/>
                    </a:lnTo>
                    <a:lnTo>
                      <a:pt x="1177" y="1692"/>
                    </a:lnTo>
                    <a:lnTo>
                      <a:pt x="1182" y="1694"/>
                    </a:lnTo>
                    <a:lnTo>
                      <a:pt x="1189" y="1695"/>
                    </a:lnTo>
                    <a:lnTo>
                      <a:pt x="1189" y="1695"/>
                    </a:lnTo>
                    <a:lnTo>
                      <a:pt x="1198" y="1697"/>
                    </a:lnTo>
                    <a:lnTo>
                      <a:pt x="1205" y="1701"/>
                    </a:lnTo>
                    <a:lnTo>
                      <a:pt x="1213" y="1704"/>
                    </a:lnTo>
                    <a:lnTo>
                      <a:pt x="1220" y="1712"/>
                    </a:lnTo>
                    <a:lnTo>
                      <a:pt x="1220" y="1712"/>
                    </a:lnTo>
                    <a:lnTo>
                      <a:pt x="1224" y="1715"/>
                    </a:lnTo>
                    <a:lnTo>
                      <a:pt x="1225" y="1721"/>
                    </a:lnTo>
                    <a:lnTo>
                      <a:pt x="1229" y="1733"/>
                    </a:lnTo>
                    <a:lnTo>
                      <a:pt x="1233" y="1744"/>
                    </a:lnTo>
                    <a:lnTo>
                      <a:pt x="1234" y="1750"/>
                    </a:lnTo>
                    <a:lnTo>
                      <a:pt x="1238" y="1755"/>
                    </a:lnTo>
                    <a:lnTo>
                      <a:pt x="1238" y="1755"/>
                    </a:lnTo>
                    <a:lnTo>
                      <a:pt x="1243" y="1759"/>
                    </a:lnTo>
                    <a:lnTo>
                      <a:pt x="1249" y="1762"/>
                    </a:lnTo>
                    <a:lnTo>
                      <a:pt x="1258" y="1766"/>
                    </a:lnTo>
                    <a:lnTo>
                      <a:pt x="1258" y="1766"/>
                    </a:lnTo>
                    <a:lnTo>
                      <a:pt x="1263" y="1771"/>
                    </a:lnTo>
                    <a:lnTo>
                      <a:pt x="1269" y="1777"/>
                    </a:lnTo>
                    <a:lnTo>
                      <a:pt x="1272" y="1782"/>
                    </a:lnTo>
                    <a:lnTo>
                      <a:pt x="1278" y="1788"/>
                    </a:lnTo>
                    <a:lnTo>
                      <a:pt x="1278" y="1788"/>
                    </a:lnTo>
                    <a:lnTo>
                      <a:pt x="1287" y="1790"/>
                    </a:lnTo>
                    <a:lnTo>
                      <a:pt x="1296" y="1791"/>
                    </a:lnTo>
                    <a:lnTo>
                      <a:pt x="1316" y="1788"/>
                    </a:lnTo>
                    <a:lnTo>
                      <a:pt x="1316" y="1788"/>
                    </a:lnTo>
                    <a:lnTo>
                      <a:pt x="1330" y="1784"/>
                    </a:lnTo>
                    <a:lnTo>
                      <a:pt x="1338" y="1784"/>
                    </a:lnTo>
                    <a:lnTo>
                      <a:pt x="1345" y="1784"/>
                    </a:lnTo>
                    <a:lnTo>
                      <a:pt x="1345" y="1784"/>
                    </a:lnTo>
                    <a:lnTo>
                      <a:pt x="1348" y="1770"/>
                    </a:lnTo>
                    <a:lnTo>
                      <a:pt x="1348" y="1770"/>
                    </a:lnTo>
                    <a:lnTo>
                      <a:pt x="1341" y="1770"/>
                    </a:lnTo>
                    <a:lnTo>
                      <a:pt x="1334" y="1771"/>
                    </a:lnTo>
                    <a:lnTo>
                      <a:pt x="1325" y="1773"/>
                    </a:lnTo>
                    <a:lnTo>
                      <a:pt x="1318" y="1775"/>
                    </a:lnTo>
                    <a:lnTo>
                      <a:pt x="1318" y="1775"/>
                    </a:lnTo>
                    <a:close/>
                  </a:path>
                </a:pathLst>
              </a:custGeom>
              <a:solidFill>
                <a:srgbClr val="161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10"/>
              <p:cNvSpPr>
                <a:spLocks/>
              </p:cNvSpPr>
              <p:nvPr/>
            </p:nvSpPr>
            <p:spPr bwMode="auto">
              <a:xfrm>
                <a:off x="2795011" y="3861673"/>
                <a:ext cx="1071066" cy="2033238"/>
              </a:xfrm>
              <a:custGeom>
                <a:avLst/>
                <a:gdLst>
                  <a:gd name="T0" fmla="*/ 644 w 704"/>
                  <a:gd name="T1" fmla="*/ 283 h 1325"/>
                  <a:gd name="T2" fmla="*/ 561 w 704"/>
                  <a:gd name="T3" fmla="*/ 256 h 1325"/>
                  <a:gd name="T4" fmla="*/ 512 w 704"/>
                  <a:gd name="T5" fmla="*/ 227 h 1325"/>
                  <a:gd name="T6" fmla="*/ 449 w 704"/>
                  <a:gd name="T7" fmla="*/ 152 h 1325"/>
                  <a:gd name="T8" fmla="*/ 394 w 704"/>
                  <a:gd name="T9" fmla="*/ 95 h 1325"/>
                  <a:gd name="T10" fmla="*/ 291 w 704"/>
                  <a:gd name="T11" fmla="*/ 24 h 1325"/>
                  <a:gd name="T12" fmla="*/ 211 w 704"/>
                  <a:gd name="T13" fmla="*/ 4 h 1325"/>
                  <a:gd name="T14" fmla="*/ 143 w 704"/>
                  <a:gd name="T15" fmla="*/ 11 h 1325"/>
                  <a:gd name="T16" fmla="*/ 146 w 704"/>
                  <a:gd name="T17" fmla="*/ 42 h 1325"/>
                  <a:gd name="T18" fmla="*/ 119 w 704"/>
                  <a:gd name="T19" fmla="*/ 4 h 1325"/>
                  <a:gd name="T20" fmla="*/ 79 w 704"/>
                  <a:gd name="T21" fmla="*/ 38 h 1325"/>
                  <a:gd name="T22" fmla="*/ 32 w 704"/>
                  <a:gd name="T23" fmla="*/ 28 h 1325"/>
                  <a:gd name="T24" fmla="*/ 40 w 704"/>
                  <a:gd name="T25" fmla="*/ 51 h 1325"/>
                  <a:gd name="T26" fmla="*/ 56 w 704"/>
                  <a:gd name="T27" fmla="*/ 96 h 1325"/>
                  <a:gd name="T28" fmla="*/ 50 w 704"/>
                  <a:gd name="T29" fmla="*/ 178 h 1325"/>
                  <a:gd name="T30" fmla="*/ 0 w 704"/>
                  <a:gd name="T31" fmla="*/ 299 h 1325"/>
                  <a:gd name="T32" fmla="*/ 49 w 704"/>
                  <a:gd name="T33" fmla="*/ 382 h 1325"/>
                  <a:gd name="T34" fmla="*/ 74 w 704"/>
                  <a:gd name="T35" fmla="*/ 473 h 1325"/>
                  <a:gd name="T36" fmla="*/ 119 w 704"/>
                  <a:gd name="T37" fmla="*/ 518 h 1325"/>
                  <a:gd name="T38" fmla="*/ 164 w 704"/>
                  <a:gd name="T39" fmla="*/ 580 h 1325"/>
                  <a:gd name="T40" fmla="*/ 159 w 704"/>
                  <a:gd name="T41" fmla="*/ 652 h 1325"/>
                  <a:gd name="T42" fmla="*/ 154 w 704"/>
                  <a:gd name="T43" fmla="*/ 715 h 1325"/>
                  <a:gd name="T44" fmla="*/ 144 w 704"/>
                  <a:gd name="T45" fmla="*/ 779 h 1325"/>
                  <a:gd name="T46" fmla="*/ 146 w 704"/>
                  <a:gd name="T47" fmla="*/ 817 h 1325"/>
                  <a:gd name="T48" fmla="*/ 130 w 704"/>
                  <a:gd name="T49" fmla="*/ 885 h 1325"/>
                  <a:gd name="T50" fmla="*/ 123 w 704"/>
                  <a:gd name="T51" fmla="*/ 954 h 1325"/>
                  <a:gd name="T52" fmla="*/ 121 w 704"/>
                  <a:gd name="T53" fmla="*/ 1025 h 1325"/>
                  <a:gd name="T54" fmla="*/ 126 w 704"/>
                  <a:gd name="T55" fmla="*/ 1073 h 1325"/>
                  <a:gd name="T56" fmla="*/ 117 w 704"/>
                  <a:gd name="T57" fmla="*/ 1124 h 1325"/>
                  <a:gd name="T58" fmla="*/ 110 w 704"/>
                  <a:gd name="T59" fmla="*/ 1238 h 1325"/>
                  <a:gd name="T60" fmla="*/ 186 w 704"/>
                  <a:gd name="T61" fmla="*/ 1325 h 1325"/>
                  <a:gd name="T62" fmla="*/ 179 w 704"/>
                  <a:gd name="T63" fmla="*/ 1282 h 1325"/>
                  <a:gd name="T64" fmla="*/ 188 w 704"/>
                  <a:gd name="T65" fmla="*/ 1225 h 1325"/>
                  <a:gd name="T66" fmla="*/ 202 w 704"/>
                  <a:gd name="T67" fmla="*/ 1211 h 1325"/>
                  <a:gd name="T68" fmla="*/ 221 w 704"/>
                  <a:gd name="T69" fmla="*/ 1173 h 1325"/>
                  <a:gd name="T70" fmla="*/ 211 w 704"/>
                  <a:gd name="T71" fmla="*/ 1128 h 1325"/>
                  <a:gd name="T72" fmla="*/ 239 w 704"/>
                  <a:gd name="T73" fmla="*/ 1090 h 1325"/>
                  <a:gd name="T74" fmla="*/ 244 w 704"/>
                  <a:gd name="T75" fmla="*/ 1054 h 1325"/>
                  <a:gd name="T76" fmla="*/ 255 w 704"/>
                  <a:gd name="T77" fmla="*/ 1043 h 1325"/>
                  <a:gd name="T78" fmla="*/ 257 w 704"/>
                  <a:gd name="T79" fmla="*/ 1016 h 1325"/>
                  <a:gd name="T80" fmla="*/ 284 w 704"/>
                  <a:gd name="T81" fmla="*/ 981 h 1325"/>
                  <a:gd name="T82" fmla="*/ 313 w 704"/>
                  <a:gd name="T83" fmla="*/ 963 h 1325"/>
                  <a:gd name="T84" fmla="*/ 360 w 704"/>
                  <a:gd name="T85" fmla="*/ 940 h 1325"/>
                  <a:gd name="T86" fmla="*/ 353 w 704"/>
                  <a:gd name="T87" fmla="*/ 907 h 1325"/>
                  <a:gd name="T88" fmla="*/ 338 w 704"/>
                  <a:gd name="T89" fmla="*/ 880 h 1325"/>
                  <a:gd name="T90" fmla="*/ 347 w 704"/>
                  <a:gd name="T91" fmla="*/ 860 h 1325"/>
                  <a:gd name="T92" fmla="*/ 382 w 704"/>
                  <a:gd name="T93" fmla="*/ 883 h 1325"/>
                  <a:gd name="T94" fmla="*/ 429 w 704"/>
                  <a:gd name="T95" fmla="*/ 842 h 1325"/>
                  <a:gd name="T96" fmla="*/ 438 w 704"/>
                  <a:gd name="T97" fmla="*/ 818 h 1325"/>
                  <a:gd name="T98" fmla="*/ 468 w 704"/>
                  <a:gd name="T99" fmla="*/ 786 h 1325"/>
                  <a:gd name="T100" fmla="*/ 485 w 704"/>
                  <a:gd name="T101" fmla="*/ 706 h 1325"/>
                  <a:gd name="T102" fmla="*/ 559 w 704"/>
                  <a:gd name="T103" fmla="*/ 648 h 1325"/>
                  <a:gd name="T104" fmla="*/ 604 w 704"/>
                  <a:gd name="T105" fmla="*/ 603 h 1325"/>
                  <a:gd name="T106" fmla="*/ 626 w 704"/>
                  <a:gd name="T107" fmla="*/ 551 h 1325"/>
                  <a:gd name="T108" fmla="*/ 628 w 704"/>
                  <a:gd name="T109" fmla="*/ 480 h 1325"/>
                  <a:gd name="T110" fmla="*/ 653 w 704"/>
                  <a:gd name="T111" fmla="*/ 446 h 1325"/>
                  <a:gd name="T112" fmla="*/ 680 w 704"/>
                  <a:gd name="T113" fmla="*/ 400 h 1325"/>
                  <a:gd name="T114" fmla="*/ 702 w 704"/>
                  <a:gd name="T115" fmla="*/ 342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1325">
                    <a:moveTo>
                      <a:pt x="702" y="342"/>
                    </a:moveTo>
                    <a:lnTo>
                      <a:pt x="702" y="342"/>
                    </a:lnTo>
                    <a:lnTo>
                      <a:pt x="695" y="324"/>
                    </a:lnTo>
                    <a:lnTo>
                      <a:pt x="695" y="324"/>
                    </a:lnTo>
                    <a:lnTo>
                      <a:pt x="687" y="317"/>
                    </a:lnTo>
                    <a:lnTo>
                      <a:pt x="680" y="310"/>
                    </a:lnTo>
                    <a:lnTo>
                      <a:pt x="680" y="310"/>
                    </a:lnTo>
                    <a:lnTo>
                      <a:pt x="662" y="295"/>
                    </a:lnTo>
                    <a:lnTo>
                      <a:pt x="655" y="290"/>
                    </a:lnTo>
                    <a:lnTo>
                      <a:pt x="644" y="283"/>
                    </a:lnTo>
                    <a:lnTo>
                      <a:pt x="644" y="283"/>
                    </a:lnTo>
                    <a:lnTo>
                      <a:pt x="628" y="276"/>
                    </a:lnTo>
                    <a:lnTo>
                      <a:pt x="610" y="270"/>
                    </a:lnTo>
                    <a:lnTo>
                      <a:pt x="610" y="270"/>
                    </a:lnTo>
                    <a:lnTo>
                      <a:pt x="599" y="268"/>
                    </a:lnTo>
                    <a:lnTo>
                      <a:pt x="586" y="266"/>
                    </a:lnTo>
                    <a:lnTo>
                      <a:pt x="586" y="266"/>
                    </a:lnTo>
                    <a:lnTo>
                      <a:pt x="577" y="265"/>
                    </a:lnTo>
                    <a:lnTo>
                      <a:pt x="568" y="261"/>
                    </a:lnTo>
                    <a:lnTo>
                      <a:pt x="561" y="256"/>
                    </a:lnTo>
                    <a:lnTo>
                      <a:pt x="554" y="248"/>
                    </a:lnTo>
                    <a:lnTo>
                      <a:pt x="554" y="248"/>
                    </a:lnTo>
                    <a:lnTo>
                      <a:pt x="548" y="241"/>
                    </a:lnTo>
                    <a:lnTo>
                      <a:pt x="539" y="236"/>
                    </a:lnTo>
                    <a:lnTo>
                      <a:pt x="539" y="236"/>
                    </a:lnTo>
                    <a:lnTo>
                      <a:pt x="530" y="230"/>
                    </a:lnTo>
                    <a:lnTo>
                      <a:pt x="525" y="227"/>
                    </a:lnTo>
                    <a:lnTo>
                      <a:pt x="519" y="227"/>
                    </a:lnTo>
                    <a:lnTo>
                      <a:pt x="519" y="227"/>
                    </a:lnTo>
                    <a:lnTo>
                      <a:pt x="512" y="227"/>
                    </a:lnTo>
                    <a:lnTo>
                      <a:pt x="503" y="225"/>
                    </a:lnTo>
                    <a:lnTo>
                      <a:pt x="503" y="225"/>
                    </a:lnTo>
                    <a:lnTo>
                      <a:pt x="492" y="219"/>
                    </a:lnTo>
                    <a:lnTo>
                      <a:pt x="481" y="210"/>
                    </a:lnTo>
                    <a:lnTo>
                      <a:pt x="481" y="210"/>
                    </a:lnTo>
                    <a:lnTo>
                      <a:pt x="468" y="198"/>
                    </a:lnTo>
                    <a:lnTo>
                      <a:pt x="463" y="190"/>
                    </a:lnTo>
                    <a:lnTo>
                      <a:pt x="458" y="181"/>
                    </a:lnTo>
                    <a:lnTo>
                      <a:pt x="458" y="181"/>
                    </a:lnTo>
                    <a:lnTo>
                      <a:pt x="449" y="152"/>
                    </a:lnTo>
                    <a:lnTo>
                      <a:pt x="449" y="152"/>
                    </a:lnTo>
                    <a:lnTo>
                      <a:pt x="443" y="140"/>
                    </a:lnTo>
                    <a:lnTo>
                      <a:pt x="438" y="127"/>
                    </a:lnTo>
                    <a:lnTo>
                      <a:pt x="434" y="120"/>
                    </a:lnTo>
                    <a:lnTo>
                      <a:pt x="430" y="114"/>
                    </a:lnTo>
                    <a:lnTo>
                      <a:pt x="425" y="111"/>
                    </a:lnTo>
                    <a:lnTo>
                      <a:pt x="420" y="107"/>
                    </a:lnTo>
                    <a:lnTo>
                      <a:pt x="420" y="107"/>
                    </a:lnTo>
                    <a:lnTo>
                      <a:pt x="407" y="102"/>
                    </a:lnTo>
                    <a:lnTo>
                      <a:pt x="394" y="95"/>
                    </a:lnTo>
                    <a:lnTo>
                      <a:pt x="394" y="95"/>
                    </a:lnTo>
                    <a:lnTo>
                      <a:pt x="378" y="89"/>
                    </a:lnTo>
                    <a:lnTo>
                      <a:pt x="362" y="84"/>
                    </a:lnTo>
                    <a:lnTo>
                      <a:pt x="362" y="84"/>
                    </a:lnTo>
                    <a:lnTo>
                      <a:pt x="345" y="75"/>
                    </a:lnTo>
                    <a:lnTo>
                      <a:pt x="327" y="64"/>
                    </a:lnTo>
                    <a:lnTo>
                      <a:pt x="313" y="49"/>
                    </a:lnTo>
                    <a:lnTo>
                      <a:pt x="300" y="35"/>
                    </a:lnTo>
                    <a:lnTo>
                      <a:pt x="300" y="35"/>
                    </a:lnTo>
                    <a:lnTo>
                      <a:pt x="291" y="24"/>
                    </a:lnTo>
                    <a:lnTo>
                      <a:pt x="286" y="19"/>
                    </a:lnTo>
                    <a:lnTo>
                      <a:pt x="280" y="15"/>
                    </a:lnTo>
                    <a:lnTo>
                      <a:pt x="280" y="15"/>
                    </a:lnTo>
                    <a:lnTo>
                      <a:pt x="266" y="10"/>
                    </a:lnTo>
                    <a:lnTo>
                      <a:pt x="251" y="6"/>
                    </a:lnTo>
                    <a:lnTo>
                      <a:pt x="251" y="6"/>
                    </a:lnTo>
                    <a:lnTo>
                      <a:pt x="240" y="4"/>
                    </a:lnTo>
                    <a:lnTo>
                      <a:pt x="231" y="4"/>
                    </a:lnTo>
                    <a:lnTo>
                      <a:pt x="211" y="4"/>
                    </a:lnTo>
                    <a:lnTo>
                      <a:pt x="211" y="4"/>
                    </a:lnTo>
                    <a:lnTo>
                      <a:pt x="193" y="4"/>
                    </a:lnTo>
                    <a:lnTo>
                      <a:pt x="173" y="2"/>
                    </a:lnTo>
                    <a:lnTo>
                      <a:pt x="173" y="2"/>
                    </a:lnTo>
                    <a:lnTo>
                      <a:pt x="163" y="0"/>
                    </a:lnTo>
                    <a:lnTo>
                      <a:pt x="152" y="2"/>
                    </a:lnTo>
                    <a:lnTo>
                      <a:pt x="152" y="2"/>
                    </a:lnTo>
                    <a:lnTo>
                      <a:pt x="146" y="4"/>
                    </a:lnTo>
                    <a:lnTo>
                      <a:pt x="143" y="8"/>
                    </a:lnTo>
                    <a:lnTo>
                      <a:pt x="143" y="8"/>
                    </a:lnTo>
                    <a:lnTo>
                      <a:pt x="143" y="11"/>
                    </a:lnTo>
                    <a:lnTo>
                      <a:pt x="144" y="15"/>
                    </a:lnTo>
                    <a:lnTo>
                      <a:pt x="144" y="15"/>
                    </a:lnTo>
                    <a:lnTo>
                      <a:pt x="144" y="22"/>
                    </a:lnTo>
                    <a:lnTo>
                      <a:pt x="144" y="22"/>
                    </a:lnTo>
                    <a:lnTo>
                      <a:pt x="150" y="33"/>
                    </a:lnTo>
                    <a:lnTo>
                      <a:pt x="150" y="33"/>
                    </a:lnTo>
                    <a:lnTo>
                      <a:pt x="150" y="38"/>
                    </a:lnTo>
                    <a:lnTo>
                      <a:pt x="148" y="40"/>
                    </a:lnTo>
                    <a:lnTo>
                      <a:pt x="146" y="42"/>
                    </a:lnTo>
                    <a:lnTo>
                      <a:pt x="146" y="42"/>
                    </a:lnTo>
                    <a:lnTo>
                      <a:pt x="139" y="42"/>
                    </a:lnTo>
                    <a:lnTo>
                      <a:pt x="135" y="38"/>
                    </a:lnTo>
                    <a:lnTo>
                      <a:pt x="132" y="35"/>
                    </a:lnTo>
                    <a:lnTo>
                      <a:pt x="128" y="29"/>
                    </a:lnTo>
                    <a:lnTo>
                      <a:pt x="128" y="29"/>
                    </a:lnTo>
                    <a:lnTo>
                      <a:pt x="126" y="19"/>
                    </a:lnTo>
                    <a:lnTo>
                      <a:pt x="125" y="13"/>
                    </a:lnTo>
                    <a:lnTo>
                      <a:pt x="123" y="8"/>
                    </a:lnTo>
                    <a:lnTo>
                      <a:pt x="123" y="8"/>
                    </a:lnTo>
                    <a:lnTo>
                      <a:pt x="119" y="4"/>
                    </a:lnTo>
                    <a:lnTo>
                      <a:pt x="116" y="2"/>
                    </a:lnTo>
                    <a:lnTo>
                      <a:pt x="110" y="2"/>
                    </a:lnTo>
                    <a:lnTo>
                      <a:pt x="105" y="6"/>
                    </a:lnTo>
                    <a:lnTo>
                      <a:pt x="105" y="6"/>
                    </a:lnTo>
                    <a:lnTo>
                      <a:pt x="94" y="13"/>
                    </a:lnTo>
                    <a:lnTo>
                      <a:pt x="90" y="17"/>
                    </a:lnTo>
                    <a:lnTo>
                      <a:pt x="87" y="22"/>
                    </a:lnTo>
                    <a:lnTo>
                      <a:pt x="87" y="22"/>
                    </a:lnTo>
                    <a:lnTo>
                      <a:pt x="83" y="33"/>
                    </a:lnTo>
                    <a:lnTo>
                      <a:pt x="79" y="38"/>
                    </a:lnTo>
                    <a:lnTo>
                      <a:pt x="78" y="44"/>
                    </a:lnTo>
                    <a:lnTo>
                      <a:pt x="78" y="44"/>
                    </a:lnTo>
                    <a:lnTo>
                      <a:pt x="72" y="46"/>
                    </a:lnTo>
                    <a:lnTo>
                      <a:pt x="65" y="48"/>
                    </a:lnTo>
                    <a:lnTo>
                      <a:pt x="59" y="46"/>
                    </a:lnTo>
                    <a:lnTo>
                      <a:pt x="54" y="44"/>
                    </a:lnTo>
                    <a:lnTo>
                      <a:pt x="54" y="44"/>
                    </a:lnTo>
                    <a:lnTo>
                      <a:pt x="43" y="35"/>
                    </a:lnTo>
                    <a:lnTo>
                      <a:pt x="40" y="31"/>
                    </a:lnTo>
                    <a:lnTo>
                      <a:pt x="32" y="28"/>
                    </a:lnTo>
                    <a:lnTo>
                      <a:pt x="32" y="28"/>
                    </a:lnTo>
                    <a:lnTo>
                      <a:pt x="30" y="28"/>
                    </a:lnTo>
                    <a:lnTo>
                      <a:pt x="30" y="28"/>
                    </a:lnTo>
                    <a:lnTo>
                      <a:pt x="27" y="42"/>
                    </a:lnTo>
                    <a:lnTo>
                      <a:pt x="27" y="42"/>
                    </a:lnTo>
                    <a:lnTo>
                      <a:pt x="29" y="44"/>
                    </a:lnTo>
                    <a:lnTo>
                      <a:pt x="29" y="44"/>
                    </a:lnTo>
                    <a:lnTo>
                      <a:pt x="32" y="44"/>
                    </a:lnTo>
                    <a:lnTo>
                      <a:pt x="38" y="48"/>
                    </a:lnTo>
                    <a:lnTo>
                      <a:pt x="40" y="51"/>
                    </a:lnTo>
                    <a:lnTo>
                      <a:pt x="41" y="55"/>
                    </a:lnTo>
                    <a:lnTo>
                      <a:pt x="41" y="55"/>
                    </a:lnTo>
                    <a:lnTo>
                      <a:pt x="43" y="66"/>
                    </a:lnTo>
                    <a:lnTo>
                      <a:pt x="43" y="69"/>
                    </a:lnTo>
                    <a:lnTo>
                      <a:pt x="47" y="73"/>
                    </a:lnTo>
                    <a:lnTo>
                      <a:pt x="47" y="73"/>
                    </a:lnTo>
                    <a:lnTo>
                      <a:pt x="52" y="78"/>
                    </a:lnTo>
                    <a:lnTo>
                      <a:pt x="56" y="84"/>
                    </a:lnTo>
                    <a:lnTo>
                      <a:pt x="56" y="91"/>
                    </a:lnTo>
                    <a:lnTo>
                      <a:pt x="56" y="96"/>
                    </a:lnTo>
                    <a:lnTo>
                      <a:pt x="54" y="111"/>
                    </a:lnTo>
                    <a:lnTo>
                      <a:pt x="50" y="124"/>
                    </a:lnTo>
                    <a:lnTo>
                      <a:pt x="50" y="124"/>
                    </a:lnTo>
                    <a:lnTo>
                      <a:pt x="49" y="134"/>
                    </a:lnTo>
                    <a:lnTo>
                      <a:pt x="47" y="145"/>
                    </a:lnTo>
                    <a:lnTo>
                      <a:pt x="47" y="145"/>
                    </a:lnTo>
                    <a:lnTo>
                      <a:pt x="50" y="167"/>
                    </a:lnTo>
                    <a:lnTo>
                      <a:pt x="50" y="167"/>
                    </a:lnTo>
                    <a:lnTo>
                      <a:pt x="50" y="172"/>
                    </a:lnTo>
                    <a:lnTo>
                      <a:pt x="50" y="178"/>
                    </a:lnTo>
                    <a:lnTo>
                      <a:pt x="45" y="190"/>
                    </a:lnTo>
                    <a:lnTo>
                      <a:pt x="45" y="190"/>
                    </a:lnTo>
                    <a:lnTo>
                      <a:pt x="36" y="205"/>
                    </a:lnTo>
                    <a:lnTo>
                      <a:pt x="27" y="218"/>
                    </a:lnTo>
                    <a:lnTo>
                      <a:pt x="9" y="245"/>
                    </a:lnTo>
                    <a:lnTo>
                      <a:pt x="9" y="245"/>
                    </a:lnTo>
                    <a:lnTo>
                      <a:pt x="3" y="257"/>
                    </a:lnTo>
                    <a:lnTo>
                      <a:pt x="0" y="272"/>
                    </a:lnTo>
                    <a:lnTo>
                      <a:pt x="0" y="286"/>
                    </a:lnTo>
                    <a:lnTo>
                      <a:pt x="0" y="299"/>
                    </a:lnTo>
                    <a:lnTo>
                      <a:pt x="0" y="299"/>
                    </a:lnTo>
                    <a:lnTo>
                      <a:pt x="2" y="308"/>
                    </a:lnTo>
                    <a:lnTo>
                      <a:pt x="3" y="317"/>
                    </a:lnTo>
                    <a:lnTo>
                      <a:pt x="11" y="332"/>
                    </a:lnTo>
                    <a:lnTo>
                      <a:pt x="21" y="346"/>
                    </a:lnTo>
                    <a:lnTo>
                      <a:pt x="32" y="359"/>
                    </a:lnTo>
                    <a:lnTo>
                      <a:pt x="32" y="359"/>
                    </a:lnTo>
                    <a:lnTo>
                      <a:pt x="38" y="364"/>
                    </a:lnTo>
                    <a:lnTo>
                      <a:pt x="43" y="370"/>
                    </a:lnTo>
                    <a:lnTo>
                      <a:pt x="49" y="382"/>
                    </a:lnTo>
                    <a:lnTo>
                      <a:pt x="54" y="411"/>
                    </a:lnTo>
                    <a:lnTo>
                      <a:pt x="54" y="411"/>
                    </a:lnTo>
                    <a:lnTo>
                      <a:pt x="59" y="424"/>
                    </a:lnTo>
                    <a:lnTo>
                      <a:pt x="65" y="437"/>
                    </a:lnTo>
                    <a:lnTo>
                      <a:pt x="65" y="437"/>
                    </a:lnTo>
                    <a:lnTo>
                      <a:pt x="72" y="446"/>
                    </a:lnTo>
                    <a:lnTo>
                      <a:pt x="74" y="451"/>
                    </a:lnTo>
                    <a:lnTo>
                      <a:pt x="74" y="458"/>
                    </a:lnTo>
                    <a:lnTo>
                      <a:pt x="74" y="458"/>
                    </a:lnTo>
                    <a:lnTo>
                      <a:pt x="74" y="473"/>
                    </a:lnTo>
                    <a:lnTo>
                      <a:pt x="74" y="473"/>
                    </a:lnTo>
                    <a:lnTo>
                      <a:pt x="76" y="480"/>
                    </a:lnTo>
                    <a:lnTo>
                      <a:pt x="78" y="489"/>
                    </a:lnTo>
                    <a:lnTo>
                      <a:pt x="81" y="498"/>
                    </a:lnTo>
                    <a:lnTo>
                      <a:pt x="87" y="505"/>
                    </a:lnTo>
                    <a:lnTo>
                      <a:pt x="87" y="505"/>
                    </a:lnTo>
                    <a:lnTo>
                      <a:pt x="96" y="509"/>
                    </a:lnTo>
                    <a:lnTo>
                      <a:pt x="105" y="513"/>
                    </a:lnTo>
                    <a:lnTo>
                      <a:pt x="105" y="513"/>
                    </a:lnTo>
                    <a:lnTo>
                      <a:pt x="119" y="518"/>
                    </a:lnTo>
                    <a:lnTo>
                      <a:pt x="126" y="522"/>
                    </a:lnTo>
                    <a:lnTo>
                      <a:pt x="132" y="527"/>
                    </a:lnTo>
                    <a:lnTo>
                      <a:pt x="132" y="527"/>
                    </a:lnTo>
                    <a:lnTo>
                      <a:pt x="144" y="536"/>
                    </a:lnTo>
                    <a:lnTo>
                      <a:pt x="154" y="547"/>
                    </a:lnTo>
                    <a:lnTo>
                      <a:pt x="154" y="547"/>
                    </a:lnTo>
                    <a:lnTo>
                      <a:pt x="159" y="554"/>
                    </a:lnTo>
                    <a:lnTo>
                      <a:pt x="163" y="563"/>
                    </a:lnTo>
                    <a:lnTo>
                      <a:pt x="163" y="563"/>
                    </a:lnTo>
                    <a:lnTo>
                      <a:pt x="164" y="580"/>
                    </a:lnTo>
                    <a:lnTo>
                      <a:pt x="164" y="594"/>
                    </a:lnTo>
                    <a:lnTo>
                      <a:pt x="164" y="594"/>
                    </a:lnTo>
                    <a:lnTo>
                      <a:pt x="164" y="610"/>
                    </a:lnTo>
                    <a:lnTo>
                      <a:pt x="164" y="610"/>
                    </a:lnTo>
                    <a:lnTo>
                      <a:pt x="164" y="616"/>
                    </a:lnTo>
                    <a:lnTo>
                      <a:pt x="164" y="623"/>
                    </a:lnTo>
                    <a:lnTo>
                      <a:pt x="164" y="623"/>
                    </a:lnTo>
                    <a:lnTo>
                      <a:pt x="163" y="637"/>
                    </a:lnTo>
                    <a:lnTo>
                      <a:pt x="163" y="637"/>
                    </a:lnTo>
                    <a:lnTo>
                      <a:pt x="159" y="652"/>
                    </a:lnTo>
                    <a:lnTo>
                      <a:pt x="157" y="661"/>
                    </a:lnTo>
                    <a:lnTo>
                      <a:pt x="157" y="668"/>
                    </a:lnTo>
                    <a:lnTo>
                      <a:pt x="157" y="668"/>
                    </a:lnTo>
                    <a:lnTo>
                      <a:pt x="157" y="681"/>
                    </a:lnTo>
                    <a:lnTo>
                      <a:pt x="159" y="688"/>
                    </a:lnTo>
                    <a:lnTo>
                      <a:pt x="157" y="694"/>
                    </a:lnTo>
                    <a:lnTo>
                      <a:pt x="157" y="694"/>
                    </a:lnTo>
                    <a:lnTo>
                      <a:pt x="154" y="704"/>
                    </a:lnTo>
                    <a:lnTo>
                      <a:pt x="154" y="715"/>
                    </a:lnTo>
                    <a:lnTo>
                      <a:pt x="154" y="715"/>
                    </a:lnTo>
                    <a:lnTo>
                      <a:pt x="155" y="722"/>
                    </a:lnTo>
                    <a:lnTo>
                      <a:pt x="155" y="732"/>
                    </a:lnTo>
                    <a:lnTo>
                      <a:pt x="155" y="732"/>
                    </a:lnTo>
                    <a:lnTo>
                      <a:pt x="154" y="739"/>
                    </a:lnTo>
                    <a:lnTo>
                      <a:pt x="152" y="748"/>
                    </a:lnTo>
                    <a:lnTo>
                      <a:pt x="152" y="748"/>
                    </a:lnTo>
                    <a:lnTo>
                      <a:pt x="148" y="762"/>
                    </a:lnTo>
                    <a:lnTo>
                      <a:pt x="148" y="762"/>
                    </a:lnTo>
                    <a:lnTo>
                      <a:pt x="146" y="770"/>
                    </a:lnTo>
                    <a:lnTo>
                      <a:pt x="144" y="779"/>
                    </a:lnTo>
                    <a:lnTo>
                      <a:pt x="144" y="779"/>
                    </a:lnTo>
                    <a:lnTo>
                      <a:pt x="146" y="786"/>
                    </a:lnTo>
                    <a:lnTo>
                      <a:pt x="148" y="791"/>
                    </a:lnTo>
                    <a:lnTo>
                      <a:pt x="148" y="791"/>
                    </a:lnTo>
                    <a:lnTo>
                      <a:pt x="144" y="800"/>
                    </a:lnTo>
                    <a:lnTo>
                      <a:pt x="144" y="804"/>
                    </a:lnTo>
                    <a:lnTo>
                      <a:pt x="144" y="809"/>
                    </a:lnTo>
                    <a:lnTo>
                      <a:pt x="144" y="809"/>
                    </a:lnTo>
                    <a:lnTo>
                      <a:pt x="144" y="813"/>
                    </a:lnTo>
                    <a:lnTo>
                      <a:pt x="146" y="817"/>
                    </a:lnTo>
                    <a:lnTo>
                      <a:pt x="150" y="824"/>
                    </a:lnTo>
                    <a:lnTo>
                      <a:pt x="150" y="824"/>
                    </a:lnTo>
                    <a:lnTo>
                      <a:pt x="152" y="831"/>
                    </a:lnTo>
                    <a:lnTo>
                      <a:pt x="152" y="836"/>
                    </a:lnTo>
                    <a:lnTo>
                      <a:pt x="150" y="842"/>
                    </a:lnTo>
                    <a:lnTo>
                      <a:pt x="148" y="847"/>
                    </a:lnTo>
                    <a:lnTo>
                      <a:pt x="141" y="858"/>
                    </a:lnTo>
                    <a:lnTo>
                      <a:pt x="137" y="869"/>
                    </a:lnTo>
                    <a:lnTo>
                      <a:pt x="137" y="869"/>
                    </a:lnTo>
                    <a:lnTo>
                      <a:pt x="130" y="885"/>
                    </a:lnTo>
                    <a:lnTo>
                      <a:pt x="128" y="894"/>
                    </a:lnTo>
                    <a:lnTo>
                      <a:pt x="126" y="903"/>
                    </a:lnTo>
                    <a:lnTo>
                      <a:pt x="126" y="903"/>
                    </a:lnTo>
                    <a:lnTo>
                      <a:pt x="125" y="920"/>
                    </a:lnTo>
                    <a:lnTo>
                      <a:pt x="119" y="934"/>
                    </a:lnTo>
                    <a:lnTo>
                      <a:pt x="119" y="934"/>
                    </a:lnTo>
                    <a:lnTo>
                      <a:pt x="119" y="940"/>
                    </a:lnTo>
                    <a:lnTo>
                      <a:pt x="119" y="945"/>
                    </a:lnTo>
                    <a:lnTo>
                      <a:pt x="123" y="954"/>
                    </a:lnTo>
                    <a:lnTo>
                      <a:pt x="123" y="954"/>
                    </a:lnTo>
                    <a:lnTo>
                      <a:pt x="126" y="965"/>
                    </a:lnTo>
                    <a:lnTo>
                      <a:pt x="128" y="978"/>
                    </a:lnTo>
                    <a:lnTo>
                      <a:pt x="128" y="978"/>
                    </a:lnTo>
                    <a:lnTo>
                      <a:pt x="126" y="987"/>
                    </a:lnTo>
                    <a:lnTo>
                      <a:pt x="125" y="994"/>
                    </a:lnTo>
                    <a:lnTo>
                      <a:pt x="121" y="1003"/>
                    </a:lnTo>
                    <a:lnTo>
                      <a:pt x="121" y="1012"/>
                    </a:lnTo>
                    <a:lnTo>
                      <a:pt x="121" y="1012"/>
                    </a:lnTo>
                    <a:lnTo>
                      <a:pt x="121" y="1019"/>
                    </a:lnTo>
                    <a:lnTo>
                      <a:pt x="121" y="1025"/>
                    </a:lnTo>
                    <a:lnTo>
                      <a:pt x="121" y="1025"/>
                    </a:lnTo>
                    <a:lnTo>
                      <a:pt x="125" y="1030"/>
                    </a:lnTo>
                    <a:lnTo>
                      <a:pt x="128" y="1034"/>
                    </a:lnTo>
                    <a:lnTo>
                      <a:pt x="128" y="1034"/>
                    </a:lnTo>
                    <a:lnTo>
                      <a:pt x="130" y="1037"/>
                    </a:lnTo>
                    <a:lnTo>
                      <a:pt x="128" y="1045"/>
                    </a:lnTo>
                    <a:lnTo>
                      <a:pt x="128" y="1045"/>
                    </a:lnTo>
                    <a:lnTo>
                      <a:pt x="126" y="1064"/>
                    </a:lnTo>
                    <a:lnTo>
                      <a:pt x="126" y="1064"/>
                    </a:lnTo>
                    <a:lnTo>
                      <a:pt x="126" y="1073"/>
                    </a:lnTo>
                    <a:lnTo>
                      <a:pt x="126" y="1077"/>
                    </a:lnTo>
                    <a:lnTo>
                      <a:pt x="125" y="1081"/>
                    </a:lnTo>
                    <a:lnTo>
                      <a:pt x="125" y="1081"/>
                    </a:lnTo>
                    <a:lnTo>
                      <a:pt x="117" y="1088"/>
                    </a:lnTo>
                    <a:lnTo>
                      <a:pt x="116" y="1092"/>
                    </a:lnTo>
                    <a:lnTo>
                      <a:pt x="112" y="1097"/>
                    </a:lnTo>
                    <a:lnTo>
                      <a:pt x="112" y="1097"/>
                    </a:lnTo>
                    <a:lnTo>
                      <a:pt x="112" y="1106"/>
                    </a:lnTo>
                    <a:lnTo>
                      <a:pt x="116" y="1115"/>
                    </a:lnTo>
                    <a:lnTo>
                      <a:pt x="117" y="1124"/>
                    </a:lnTo>
                    <a:lnTo>
                      <a:pt x="117" y="1135"/>
                    </a:lnTo>
                    <a:lnTo>
                      <a:pt x="117" y="1135"/>
                    </a:lnTo>
                    <a:lnTo>
                      <a:pt x="116" y="1144"/>
                    </a:lnTo>
                    <a:lnTo>
                      <a:pt x="112" y="1153"/>
                    </a:lnTo>
                    <a:lnTo>
                      <a:pt x="108" y="1162"/>
                    </a:lnTo>
                    <a:lnTo>
                      <a:pt x="106" y="1173"/>
                    </a:lnTo>
                    <a:lnTo>
                      <a:pt x="106" y="1173"/>
                    </a:lnTo>
                    <a:lnTo>
                      <a:pt x="105" y="1195"/>
                    </a:lnTo>
                    <a:lnTo>
                      <a:pt x="106" y="1216"/>
                    </a:lnTo>
                    <a:lnTo>
                      <a:pt x="110" y="1238"/>
                    </a:lnTo>
                    <a:lnTo>
                      <a:pt x="116" y="1258"/>
                    </a:lnTo>
                    <a:lnTo>
                      <a:pt x="116" y="1258"/>
                    </a:lnTo>
                    <a:lnTo>
                      <a:pt x="123" y="1273"/>
                    </a:lnTo>
                    <a:lnTo>
                      <a:pt x="130" y="1287"/>
                    </a:lnTo>
                    <a:lnTo>
                      <a:pt x="141" y="1298"/>
                    </a:lnTo>
                    <a:lnTo>
                      <a:pt x="154" y="1309"/>
                    </a:lnTo>
                    <a:lnTo>
                      <a:pt x="154" y="1309"/>
                    </a:lnTo>
                    <a:lnTo>
                      <a:pt x="164" y="1316"/>
                    </a:lnTo>
                    <a:lnTo>
                      <a:pt x="179" y="1323"/>
                    </a:lnTo>
                    <a:lnTo>
                      <a:pt x="186" y="1325"/>
                    </a:lnTo>
                    <a:lnTo>
                      <a:pt x="192" y="1325"/>
                    </a:lnTo>
                    <a:lnTo>
                      <a:pt x="197" y="1321"/>
                    </a:lnTo>
                    <a:lnTo>
                      <a:pt x="199" y="1314"/>
                    </a:lnTo>
                    <a:lnTo>
                      <a:pt x="199" y="1314"/>
                    </a:lnTo>
                    <a:lnTo>
                      <a:pt x="199" y="1311"/>
                    </a:lnTo>
                    <a:lnTo>
                      <a:pt x="197" y="1305"/>
                    </a:lnTo>
                    <a:lnTo>
                      <a:pt x="192" y="1298"/>
                    </a:lnTo>
                    <a:lnTo>
                      <a:pt x="184" y="1289"/>
                    </a:lnTo>
                    <a:lnTo>
                      <a:pt x="179" y="1282"/>
                    </a:lnTo>
                    <a:lnTo>
                      <a:pt x="179" y="1282"/>
                    </a:lnTo>
                    <a:lnTo>
                      <a:pt x="177" y="1274"/>
                    </a:lnTo>
                    <a:lnTo>
                      <a:pt x="177" y="1265"/>
                    </a:lnTo>
                    <a:lnTo>
                      <a:pt x="177" y="1251"/>
                    </a:lnTo>
                    <a:lnTo>
                      <a:pt x="177" y="1251"/>
                    </a:lnTo>
                    <a:lnTo>
                      <a:pt x="177" y="1244"/>
                    </a:lnTo>
                    <a:lnTo>
                      <a:pt x="177" y="1236"/>
                    </a:lnTo>
                    <a:lnTo>
                      <a:pt x="177" y="1236"/>
                    </a:lnTo>
                    <a:lnTo>
                      <a:pt x="183" y="1231"/>
                    </a:lnTo>
                    <a:lnTo>
                      <a:pt x="188" y="1225"/>
                    </a:lnTo>
                    <a:lnTo>
                      <a:pt x="188" y="1225"/>
                    </a:lnTo>
                    <a:lnTo>
                      <a:pt x="186" y="1216"/>
                    </a:lnTo>
                    <a:lnTo>
                      <a:pt x="186" y="1215"/>
                    </a:lnTo>
                    <a:lnTo>
                      <a:pt x="188" y="1215"/>
                    </a:lnTo>
                    <a:lnTo>
                      <a:pt x="190" y="1215"/>
                    </a:lnTo>
                    <a:lnTo>
                      <a:pt x="190" y="1215"/>
                    </a:lnTo>
                    <a:lnTo>
                      <a:pt x="195" y="1220"/>
                    </a:lnTo>
                    <a:lnTo>
                      <a:pt x="197" y="1220"/>
                    </a:lnTo>
                    <a:lnTo>
                      <a:pt x="201" y="1216"/>
                    </a:lnTo>
                    <a:lnTo>
                      <a:pt x="201" y="1216"/>
                    </a:lnTo>
                    <a:lnTo>
                      <a:pt x="202" y="1211"/>
                    </a:lnTo>
                    <a:lnTo>
                      <a:pt x="202" y="1207"/>
                    </a:lnTo>
                    <a:lnTo>
                      <a:pt x="204" y="1197"/>
                    </a:lnTo>
                    <a:lnTo>
                      <a:pt x="204" y="1197"/>
                    </a:lnTo>
                    <a:lnTo>
                      <a:pt x="208" y="1191"/>
                    </a:lnTo>
                    <a:lnTo>
                      <a:pt x="213" y="1184"/>
                    </a:lnTo>
                    <a:lnTo>
                      <a:pt x="213" y="1184"/>
                    </a:lnTo>
                    <a:lnTo>
                      <a:pt x="215" y="1178"/>
                    </a:lnTo>
                    <a:lnTo>
                      <a:pt x="217" y="1175"/>
                    </a:lnTo>
                    <a:lnTo>
                      <a:pt x="221" y="1173"/>
                    </a:lnTo>
                    <a:lnTo>
                      <a:pt x="221" y="1173"/>
                    </a:lnTo>
                    <a:lnTo>
                      <a:pt x="226" y="1169"/>
                    </a:lnTo>
                    <a:lnTo>
                      <a:pt x="231" y="1164"/>
                    </a:lnTo>
                    <a:lnTo>
                      <a:pt x="231" y="1164"/>
                    </a:lnTo>
                    <a:lnTo>
                      <a:pt x="231" y="1160"/>
                    </a:lnTo>
                    <a:lnTo>
                      <a:pt x="231" y="1157"/>
                    </a:lnTo>
                    <a:lnTo>
                      <a:pt x="228" y="1148"/>
                    </a:lnTo>
                    <a:lnTo>
                      <a:pt x="222" y="1140"/>
                    </a:lnTo>
                    <a:lnTo>
                      <a:pt x="217" y="1135"/>
                    </a:lnTo>
                    <a:lnTo>
                      <a:pt x="217" y="1135"/>
                    </a:lnTo>
                    <a:lnTo>
                      <a:pt x="211" y="1128"/>
                    </a:lnTo>
                    <a:lnTo>
                      <a:pt x="211" y="1121"/>
                    </a:lnTo>
                    <a:lnTo>
                      <a:pt x="213" y="1113"/>
                    </a:lnTo>
                    <a:lnTo>
                      <a:pt x="217" y="1106"/>
                    </a:lnTo>
                    <a:lnTo>
                      <a:pt x="217" y="1106"/>
                    </a:lnTo>
                    <a:lnTo>
                      <a:pt x="222" y="1102"/>
                    </a:lnTo>
                    <a:lnTo>
                      <a:pt x="230" y="1099"/>
                    </a:lnTo>
                    <a:lnTo>
                      <a:pt x="235" y="1095"/>
                    </a:lnTo>
                    <a:lnTo>
                      <a:pt x="239" y="1093"/>
                    </a:lnTo>
                    <a:lnTo>
                      <a:pt x="239" y="1090"/>
                    </a:lnTo>
                    <a:lnTo>
                      <a:pt x="239" y="1090"/>
                    </a:lnTo>
                    <a:lnTo>
                      <a:pt x="240" y="1081"/>
                    </a:lnTo>
                    <a:lnTo>
                      <a:pt x="239" y="1072"/>
                    </a:lnTo>
                    <a:lnTo>
                      <a:pt x="239" y="1072"/>
                    </a:lnTo>
                    <a:lnTo>
                      <a:pt x="239" y="1068"/>
                    </a:lnTo>
                    <a:lnTo>
                      <a:pt x="240" y="1066"/>
                    </a:lnTo>
                    <a:lnTo>
                      <a:pt x="244" y="1061"/>
                    </a:lnTo>
                    <a:lnTo>
                      <a:pt x="244" y="1061"/>
                    </a:lnTo>
                    <a:lnTo>
                      <a:pt x="246" y="1057"/>
                    </a:lnTo>
                    <a:lnTo>
                      <a:pt x="246" y="1055"/>
                    </a:lnTo>
                    <a:lnTo>
                      <a:pt x="244" y="1054"/>
                    </a:lnTo>
                    <a:lnTo>
                      <a:pt x="246" y="1050"/>
                    </a:lnTo>
                    <a:lnTo>
                      <a:pt x="246" y="1050"/>
                    </a:lnTo>
                    <a:lnTo>
                      <a:pt x="248" y="1050"/>
                    </a:lnTo>
                    <a:lnTo>
                      <a:pt x="253" y="1050"/>
                    </a:lnTo>
                    <a:lnTo>
                      <a:pt x="257" y="1050"/>
                    </a:lnTo>
                    <a:lnTo>
                      <a:pt x="259" y="1048"/>
                    </a:lnTo>
                    <a:lnTo>
                      <a:pt x="259" y="1048"/>
                    </a:lnTo>
                    <a:lnTo>
                      <a:pt x="260" y="1046"/>
                    </a:lnTo>
                    <a:lnTo>
                      <a:pt x="259" y="1046"/>
                    </a:lnTo>
                    <a:lnTo>
                      <a:pt x="255" y="1043"/>
                    </a:lnTo>
                    <a:lnTo>
                      <a:pt x="249" y="1041"/>
                    </a:lnTo>
                    <a:lnTo>
                      <a:pt x="246" y="1037"/>
                    </a:lnTo>
                    <a:lnTo>
                      <a:pt x="246" y="1037"/>
                    </a:lnTo>
                    <a:lnTo>
                      <a:pt x="244" y="1032"/>
                    </a:lnTo>
                    <a:lnTo>
                      <a:pt x="244" y="1026"/>
                    </a:lnTo>
                    <a:lnTo>
                      <a:pt x="246" y="1023"/>
                    </a:lnTo>
                    <a:lnTo>
                      <a:pt x="249" y="1017"/>
                    </a:lnTo>
                    <a:lnTo>
                      <a:pt x="249" y="1017"/>
                    </a:lnTo>
                    <a:lnTo>
                      <a:pt x="253" y="1016"/>
                    </a:lnTo>
                    <a:lnTo>
                      <a:pt x="257" y="1016"/>
                    </a:lnTo>
                    <a:lnTo>
                      <a:pt x="266" y="1016"/>
                    </a:lnTo>
                    <a:lnTo>
                      <a:pt x="266" y="1016"/>
                    </a:lnTo>
                    <a:lnTo>
                      <a:pt x="271" y="1014"/>
                    </a:lnTo>
                    <a:lnTo>
                      <a:pt x="275" y="1012"/>
                    </a:lnTo>
                    <a:lnTo>
                      <a:pt x="282" y="1005"/>
                    </a:lnTo>
                    <a:lnTo>
                      <a:pt x="287" y="994"/>
                    </a:lnTo>
                    <a:lnTo>
                      <a:pt x="287" y="990"/>
                    </a:lnTo>
                    <a:lnTo>
                      <a:pt x="286" y="985"/>
                    </a:lnTo>
                    <a:lnTo>
                      <a:pt x="286" y="985"/>
                    </a:lnTo>
                    <a:lnTo>
                      <a:pt x="284" y="981"/>
                    </a:lnTo>
                    <a:lnTo>
                      <a:pt x="280" y="978"/>
                    </a:lnTo>
                    <a:lnTo>
                      <a:pt x="280" y="978"/>
                    </a:lnTo>
                    <a:lnTo>
                      <a:pt x="278" y="972"/>
                    </a:lnTo>
                    <a:lnTo>
                      <a:pt x="278" y="970"/>
                    </a:lnTo>
                    <a:lnTo>
                      <a:pt x="280" y="970"/>
                    </a:lnTo>
                    <a:lnTo>
                      <a:pt x="291" y="970"/>
                    </a:lnTo>
                    <a:lnTo>
                      <a:pt x="291" y="970"/>
                    </a:lnTo>
                    <a:lnTo>
                      <a:pt x="298" y="969"/>
                    </a:lnTo>
                    <a:lnTo>
                      <a:pt x="306" y="965"/>
                    </a:lnTo>
                    <a:lnTo>
                      <a:pt x="313" y="963"/>
                    </a:lnTo>
                    <a:lnTo>
                      <a:pt x="320" y="959"/>
                    </a:lnTo>
                    <a:lnTo>
                      <a:pt x="320" y="959"/>
                    </a:lnTo>
                    <a:lnTo>
                      <a:pt x="333" y="959"/>
                    </a:lnTo>
                    <a:lnTo>
                      <a:pt x="338" y="959"/>
                    </a:lnTo>
                    <a:lnTo>
                      <a:pt x="345" y="958"/>
                    </a:lnTo>
                    <a:lnTo>
                      <a:pt x="345" y="958"/>
                    </a:lnTo>
                    <a:lnTo>
                      <a:pt x="349" y="954"/>
                    </a:lnTo>
                    <a:lnTo>
                      <a:pt x="353" y="949"/>
                    </a:lnTo>
                    <a:lnTo>
                      <a:pt x="360" y="940"/>
                    </a:lnTo>
                    <a:lnTo>
                      <a:pt x="360" y="940"/>
                    </a:lnTo>
                    <a:lnTo>
                      <a:pt x="365" y="932"/>
                    </a:lnTo>
                    <a:lnTo>
                      <a:pt x="365" y="927"/>
                    </a:lnTo>
                    <a:lnTo>
                      <a:pt x="365" y="923"/>
                    </a:lnTo>
                    <a:lnTo>
                      <a:pt x="365" y="923"/>
                    </a:lnTo>
                    <a:lnTo>
                      <a:pt x="364" y="920"/>
                    </a:lnTo>
                    <a:lnTo>
                      <a:pt x="360" y="916"/>
                    </a:lnTo>
                    <a:lnTo>
                      <a:pt x="356" y="914"/>
                    </a:lnTo>
                    <a:lnTo>
                      <a:pt x="354" y="911"/>
                    </a:lnTo>
                    <a:lnTo>
                      <a:pt x="354" y="911"/>
                    </a:lnTo>
                    <a:lnTo>
                      <a:pt x="353" y="907"/>
                    </a:lnTo>
                    <a:lnTo>
                      <a:pt x="354" y="903"/>
                    </a:lnTo>
                    <a:lnTo>
                      <a:pt x="356" y="900"/>
                    </a:lnTo>
                    <a:lnTo>
                      <a:pt x="356" y="896"/>
                    </a:lnTo>
                    <a:lnTo>
                      <a:pt x="356" y="896"/>
                    </a:lnTo>
                    <a:lnTo>
                      <a:pt x="356" y="893"/>
                    </a:lnTo>
                    <a:lnTo>
                      <a:pt x="353" y="891"/>
                    </a:lnTo>
                    <a:lnTo>
                      <a:pt x="349" y="887"/>
                    </a:lnTo>
                    <a:lnTo>
                      <a:pt x="342" y="885"/>
                    </a:lnTo>
                    <a:lnTo>
                      <a:pt x="338" y="880"/>
                    </a:lnTo>
                    <a:lnTo>
                      <a:pt x="338" y="880"/>
                    </a:lnTo>
                    <a:lnTo>
                      <a:pt x="335" y="874"/>
                    </a:lnTo>
                    <a:lnTo>
                      <a:pt x="333" y="869"/>
                    </a:lnTo>
                    <a:lnTo>
                      <a:pt x="331" y="856"/>
                    </a:lnTo>
                    <a:lnTo>
                      <a:pt x="331" y="856"/>
                    </a:lnTo>
                    <a:lnTo>
                      <a:pt x="333" y="851"/>
                    </a:lnTo>
                    <a:lnTo>
                      <a:pt x="336" y="847"/>
                    </a:lnTo>
                    <a:lnTo>
                      <a:pt x="340" y="849"/>
                    </a:lnTo>
                    <a:lnTo>
                      <a:pt x="345" y="855"/>
                    </a:lnTo>
                    <a:lnTo>
                      <a:pt x="345" y="855"/>
                    </a:lnTo>
                    <a:lnTo>
                      <a:pt x="347" y="860"/>
                    </a:lnTo>
                    <a:lnTo>
                      <a:pt x="349" y="867"/>
                    </a:lnTo>
                    <a:lnTo>
                      <a:pt x="353" y="873"/>
                    </a:lnTo>
                    <a:lnTo>
                      <a:pt x="354" y="878"/>
                    </a:lnTo>
                    <a:lnTo>
                      <a:pt x="354" y="878"/>
                    </a:lnTo>
                    <a:lnTo>
                      <a:pt x="360" y="883"/>
                    </a:lnTo>
                    <a:lnTo>
                      <a:pt x="364" y="885"/>
                    </a:lnTo>
                    <a:lnTo>
                      <a:pt x="369" y="885"/>
                    </a:lnTo>
                    <a:lnTo>
                      <a:pt x="374" y="885"/>
                    </a:lnTo>
                    <a:lnTo>
                      <a:pt x="374" y="885"/>
                    </a:lnTo>
                    <a:lnTo>
                      <a:pt x="382" y="883"/>
                    </a:lnTo>
                    <a:lnTo>
                      <a:pt x="387" y="883"/>
                    </a:lnTo>
                    <a:lnTo>
                      <a:pt x="387" y="883"/>
                    </a:lnTo>
                    <a:lnTo>
                      <a:pt x="392" y="883"/>
                    </a:lnTo>
                    <a:lnTo>
                      <a:pt x="400" y="883"/>
                    </a:lnTo>
                    <a:lnTo>
                      <a:pt x="400" y="883"/>
                    </a:lnTo>
                    <a:lnTo>
                      <a:pt x="403" y="882"/>
                    </a:lnTo>
                    <a:lnTo>
                      <a:pt x="409" y="874"/>
                    </a:lnTo>
                    <a:lnTo>
                      <a:pt x="421" y="856"/>
                    </a:lnTo>
                    <a:lnTo>
                      <a:pt x="421" y="856"/>
                    </a:lnTo>
                    <a:lnTo>
                      <a:pt x="429" y="842"/>
                    </a:lnTo>
                    <a:lnTo>
                      <a:pt x="429" y="842"/>
                    </a:lnTo>
                    <a:lnTo>
                      <a:pt x="429" y="838"/>
                    </a:lnTo>
                    <a:lnTo>
                      <a:pt x="429" y="836"/>
                    </a:lnTo>
                    <a:lnTo>
                      <a:pt x="427" y="835"/>
                    </a:lnTo>
                    <a:lnTo>
                      <a:pt x="427" y="831"/>
                    </a:lnTo>
                    <a:lnTo>
                      <a:pt x="427" y="831"/>
                    </a:lnTo>
                    <a:lnTo>
                      <a:pt x="429" y="827"/>
                    </a:lnTo>
                    <a:lnTo>
                      <a:pt x="432" y="824"/>
                    </a:lnTo>
                    <a:lnTo>
                      <a:pt x="438" y="818"/>
                    </a:lnTo>
                    <a:lnTo>
                      <a:pt x="438" y="818"/>
                    </a:lnTo>
                    <a:lnTo>
                      <a:pt x="443" y="809"/>
                    </a:lnTo>
                    <a:lnTo>
                      <a:pt x="450" y="802"/>
                    </a:lnTo>
                    <a:lnTo>
                      <a:pt x="450" y="802"/>
                    </a:lnTo>
                    <a:lnTo>
                      <a:pt x="456" y="800"/>
                    </a:lnTo>
                    <a:lnTo>
                      <a:pt x="461" y="800"/>
                    </a:lnTo>
                    <a:lnTo>
                      <a:pt x="461" y="800"/>
                    </a:lnTo>
                    <a:lnTo>
                      <a:pt x="463" y="797"/>
                    </a:lnTo>
                    <a:lnTo>
                      <a:pt x="465" y="793"/>
                    </a:lnTo>
                    <a:lnTo>
                      <a:pt x="468" y="786"/>
                    </a:lnTo>
                    <a:lnTo>
                      <a:pt x="468" y="786"/>
                    </a:lnTo>
                    <a:lnTo>
                      <a:pt x="474" y="775"/>
                    </a:lnTo>
                    <a:lnTo>
                      <a:pt x="481" y="768"/>
                    </a:lnTo>
                    <a:lnTo>
                      <a:pt x="481" y="768"/>
                    </a:lnTo>
                    <a:lnTo>
                      <a:pt x="487" y="760"/>
                    </a:lnTo>
                    <a:lnTo>
                      <a:pt x="488" y="753"/>
                    </a:lnTo>
                    <a:lnTo>
                      <a:pt x="490" y="746"/>
                    </a:lnTo>
                    <a:lnTo>
                      <a:pt x="488" y="739"/>
                    </a:lnTo>
                    <a:lnTo>
                      <a:pt x="485" y="722"/>
                    </a:lnTo>
                    <a:lnTo>
                      <a:pt x="485" y="715"/>
                    </a:lnTo>
                    <a:lnTo>
                      <a:pt x="485" y="706"/>
                    </a:lnTo>
                    <a:lnTo>
                      <a:pt x="485" y="706"/>
                    </a:lnTo>
                    <a:lnTo>
                      <a:pt x="488" y="697"/>
                    </a:lnTo>
                    <a:lnTo>
                      <a:pt x="496" y="690"/>
                    </a:lnTo>
                    <a:lnTo>
                      <a:pt x="510" y="679"/>
                    </a:lnTo>
                    <a:lnTo>
                      <a:pt x="510" y="679"/>
                    </a:lnTo>
                    <a:lnTo>
                      <a:pt x="530" y="666"/>
                    </a:lnTo>
                    <a:lnTo>
                      <a:pt x="530" y="666"/>
                    </a:lnTo>
                    <a:lnTo>
                      <a:pt x="541" y="657"/>
                    </a:lnTo>
                    <a:lnTo>
                      <a:pt x="541" y="657"/>
                    </a:lnTo>
                    <a:lnTo>
                      <a:pt x="559" y="648"/>
                    </a:lnTo>
                    <a:lnTo>
                      <a:pt x="579" y="641"/>
                    </a:lnTo>
                    <a:lnTo>
                      <a:pt x="579" y="641"/>
                    </a:lnTo>
                    <a:lnTo>
                      <a:pt x="592" y="636"/>
                    </a:lnTo>
                    <a:lnTo>
                      <a:pt x="597" y="632"/>
                    </a:lnTo>
                    <a:lnTo>
                      <a:pt x="599" y="625"/>
                    </a:lnTo>
                    <a:lnTo>
                      <a:pt x="599" y="625"/>
                    </a:lnTo>
                    <a:lnTo>
                      <a:pt x="601" y="618"/>
                    </a:lnTo>
                    <a:lnTo>
                      <a:pt x="601" y="608"/>
                    </a:lnTo>
                    <a:lnTo>
                      <a:pt x="601" y="608"/>
                    </a:lnTo>
                    <a:lnTo>
                      <a:pt x="604" y="603"/>
                    </a:lnTo>
                    <a:lnTo>
                      <a:pt x="608" y="596"/>
                    </a:lnTo>
                    <a:lnTo>
                      <a:pt x="608" y="596"/>
                    </a:lnTo>
                    <a:lnTo>
                      <a:pt x="617" y="587"/>
                    </a:lnTo>
                    <a:lnTo>
                      <a:pt x="624" y="578"/>
                    </a:lnTo>
                    <a:lnTo>
                      <a:pt x="624" y="578"/>
                    </a:lnTo>
                    <a:lnTo>
                      <a:pt x="626" y="572"/>
                    </a:lnTo>
                    <a:lnTo>
                      <a:pt x="626" y="567"/>
                    </a:lnTo>
                    <a:lnTo>
                      <a:pt x="624" y="556"/>
                    </a:lnTo>
                    <a:lnTo>
                      <a:pt x="624" y="556"/>
                    </a:lnTo>
                    <a:lnTo>
                      <a:pt x="626" y="551"/>
                    </a:lnTo>
                    <a:lnTo>
                      <a:pt x="628" y="547"/>
                    </a:lnTo>
                    <a:lnTo>
                      <a:pt x="631" y="538"/>
                    </a:lnTo>
                    <a:lnTo>
                      <a:pt x="631" y="538"/>
                    </a:lnTo>
                    <a:lnTo>
                      <a:pt x="633" y="532"/>
                    </a:lnTo>
                    <a:lnTo>
                      <a:pt x="635" y="525"/>
                    </a:lnTo>
                    <a:lnTo>
                      <a:pt x="635" y="513"/>
                    </a:lnTo>
                    <a:lnTo>
                      <a:pt x="635" y="513"/>
                    </a:lnTo>
                    <a:lnTo>
                      <a:pt x="631" y="496"/>
                    </a:lnTo>
                    <a:lnTo>
                      <a:pt x="630" y="489"/>
                    </a:lnTo>
                    <a:lnTo>
                      <a:pt x="628" y="480"/>
                    </a:lnTo>
                    <a:lnTo>
                      <a:pt x="628" y="480"/>
                    </a:lnTo>
                    <a:lnTo>
                      <a:pt x="628" y="473"/>
                    </a:lnTo>
                    <a:lnTo>
                      <a:pt x="630" y="464"/>
                    </a:lnTo>
                    <a:lnTo>
                      <a:pt x="630" y="464"/>
                    </a:lnTo>
                    <a:lnTo>
                      <a:pt x="635" y="455"/>
                    </a:lnTo>
                    <a:lnTo>
                      <a:pt x="639" y="449"/>
                    </a:lnTo>
                    <a:lnTo>
                      <a:pt x="642" y="447"/>
                    </a:lnTo>
                    <a:lnTo>
                      <a:pt x="642" y="447"/>
                    </a:lnTo>
                    <a:lnTo>
                      <a:pt x="649" y="446"/>
                    </a:lnTo>
                    <a:lnTo>
                      <a:pt x="653" y="446"/>
                    </a:lnTo>
                    <a:lnTo>
                      <a:pt x="655" y="444"/>
                    </a:lnTo>
                    <a:lnTo>
                      <a:pt x="655" y="444"/>
                    </a:lnTo>
                    <a:lnTo>
                      <a:pt x="660" y="438"/>
                    </a:lnTo>
                    <a:lnTo>
                      <a:pt x="664" y="431"/>
                    </a:lnTo>
                    <a:lnTo>
                      <a:pt x="669" y="418"/>
                    </a:lnTo>
                    <a:lnTo>
                      <a:pt x="669" y="418"/>
                    </a:lnTo>
                    <a:lnTo>
                      <a:pt x="671" y="411"/>
                    </a:lnTo>
                    <a:lnTo>
                      <a:pt x="675" y="406"/>
                    </a:lnTo>
                    <a:lnTo>
                      <a:pt x="675" y="406"/>
                    </a:lnTo>
                    <a:lnTo>
                      <a:pt x="680" y="400"/>
                    </a:lnTo>
                    <a:lnTo>
                      <a:pt x="686" y="397"/>
                    </a:lnTo>
                    <a:lnTo>
                      <a:pt x="686" y="397"/>
                    </a:lnTo>
                    <a:lnTo>
                      <a:pt x="693" y="390"/>
                    </a:lnTo>
                    <a:lnTo>
                      <a:pt x="697" y="380"/>
                    </a:lnTo>
                    <a:lnTo>
                      <a:pt x="697" y="380"/>
                    </a:lnTo>
                    <a:lnTo>
                      <a:pt x="700" y="371"/>
                    </a:lnTo>
                    <a:lnTo>
                      <a:pt x="704" y="362"/>
                    </a:lnTo>
                    <a:lnTo>
                      <a:pt x="704" y="352"/>
                    </a:lnTo>
                    <a:lnTo>
                      <a:pt x="702" y="342"/>
                    </a:lnTo>
                    <a:lnTo>
                      <a:pt x="702" y="342"/>
                    </a:lnTo>
                    <a:close/>
                  </a:path>
                </a:pathLst>
              </a:custGeom>
              <a:solidFill>
                <a:srgbClr val="161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11"/>
              <p:cNvSpPr>
                <a:spLocks noEditPoints="1"/>
              </p:cNvSpPr>
              <p:nvPr/>
            </p:nvSpPr>
            <p:spPr bwMode="auto">
              <a:xfrm>
                <a:off x="5399650" y="1335854"/>
                <a:ext cx="3637670" cy="3090522"/>
              </a:xfrm>
              <a:custGeom>
                <a:avLst/>
                <a:gdLst>
                  <a:gd name="T0" fmla="*/ 1671 w 2391"/>
                  <a:gd name="T1" fmla="*/ 222 h 2014"/>
                  <a:gd name="T2" fmla="*/ 990 w 2391"/>
                  <a:gd name="T3" fmla="*/ 72 h 2014"/>
                  <a:gd name="T4" fmla="*/ 1090 w 2391"/>
                  <a:gd name="T5" fmla="*/ 89 h 2014"/>
                  <a:gd name="T6" fmla="*/ 2255 w 2391"/>
                  <a:gd name="T7" fmla="*/ 311 h 2014"/>
                  <a:gd name="T8" fmla="*/ 1558 w 2391"/>
                  <a:gd name="T9" fmla="*/ 1198 h 2014"/>
                  <a:gd name="T10" fmla="*/ 1705 w 2391"/>
                  <a:gd name="T11" fmla="*/ 1013 h 2014"/>
                  <a:gd name="T12" fmla="*/ 1687 w 2391"/>
                  <a:gd name="T13" fmla="*/ 925 h 2014"/>
                  <a:gd name="T14" fmla="*/ 1681 w 2391"/>
                  <a:gd name="T15" fmla="*/ 762 h 2014"/>
                  <a:gd name="T16" fmla="*/ 1504 w 2391"/>
                  <a:gd name="T17" fmla="*/ 1230 h 2014"/>
                  <a:gd name="T18" fmla="*/ 1560 w 2391"/>
                  <a:gd name="T19" fmla="*/ 1172 h 2014"/>
                  <a:gd name="T20" fmla="*/ 1631 w 2391"/>
                  <a:gd name="T21" fmla="*/ 1181 h 2014"/>
                  <a:gd name="T22" fmla="*/ 1640 w 2391"/>
                  <a:gd name="T23" fmla="*/ 1095 h 2014"/>
                  <a:gd name="T24" fmla="*/ 1117 w 2391"/>
                  <a:gd name="T25" fmla="*/ 1900 h 2014"/>
                  <a:gd name="T26" fmla="*/ 1057 w 2391"/>
                  <a:gd name="T27" fmla="*/ 1894 h 2014"/>
                  <a:gd name="T28" fmla="*/ 758 w 2391"/>
                  <a:gd name="T29" fmla="*/ 1732 h 2014"/>
                  <a:gd name="T30" fmla="*/ 1423 w 2391"/>
                  <a:gd name="T31" fmla="*/ 1690 h 2014"/>
                  <a:gd name="T32" fmla="*/ 1432 w 2391"/>
                  <a:gd name="T33" fmla="*/ 1692 h 2014"/>
                  <a:gd name="T34" fmla="*/ 1196 w 2391"/>
                  <a:gd name="T35" fmla="*/ 1902 h 2014"/>
                  <a:gd name="T36" fmla="*/ 1303 w 2391"/>
                  <a:gd name="T37" fmla="*/ 1813 h 2014"/>
                  <a:gd name="T38" fmla="*/ 1236 w 2391"/>
                  <a:gd name="T39" fmla="*/ 1802 h 2014"/>
                  <a:gd name="T40" fmla="*/ 1202 w 2391"/>
                  <a:gd name="T41" fmla="*/ 1970 h 2014"/>
                  <a:gd name="T42" fmla="*/ 1236 w 2391"/>
                  <a:gd name="T43" fmla="*/ 2005 h 2014"/>
                  <a:gd name="T44" fmla="*/ 2342 w 2391"/>
                  <a:gd name="T45" fmla="*/ 431 h 2014"/>
                  <a:gd name="T46" fmla="*/ 1929 w 2391"/>
                  <a:gd name="T47" fmla="*/ 324 h 2014"/>
                  <a:gd name="T48" fmla="*/ 1685 w 2391"/>
                  <a:gd name="T49" fmla="*/ 268 h 2014"/>
                  <a:gd name="T50" fmla="*/ 1564 w 2391"/>
                  <a:gd name="T51" fmla="*/ 298 h 2014"/>
                  <a:gd name="T52" fmla="*/ 1453 w 2391"/>
                  <a:gd name="T53" fmla="*/ 277 h 2014"/>
                  <a:gd name="T54" fmla="*/ 1356 w 2391"/>
                  <a:gd name="T55" fmla="*/ 253 h 2014"/>
                  <a:gd name="T56" fmla="*/ 1186 w 2391"/>
                  <a:gd name="T57" fmla="*/ 237 h 2014"/>
                  <a:gd name="T58" fmla="*/ 1243 w 2391"/>
                  <a:gd name="T59" fmla="*/ 161 h 2014"/>
                  <a:gd name="T60" fmla="*/ 1061 w 2391"/>
                  <a:gd name="T61" fmla="*/ 148 h 2014"/>
                  <a:gd name="T62" fmla="*/ 842 w 2391"/>
                  <a:gd name="T63" fmla="*/ 184 h 2014"/>
                  <a:gd name="T64" fmla="*/ 791 w 2391"/>
                  <a:gd name="T65" fmla="*/ 289 h 2014"/>
                  <a:gd name="T66" fmla="*/ 751 w 2391"/>
                  <a:gd name="T67" fmla="*/ 279 h 2014"/>
                  <a:gd name="T68" fmla="*/ 664 w 2391"/>
                  <a:gd name="T69" fmla="*/ 311 h 2014"/>
                  <a:gd name="T70" fmla="*/ 713 w 2391"/>
                  <a:gd name="T71" fmla="*/ 418 h 2014"/>
                  <a:gd name="T72" fmla="*/ 628 w 2391"/>
                  <a:gd name="T73" fmla="*/ 409 h 2014"/>
                  <a:gd name="T74" fmla="*/ 541 w 2391"/>
                  <a:gd name="T75" fmla="*/ 304 h 2014"/>
                  <a:gd name="T76" fmla="*/ 451 w 2391"/>
                  <a:gd name="T77" fmla="*/ 633 h 2014"/>
                  <a:gd name="T78" fmla="*/ 490 w 2391"/>
                  <a:gd name="T79" fmla="*/ 738 h 2014"/>
                  <a:gd name="T80" fmla="*/ 309 w 2391"/>
                  <a:gd name="T81" fmla="*/ 801 h 2014"/>
                  <a:gd name="T82" fmla="*/ 293 w 2391"/>
                  <a:gd name="T83" fmla="*/ 1044 h 2014"/>
                  <a:gd name="T84" fmla="*/ 396 w 2391"/>
                  <a:gd name="T85" fmla="*/ 1214 h 2014"/>
                  <a:gd name="T86" fmla="*/ 23 w 2391"/>
                  <a:gd name="T87" fmla="*/ 1239 h 2014"/>
                  <a:gd name="T88" fmla="*/ 143 w 2391"/>
                  <a:gd name="T89" fmla="*/ 1496 h 2014"/>
                  <a:gd name="T90" fmla="*/ 313 w 2391"/>
                  <a:gd name="T91" fmla="*/ 1542 h 2014"/>
                  <a:gd name="T92" fmla="*/ 304 w 2391"/>
                  <a:gd name="T93" fmla="*/ 1388 h 2014"/>
                  <a:gd name="T94" fmla="*/ 384 w 2391"/>
                  <a:gd name="T95" fmla="*/ 1343 h 2014"/>
                  <a:gd name="T96" fmla="*/ 590 w 2391"/>
                  <a:gd name="T97" fmla="*/ 1460 h 2014"/>
                  <a:gd name="T98" fmla="*/ 728 w 2391"/>
                  <a:gd name="T99" fmla="*/ 1637 h 2014"/>
                  <a:gd name="T100" fmla="*/ 894 w 2391"/>
                  <a:gd name="T101" fmla="*/ 1429 h 2014"/>
                  <a:gd name="T102" fmla="*/ 1010 w 2391"/>
                  <a:gd name="T103" fmla="*/ 1589 h 2014"/>
                  <a:gd name="T104" fmla="*/ 1064 w 2391"/>
                  <a:gd name="T105" fmla="*/ 1722 h 2014"/>
                  <a:gd name="T106" fmla="*/ 1171 w 2391"/>
                  <a:gd name="T107" fmla="*/ 1552 h 2014"/>
                  <a:gd name="T108" fmla="*/ 1352 w 2391"/>
                  <a:gd name="T109" fmla="*/ 1315 h 2014"/>
                  <a:gd name="T110" fmla="*/ 1325 w 2391"/>
                  <a:gd name="T111" fmla="*/ 1116 h 2014"/>
                  <a:gd name="T112" fmla="*/ 1446 w 2391"/>
                  <a:gd name="T113" fmla="*/ 1156 h 2014"/>
                  <a:gd name="T114" fmla="*/ 1593 w 2391"/>
                  <a:gd name="T115" fmla="*/ 963 h 2014"/>
                  <a:gd name="T116" fmla="*/ 1643 w 2391"/>
                  <a:gd name="T117" fmla="*/ 668 h 2014"/>
                  <a:gd name="T118" fmla="*/ 1937 w 2391"/>
                  <a:gd name="T119" fmla="*/ 570 h 2014"/>
                  <a:gd name="T120" fmla="*/ 1888 w 2391"/>
                  <a:gd name="T121" fmla="*/ 796 h 2014"/>
                  <a:gd name="T122" fmla="*/ 2033 w 2391"/>
                  <a:gd name="T123" fmla="*/ 606 h 2014"/>
                  <a:gd name="T124" fmla="*/ 2244 w 2391"/>
                  <a:gd name="T125" fmla="*/ 481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1" h="2014">
                    <a:moveTo>
                      <a:pt x="1605" y="168"/>
                    </a:moveTo>
                    <a:lnTo>
                      <a:pt x="1605" y="168"/>
                    </a:lnTo>
                    <a:lnTo>
                      <a:pt x="1615" y="163"/>
                    </a:lnTo>
                    <a:lnTo>
                      <a:pt x="1620" y="161"/>
                    </a:lnTo>
                    <a:lnTo>
                      <a:pt x="1627" y="161"/>
                    </a:lnTo>
                    <a:lnTo>
                      <a:pt x="1627" y="161"/>
                    </a:lnTo>
                    <a:lnTo>
                      <a:pt x="1634" y="163"/>
                    </a:lnTo>
                    <a:lnTo>
                      <a:pt x="1636" y="165"/>
                    </a:lnTo>
                    <a:lnTo>
                      <a:pt x="1640" y="168"/>
                    </a:lnTo>
                    <a:lnTo>
                      <a:pt x="1640" y="168"/>
                    </a:lnTo>
                    <a:lnTo>
                      <a:pt x="1642" y="175"/>
                    </a:lnTo>
                    <a:lnTo>
                      <a:pt x="1643" y="183"/>
                    </a:lnTo>
                    <a:lnTo>
                      <a:pt x="1643" y="183"/>
                    </a:lnTo>
                    <a:lnTo>
                      <a:pt x="1647" y="192"/>
                    </a:lnTo>
                    <a:lnTo>
                      <a:pt x="1647" y="197"/>
                    </a:lnTo>
                    <a:lnTo>
                      <a:pt x="1647" y="201"/>
                    </a:lnTo>
                    <a:lnTo>
                      <a:pt x="1647" y="201"/>
                    </a:lnTo>
                    <a:lnTo>
                      <a:pt x="1643" y="208"/>
                    </a:lnTo>
                    <a:lnTo>
                      <a:pt x="1640" y="212"/>
                    </a:lnTo>
                    <a:lnTo>
                      <a:pt x="1634" y="213"/>
                    </a:lnTo>
                    <a:lnTo>
                      <a:pt x="1629" y="213"/>
                    </a:lnTo>
                    <a:lnTo>
                      <a:pt x="1624" y="213"/>
                    </a:lnTo>
                    <a:lnTo>
                      <a:pt x="1618" y="210"/>
                    </a:lnTo>
                    <a:lnTo>
                      <a:pt x="1607" y="204"/>
                    </a:lnTo>
                    <a:lnTo>
                      <a:pt x="1607" y="204"/>
                    </a:lnTo>
                    <a:lnTo>
                      <a:pt x="1600" y="195"/>
                    </a:lnTo>
                    <a:lnTo>
                      <a:pt x="1598" y="192"/>
                    </a:lnTo>
                    <a:lnTo>
                      <a:pt x="1596" y="188"/>
                    </a:lnTo>
                    <a:lnTo>
                      <a:pt x="1596" y="183"/>
                    </a:lnTo>
                    <a:lnTo>
                      <a:pt x="1598" y="179"/>
                    </a:lnTo>
                    <a:lnTo>
                      <a:pt x="1602" y="174"/>
                    </a:lnTo>
                    <a:lnTo>
                      <a:pt x="1605" y="168"/>
                    </a:lnTo>
                    <a:lnTo>
                      <a:pt x="1605" y="168"/>
                    </a:lnTo>
                    <a:close/>
                    <a:moveTo>
                      <a:pt x="1687" y="251"/>
                    </a:moveTo>
                    <a:lnTo>
                      <a:pt x="1687" y="251"/>
                    </a:lnTo>
                    <a:lnTo>
                      <a:pt x="1692" y="250"/>
                    </a:lnTo>
                    <a:lnTo>
                      <a:pt x="1696" y="244"/>
                    </a:lnTo>
                    <a:lnTo>
                      <a:pt x="1698" y="237"/>
                    </a:lnTo>
                    <a:lnTo>
                      <a:pt x="1696" y="232"/>
                    </a:lnTo>
                    <a:lnTo>
                      <a:pt x="1696" y="232"/>
                    </a:lnTo>
                    <a:lnTo>
                      <a:pt x="1692" y="228"/>
                    </a:lnTo>
                    <a:lnTo>
                      <a:pt x="1685" y="224"/>
                    </a:lnTo>
                    <a:lnTo>
                      <a:pt x="1678" y="222"/>
                    </a:lnTo>
                    <a:lnTo>
                      <a:pt x="1671" y="222"/>
                    </a:lnTo>
                    <a:lnTo>
                      <a:pt x="1671" y="222"/>
                    </a:lnTo>
                    <a:lnTo>
                      <a:pt x="1663" y="222"/>
                    </a:lnTo>
                    <a:lnTo>
                      <a:pt x="1663" y="222"/>
                    </a:lnTo>
                    <a:lnTo>
                      <a:pt x="1658" y="224"/>
                    </a:lnTo>
                    <a:lnTo>
                      <a:pt x="1653" y="228"/>
                    </a:lnTo>
                    <a:lnTo>
                      <a:pt x="1651" y="232"/>
                    </a:lnTo>
                    <a:lnTo>
                      <a:pt x="1651" y="233"/>
                    </a:lnTo>
                    <a:lnTo>
                      <a:pt x="1651" y="237"/>
                    </a:lnTo>
                    <a:lnTo>
                      <a:pt x="1653" y="241"/>
                    </a:lnTo>
                    <a:lnTo>
                      <a:pt x="1653" y="241"/>
                    </a:lnTo>
                    <a:lnTo>
                      <a:pt x="1660" y="246"/>
                    </a:lnTo>
                    <a:lnTo>
                      <a:pt x="1669" y="250"/>
                    </a:lnTo>
                    <a:lnTo>
                      <a:pt x="1680" y="251"/>
                    </a:lnTo>
                    <a:lnTo>
                      <a:pt x="1687" y="251"/>
                    </a:lnTo>
                    <a:lnTo>
                      <a:pt x="1687" y="251"/>
                    </a:lnTo>
                    <a:close/>
                    <a:moveTo>
                      <a:pt x="1812" y="308"/>
                    </a:moveTo>
                    <a:lnTo>
                      <a:pt x="1812" y="308"/>
                    </a:lnTo>
                    <a:lnTo>
                      <a:pt x="1810" y="306"/>
                    </a:lnTo>
                    <a:lnTo>
                      <a:pt x="1810" y="306"/>
                    </a:lnTo>
                    <a:lnTo>
                      <a:pt x="1806" y="306"/>
                    </a:lnTo>
                    <a:lnTo>
                      <a:pt x="1803" y="309"/>
                    </a:lnTo>
                    <a:lnTo>
                      <a:pt x="1803" y="311"/>
                    </a:lnTo>
                    <a:lnTo>
                      <a:pt x="1805" y="315"/>
                    </a:lnTo>
                    <a:lnTo>
                      <a:pt x="1805" y="315"/>
                    </a:lnTo>
                    <a:lnTo>
                      <a:pt x="1808" y="317"/>
                    </a:lnTo>
                    <a:lnTo>
                      <a:pt x="1812" y="315"/>
                    </a:lnTo>
                    <a:lnTo>
                      <a:pt x="1814" y="311"/>
                    </a:lnTo>
                    <a:lnTo>
                      <a:pt x="1812" y="308"/>
                    </a:lnTo>
                    <a:lnTo>
                      <a:pt x="1812" y="308"/>
                    </a:lnTo>
                    <a:close/>
                    <a:moveTo>
                      <a:pt x="985" y="40"/>
                    </a:moveTo>
                    <a:lnTo>
                      <a:pt x="985" y="40"/>
                    </a:lnTo>
                    <a:lnTo>
                      <a:pt x="985" y="43"/>
                    </a:lnTo>
                    <a:lnTo>
                      <a:pt x="985" y="45"/>
                    </a:lnTo>
                    <a:lnTo>
                      <a:pt x="979" y="47"/>
                    </a:lnTo>
                    <a:lnTo>
                      <a:pt x="972" y="49"/>
                    </a:lnTo>
                    <a:lnTo>
                      <a:pt x="967" y="52"/>
                    </a:lnTo>
                    <a:lnTo>
                      <a:pt x="967" y="52"/>
                    </a:lnTo>
                    <a:lnTo>
                      <a:pt x="965" y="56"/>
                    </a:lnTo>
                    <a:lnTo>
                      <a:pt x="965" y="60"/>
                    </a:lnTo>
                    <a:lnTo>
                      <a:pt x="967" y="63"/>
                    </a:lnTo>
                    <a:lnTo>
                      <a:pt x="970" y="65"/>
                    </a:lnTo>
                    <a:lnTo>
                      <a:pt x="970" y="65"/>
                    </a:lnTo>
                    <a:lnTo>
                      <a:pt x="977" y="70"/>
                    </a:lnTo>
                    <a:lnTo>
                      <a:pt x="990" y="72"/>
                    </a:lnTo>
                    <a:lnTo>
                      <a:pt x="1003" y="72"/>
                    </a:lnTo>
                    <a:lnTo>
                      <a:pt x="1014" y="70"/>
                    </a:lnTo>
                    <a:lnTo>
                      <a:pt x="1024" y="67"/>
                    </a:lnTo>
                    <a:lnTo>
                      <a:pt x="1028" y="63"/>
                    </a:lnTo>
                    <a:lnTo>
                      <a:pt x="1032" y="60"/>
                    </a:lnTo>
                    <a:lnTo>
                      <a:pt x="1032" y="56"/>
                    </a:lnTo>
                    <a:lnTo>
                      <a:pt x="1032" y="52"/>
                    </a:lnTo>
                    <a:lnTo>
                      <a:pt x="1030" y="47"/>
                    </a:lnTo>
                    <a:lnTo>
                      <a:pt x="1024" y="42"/>
                    </a:lnTo>
                    <a:lnTo>
                      <a:pt x="1024" y="42"/>
                    </a:lnTo>
                    <a:lnTo>
                      <a:pt x="1019" y="38"/>
                    </a:lnTo>
                    <a:lnTo>
                      <a:pt x="1014" y="32"/>
                    </a:lnTo>
                    <a:lnTo>
                      <a:pt x="1014" y="32"/>
                    </a:lnTo>
                    <a:lnTo>
                      <a:pt x="1010" y="25"/>
                    </a:lnTo>
                    <a:lnTo>
                      <a:pt x="1006" y="18"/>
                    </a:lnTo>
                    <a:lnTo>
                      <a:pt x="1006" y="18"/>
                    </a:lnTo>
                    <a:lnTo>
                      <a:pt x="1003" y="11"/>
                    </a:lnTo>
                    <a:lnTo>
                      <a:pt x="997" y="5"/>
                    </a:lnTo>
                    <a:lnTo>
                      <a:pt x="990" y="2"/>
                    </a:lnTo>
                    <a:lnTo>
                      <a:pt x="983" y="0"/>
                    </a:lnTo>
                    <a:lnTo>
                      <a:pt x="983" y="0"/>
                    </a:lnTo>
                    <a:lnTo>
                      <a:pt x="976" y="2"/>
                    </a:lnTo>
                    <a:lnTo>
                      <a:pt x="968" y="5"/>
                    </a:lnTo>
                    <a:lnTo>
                      <a:pt x="968" y="5"/>
                    </a:lnTo>
                    <a:lnTo>
                      <a:pt x="963" y="11"/>
                    </a:lnTo>
                    <a:lnTo>
                      <a:pt x="959" y="18"/>
                    </a:lnTo>
                    <a:lnTo>
                      <a:pt x="959" y="18"/>
                    </a:lnTo>
                    <a:lnTo>
                      <a:pt x="959" y="23"/>
                    </a:lnTo>
                    <a:lnTo>
                      <a:pt x="961" y="27"/>
                    </a:lnTo>
                    <a:lnTo>
                      <a:pt x="965" y="29"/>
                    </a:lnTo>
                    <a:lnTo>
                      <a:pt x="970" y="31"/>
                    </a:lnTo>
                    <a:lnTo>
                      <a:pt x="979" y="34"/>
                    </a:lnTo>
                    <a:lnTo>
                      <a:pt x="983" y="38"/>
                    </a:lnTo>
                    <a:lnTo>
                      <a:pt x="985" y="40"/>
                    </a:lnTo>
                    <a:lnTo>
                      <a:pt x="985" y="40"/>
                    </a:lnTo>
                    <a:close/>
                    <a:moveTo>
                      <a:pt x="1043" y="99"/>
                    </a:moveTo>
                    <a:lnTo>
                      <a:pt x="1043" y="99"/>
                    </a:lnTo>
                    <a:lnTo>
                      <a:pt x="1050" y="99"/>
                    </a:lnTo>
                    <a:lnTo>
                      <a:pt x="1055" y="98"/>
                    </a:lnTo>
                    <a:lnTo>
                      <a:pt x="1068" y="92"/>
                    </a:lnTo>
                    <a:lnTo>
                      <a:pt x="1068" y="92"/>
                    </a:lnTo>
                    <a:lnTo>
                      <a:pt x="1073" y="89"/>
                    </a:lnTo>
                    <a:lnTo>
                      <a:pt x="1079" y="89"/>
                    </a:lnTo>
                    <a:lnTo>
                      <a:pt x="1090" y="89"/>
                    </a:lnTo>
                    <a:lnTo>
                      <a:pt x="1090" y="89"/>
                    </a:lnTo>
                    <a:lnTo>
                      <a:pt x="1095" y="87"/>
                    </a:lnTo>
                    <a:lnTo>
                      <a:pt x="1100" y="83"/>
                    </a:lnTo>
                    <a:lnTo>
                      <a:pt x="1102" y="78"/>
                    </a:lnTo>
                    <a:lnTo>
                      <a:pt x="1102" y="74"/>
                    </a:lnTo>
                    <a:lnTo>
                      <a:pt x="1100" y="69"/>
                    </a:lnTo>
                    <a:lnTo>
                      <a:pt x="1097" y="63"/>
                    </a:lnTo>
                    <a:lnTo>
                      <a:pt x="1093" y="60"/>
                    </a:lnTo>
                    <a:lnTo>
                      <a:pt x="1088" y="58"/>
                    </a:lnTo>
                    <a:lnTo>
                      <a:pt x="1088" y="58"/>
                    </a:lnTo>
                    <a:lnTo>
                      <a:pt x="1079" y="54"/>
                    </a:lnTo>
                    <a:lnTo>
                      <a:pt x="1068" y="54"/>
                    </a:lnTo>
                    <a:lnTo>
                      <a:pt x="1068" y="54"/>
                    </a:lnTo>
                    <a:lnTo>
                      <a:pt x="1061" y="56"/>
                    </a:lnTo>
                    <a:lnTo>
                      <a:pt x="1057" y="58"/>
                    </a:lnTo>
                    <a:lnTo>
                      <a:pt x="1057" y="58"/>
                    </a:lnTo>
                    <a:lnTo>
                      <a:pt x="1053" y="61"/>
                    </a:lnTo>
                    <a:lnTo>
                      <a:pt x="1053" y="65"/>
                    </a:lnTo>
                    <a:lnTo>
                      <a:pt x="1052" y="70"/>
                    </a:lnTo>
                    <a:lnTo>
                      <a:pt x="1052" y="70"/>
                    </a:lnTo>
                    <a:lnTo>
                      <a:pt x="1046" y="78"/>
                    </a:lnTo>
                    <a:lnTo>
                      <a:pt x="1039" y="87"/>
                    </a:lnTo>
                    <a:lnTo>
                      <a:pt x="1037" y="90"/>
                    </a:lnTo>
                    <a:lnTo>
                      <a:pt x="1037" y="94"/>
                    </a:lnTo>
                    <a:lnTo>
                      <a:pt x="1037" y="98"/>
                    </a:lnTo>
                    <a:lnTo>
                      <a:pt x="1043" y="99"/>
                    </a:lnTo>
                    <a:lnTo>
                      <a:pt x="1043" y="99"/>
                    </a:lnTo>
                    <a:close/>
                    <a:moveTo>
                      <a:pt x="2275" y="322"/>
                    </a:moveTo>
                    <a:lnTo>
                      <a:pt x="2275" y="322"/>
                    </a:lnTo>
                    <a:lnTo>
                      <a:pt x="2282" y="320"/>
                    </a:lnTo>
                    <a:lnTo>
                      <a:pt x="2286" y="317"/>
                    </a:lnTo>
                    <a:lnTo>
                      <a:pt x="2288" y="313"/>
                    </a:lnTo>
                    <a:lnTo>
                      <a:pt x="2288" y="313"/>
                    </a:lnTo>
                    <a:lnTo>
                      <a:pt x="2286" y="309"/>
                    </a:lnTo>
                    <a:lnTo>
                      <a:pt x="2284" y="306"/>
                    </a:lnTo>
                    <a:lnTo>
                      <a:pt x="2275" y="304"/>
                    </a:lnTo>
                    <a:lnTo>
                      <a:pt x="2275" y="304"/>
                    </a:lnTo>
                    <a:lnTo>
                      <a:pt x="2266" y="302"/>
                    </a:lnTo>
                    <a:lnTo>
                      <a:pt x="2262" y="302"/>
                    </a:lnTo>
                    <a:lnTo>
                      <a:pt x="2257" y="302"/>
                    </a:lnTo>
                    <a:lnTo>
                      <a:pt x="2257" y="302"/>
                    </a:lnTo>
                    <a:lnTo>
                      <a:pt x="2255" y="306"/>
                    </a:lnTo>
                    <a:lnTo>
                      <a:pt x="2255" y="311"/>
                    </a:lnTo>
                    <a:lnTo>
                      <a:pt x="2255" y="311"/>
                    </a:lnTo>
                    <a:lnTo>
                      <a:pt x="2259" y="315"/>
                    </a:lnTo>
                    <a:lnTo>
                      <a:pt x="2264" y="318"/>
                    </a:lnTo>
                    <a:lnTo>
                      <a:pt x="2275" y="322"/>
                    </a:lnTo>
                    <a:lnTo>
                      <a:pt x="2275" y="322"/>
                    </a:lnTo>
                    <a:close/>
                    <a:moveTo>
                      <a:pt x="2091" y="340"/>
                    </a:moveTo>
                    <a:lnTo>
                      <a:pt x="2091" y="340"/>
                    </a:lnTo>
                    <a:lnTo>
                      <a:pt x="2091" y="336"/>
                    </a:lnTo>
                    <a:lnTo>
                      <a:pt x="2089" y="335"/>
                    </a:lnTo>
                    <a:lnTo>
                      <a:pt x="2087" y="333"/>
                    </a:lnTo>
                    <a:lnTo>
                      <a:pt x="2083" y="333"/>
                    </a:lnTo>
                    <a:lnTo>
                      <a:pt x="2083" y="333"/>
                    </a:lnTo>
                    <a:lnTo>
                      <a:pt x="2078" y="333"/>
                    </a:lnTo>
                    <a:lnTo>
                      <a:pt x="2078" y="336"/>
                    </a:lnTo>
                    <a:lnTo>
                      <a:pt x="2078" y="338"/>
                    </a:lnTo>
                    <a:lnTo>
                      <a:pt x="2078" y="338"/>
                    </a:lnTo>
                    <a:lnTo>
                      <a:pt x="2080" y="344"/>
                    </a:lnTo>
                    <a:lnTo>
                      <a:pt x="2083" y="346"/>
                    </a:lnTo>
                    <a:lnTo>
                      <a:pt x="2089" y="346"/>
                    </a:lnTo>
                    <a:lnTo>
                      <a:pt x="2091" y="340"/>
                    </a:lnTo>
                    <a:lnTo>
                      <a:pt x="2091" y="340"/>
                    </a:lnTo>
                    <a:close/>
                    <a:moveTo>
                      <a:pt x="1823" y="318"/>
                    </a:moveTo>
                    <a:lnTo>
                      <a:pt x="1823" y="318"/>
                    </a:lnTo>
                    <a:lnTo>
                      <a:pt x="1826" y="320"/>
                    </a:lnTo>
                    <a:lnTo>
                      <a:pt x="1830" y="318"/>
                    </a:lnTo>
                    <a:lnTo>
                      <a:pt x="1832" y="317"/>
                    </a:lnTo>
                    <a:lnTo>
                      <a:pt x="1834" y="313"/>
                    </a:lnTo>
                    <a:lnTo>
                      <a:pt x="1834" y="309"/>
                    </a:lnTo>
                    <a:lnTo>
                      <a:pt x="1832" y="308"/>
                    </a:lnTo>
                    <a:lnTo>
                      <a:pt x="1830" y="304"/>
                    </a:lnTo>
                    <a:lnTo>
                      <a:pt x="1826" y="302"/>
                    </a:lnTo>
                    <a:lnTo>
                      <a:pt x="1826" y="302"/>
                    </a:lnTo>
                    <a:lnTo>
                      <a:pt x="1823" y="302"/>
                    </a:lnTo>
                    <a:lnTo>
                      <a:pt x="1821" y="304"/>
                    </a:lnTo>
                    <a:lnTo>
                      <a:pt x="1821" y="304"/>
                    </a:lnTo>
                    <a:lnTo>
                      <a:pt x="1819" y="308"/>
                    </a:lnTo>
                    <a:lnTo>
                      <a:pt x="1817" y="313"/>
                    </a:lnTo>
                    <a:lnTo>
                      <a:pt x="1819" y="317"/>
                    </a:lnTo>
                    <a:lnTo>
                      <a:pt x="1823" y="318"/>
                    </a:lnTo>
                    <a:lnTo>
                      <a:pt x="1823" y="318"/>
                    </a:lnTo>
                    <a:close/>
                    <a:moveTo>
                      <a:pt x="1557" y="1207"/>
                    </a:moveTo>
                    <a:lnTo>
                      <a:pt x="1557" y="1207"/>
                    </a:lnTo>
                    <a:lnTo>
                      <a:pt x="1558" y="1203"/>
                    </a:lnTo>
                    <a:lnTo>
                      <a:pt x="1558" y="1198"/>
                    </a:lnTo>
                    <a:lnTo>
                      <a:pt x="1558" y="1198"/>
                    </a:lnTo>
                    <a:lnTo>
                      <a:pt x="1557" y="1194"/>
                    </a:lnTo>
                    <a:lnTo>
                      <a:pt x="1551" y="1192"/>
                    </a:lnTo>
                    <a:lnTo>
                      <a:pt x="1551" y="1192"/>
                    </a:lnTo>
                    <a:lnTo>
                      <a:pt x="1548" y="1192"/>
                    </a:lnTo>
                    <a:lnTo>
                      <a:pt x="1542" y="1194"/>
                    </a:lnTo>
                    <a:lnTo>
                      <a:pt x="1533" y="1201"/>
                    </a:lnTo>
                    <a:lnTo>
                      <a:pt x="1529" y="1205"/>
                    </a:lnTo>
                    <a:lnTo>
                      <a:pt x="1529" y="1209"/>
                    </a:lnTo>
                    <a:lnTo>
                      <a:pt x="1529" y="1212"/>
                    </a:lnTo>
                    <a:lnTo>
                      <a:pt x="1533" y="1216"/>
                    </a:lnTo>
                    <a:lnTo>
                      <a:pt x="1533" y="1216"/>
                    </a:lnTo>
                    <a:lnTo>
                      <a:pt x="1540" y="1218"/>
                    </a:lnTo>
                    <a:lnTo>
                      <a:pt x="1546" y="1216"/>
                    </a:lnTo>
                    <a:lnTo>
                      <a:pt x="1553" y="1212"/>
                    </a:lnTo>
                    <a:lnTo>
                      <a:pt x="1557" y="1207"/>
                    </a:lnTo>
                    <a:lnTo>
                      <a:pt x="1557" y="1207"/>
                    </a:lnTo>
                    <a:close/>
                    <a:moveTo>
                      <a:pt x="1647" y="1004"/>
                    </a:moveTo>
                    <a:lnTo>
                      <a:pt x="1647" y="1004"/>
                    </a:lnTo>
                    <a:lnTo>
                      <a:pt x="1643" y="1006"/>
                    </a:lnTo>
                    <a:lnTo>
                      <a:pt x="1642" y="1008"/>
                    </a:lnTo>
                    <a:lnTo>
                      <a:pt x="1638" y="1017"/>
                    </a:lnTo>
                    <a:lnTo>
                      <a:pt x="1640" y="1024"/>
                    </a:lnTo>
                    <a:lnTo>
                      <a:pt x="1640" y="1028"/>
                    </a:lnTo>
                    <a:lnTo>
                      <a:pt x="1643" y="1031"/>
                    </a:lnTo>
                    <a:lnTo>
                      <a:pt x="1643" y="1031"/>
                    </a:lnTo>
                    <a:lnTo>
                      <a:pt x="1649" y="1033"/>
                    </a:lnTo>
                    <a:lnTo>
                      <a:pt x="1653" y="1033"/>
                    </a:lnTo>
                    <a:lnTo>
                      <a:pt x="1654" y="1031"/>
                    </a:lnTo>
                    <a:lnTo>
                      <a:pt x="1654" y="1031"/>
                    </a:lnTo>
                    <a:lnTo>
                      <a:pt x="1656" y="1029"/>
                    </a:lnTo>
                    <a:lnTo>
                      <a:pt x="1656" y="1026"/>
                    </a:lnTo>
                    <a:lnTo>
                      <a:pt x="1656" y="1022"/>
                    </a:lnTo>
                    <a:lnTo>
                      <a:pt x="1656" y="1020"/>
                    </a:lnTo>
                    <a:lnTo>
                      <a:pt x="1656" y="1020"/>
                    </a:lnTo>
                    <a:lnTo>
                      <a:pt x="1660" y="1015"/>
                    </a:lnTo>
                    <a:lnTo>
                      <a:pt x="1662" y="1013"/>
                    </a:lnTo>
                    <a:lnTo>
                      <a:pt x="1665" y="1013"/>
                    </a:lnTo>
                    <a:lnTo>
                      <a:pt x="1669" y="1013"/>
                    </a:lnTo>
                    <a:lnTo>
                      <a:pt x="1676" y="1017"/>
                    </a:lnTo>
                    <a:lnTo>
                      <a:pt x="1683" y="1019"/>
                    </a:lnTo>
                    <a:lnTo>
                      <a:pt x="1683" y="1019"/>
                    </a:lnTo>
                    <a:lnTo>
                      <a:pt x="1691" y="1019"/>
                    </a:lnTo>
                    <a:lnTo>
                      <a:pt x="1698" y="1017"/>
                    </a:lnTo>
                    <a:lnTo>
                      <a:pt x="1705" y="1013"/>
                    </a:lnTo>
                    <a:lnTo>
                      <a:pt x="1710" y="1008"/>
                    </a:lnTo>
                    <a:lnTo>
                      <a:pt x="1710" y="1008"/>
                    </a:lnTo>
                    <a:lnTo>
                      <a:pt x="1714" y="1002"/>
                    </a:lnTo>
                    <a:lnTo>
                      <a:pt x="1716" y="995"/>
                    </a:lnTo>
                    <a:lnTo>
                      <a:pt x="1716" y="990"/>
                    </a:lnTo>
                    <a:lnTo>
                      <a:pt x="1716" y="986"/>
                    </a:lnTo>
                    <a:lnTo>
                      <a:pt x="1712" y="984"/>
                    </a:lnTo>
                    <a:lnTo>
                      <a:pt x="1712" y="984"/>
                    </a:lnTo>
                    <a:lnTo>
                      <a:pt x="1707" y="982"/>
                    </a:lnTo>
                    <a:lnTo>
                      <a:pt x="1701" y="982"/>
                    </a:lnTo>
                    <a:lnTo>
                      <a:pt x="1694" y="981"/>
                    </a:lnTo>
                    <a:lnTo>
                      <a:pt x="1689" y="979"/>
                    </a:lnTo>
                    <a:lnTo>
                      <a:pt x="1689" y="979"/>
                    </a:lnTo>
                    <a:lnTo>
                      <a:pt x="1687" y="975"/>
                    </a:lnTo>
                    <a:lnTo>
                      <a:pt x="1685" y="972"/>
                    </a:lnTo>
                    <a:lnTo>
                      <a:pt x="1683" y="963"/>
                    </a:lnTo>
                    <a:lnTo>
                      <a:pt x="1683" y="963"/>
                    </a:lnTo>
                    <a:lnTo>
                      <a:pt x="1676" y="955"/>
                    </a:lnTo>
                    <a:lnTo>
                      <a:pt x="1669" y="948"/>
                    </a:lnTo>
                    <a:lnTo>
                      <a:pt x="1669" y="948"/>
                    </a:lnTo>
                    <a:lnTo>
                      <a:pt x="1665" y="950"/>
                    </a:lnTo>
                    <a:lnTo>
                      <a:pt x="1663" y="952"/>
                    </a:lnTo>
                    <a:lnTo>
                      <a:pt x="1665" y="959"/>
                    </a:lnTo>
                    <a:lnTo>
                      <a:pt x="1671" y="970"/>
                    </a:lnTo>
                    <a:lnTo>
                      <a:pt x="1671" y="970"/>
                    </a:lnTo>
                    <a:lnTo>
                      <a:pt x="1671" y="977"/>
                    </a:lnTo>
                    <a:lnTo>
                      <a:pt x="1671" y="986"/>
                    </a:lnTo>
                    <a:lnTo>
                      <a:pt x="1667" y="993"/>
                    </a:lnTo>
                    <a:lnTo>
                      <a:pt x="1663" y="999"/>
                    </a:lnTo>
                    <a:lnTo>
                      <a:pt x="1663" y="999"/>
                    </a:lnTo>
                    <a:lnTo>
                      <a:pt x="1658" y="1002"/>
                    </a:lnTo>
                    <a:lnTo>
                      <a:pt x="1656" y="1002"/>
                    </a:lnTo>
                    <a:lnTo>
                      <a:pt x="1647" y="1004"/>
                    </a:lnTo>
                    <a:lnTo>
                      <a:pt x="1647" y="1004"/>
                    </a:lnTo>
                    <a:close/>
                    <a:moveTo>
                      <a:pt x="1669" y="925"/>
                    </a:moveTo>
                    <a:lnTo>
                      <a:pt x="1669" y="925"/>
                    </a:lnTo>
                    <a:lnTo>
                      <a:pt x="1669" y="926"/>
                    </a:lnTo>
                    <a:lnTo>
                      <a:pt x="1672" y="930"/>
                    </a:lnTo>
                    <a:lnTo>
                      <a:pt x="1674" y="932"/>
                    </a:lnTo>
                    <a:lnTo>
                      <a:pt x="1678" y="934"/>
                    </a:lnTo>
                    <a:lnTo>
                      <a:pt x="1678" y="934"/>
                    </a:lnTo>
                    <a:lnTo>
                      <a:pt x="1683" y="934"/>
                    </a:lnTo>
                    <a:lnTo>
                      <a:pt x="1685" y="932"/>
                    </a:lnTo>
                    <a:lnTo>
                      <a:pt x="1687" y="925"/>
                    </a:lnTo>
                    <a:lnTo>
                      <a:pt x="1687" y="925"/>
                    </a:lnTo>
                    <a:lnTo>
                      <a:pt x="1687" y="917"/>
                    </a:lnTo>
                    <a:lnTo>
                      <a:pt x="1685" y="912"/>
                    </a:lnTo>
                    <a:lnTo>
                      <a:pt x="1683" y="905"/>
                    </a:lnTo>
                    <a:lnTo>
                      <a:pt x="1681" y="897"/>
                    </a:lnTo>
                    <a:lnTo>
                      <a:pt x="1681" y="897"/>
                    </a:lnTo>
                    <a:lnTo>
                      <a:pt x="1683" y="890"/>
                    </a:lnTo>
                    <a:lnTo>
                      <a:pt x="1687" y="881"/>
                    </a:lnTo>
                    <a:lnTo>
                      <a:pt x="1687" y="881"/>
                    </a:lnTo>
                    <a:lnTo>
                      <a:pt x="1687" y="872"/>
                    </a:lnTo>
                    <a:lnTo>
                      <a:pt x="1687" y="872"/>
                    </a:lnTo>
                    <a:lnTo>
                      <a:pt x="1689" y="870"/>
                    </a:lnTo>
                    <a:lnTo>
                      <a:pt x="1691" y="870"/>
                    </a:lnTo>
                    <a:lnTo>
                      <a:pt x="1696" y="870"/>
                    </a:lnTo>
                    <a:lnTo>
                      <a:pt x="1696" y="870"/>
                    </a:lnTo>
                    <a:lnTo>
                      <a:pt x="1709" y="874"/>
                    </a:lnTo>
                    <a:lnTo>
                      <a:pt x="1710" y="872"/>
                    </a:lnTo>
                    <a:lnTo>
                      <a:pt x="1712" y="872"/>
                    </a:lnTo>
                    <a:lnTo>
                      <a:pt x="1714" y="868"/>
                    </a:lnTo>
                    <a:lnTo>
                      <a:pt x="1714" y="865"/>
                    </a:lnTo>
                    <a:lnTo>
                      <a:pt x="1714" y="865"/>
                    </a:lnTo>
                    <a:lnTo>
                      <a:pt x="1712" y="861"/>
                    </a:lnTo>
                    <a:lnTo>
                      <a:pt x="1709" y="858"/>
                    </a:lnTo>
                    <a:lnTo>
                      <a:pt x="1701" y="852"/>
                    </a:lnTo>
                    <a:lnTo>
                      <a:pt x="1701" y="852"/>
                    </a:lnTo>
                    <a:lnTo>
                      <a:pt x="1698" y="847"/>
                    </a:lnTo>
                    <a:lnTo>
                      <a:pt x="1694" y="841"/>
                    </a:lnTo>
                    <a:lnTo>
                      <a:pt x="1694" y="834"/>
                    </a:lnTo>
                    <a:lnTo>
                      <a:pt x="1694" y="827"/>
                    </a:lnTo>
                    <a:lnTo>
                      <a:pt x="1698" y="800"/>
                    </a:lnTo>
                    <a:lnTo>
                      <a:pt x="1698" y="800"/>
                    </a:lnTo>
                    <a:lnTo>
                      <a:pt x="1698" y="796"/>
                    </a:lnTo>
                    <a:lnTo>
                      <a:pt x="1696" y="791"/>
                    </a:lnTo>
                    <a:lnTo>
                      <a:pt x="1692" y="783"/>
                    </a:lnTo>
                    <a:lnTo>
                      <a:pt x="1692" y="783"/>
                    </a:lnTo>
                    <a:lnTo>
                      <a:pt x="1691" y="778"/>
                    </a:lnTo>
                    <a:lnTo>
                      <a:pt x="1691" y="771"/>
                    </a:lnTo>
                    <a:lnTo>
                      <a:pt x="1692" y="765"/>
                    </a:lnTo>
                    <a:lnTo>
                      <a:pt x="1691" y="758"/>
                    </a:lnTo>
                    <a:lnTo>
                      <a:pt x="1691" y="758"/>
                    </a:lnTo>
                    <a:lnTo>
                      <a:pt x="1687" y="758"/>
                    </a:lnTo>
                    <a:lnTo>
                      <a:pt x="1687" y="758"/>
                    </a:lnTo>
                    <a:lnTo>
                      <a:pt x="1683" y="758"/>
                    </a:lnTo>
                    <a:lnTo>
                      <a:pt x="1681" y="762"/>
                    </a:lnTo>
                    <a:lnTo>
                      <a:pt x="1681" y="769"/>
                    </a:lnTo>
                    <a:lnTo>
                      <a:pt x="1681" y="769"/>
                    </a:lnTo>
                    <a:lnTo>
                      <a:pt x="1680" y="776"/>
                    </a:lnTo>
                    <a:lnTo>
                      <a:pt x="1678" y="783"/>
                    </a:lnTo>
                    <a:lnTo>
                      <a:pt x="1674" y="789"/>
                    </a:lnTo>
                    <a:lnTo>
                      <a:pt x="1672" y="796"/>
                    </a:lnTo>
                    <a:lnTo>
                      <a:pt x="1672" y="796"/>
                    </a:lnTo>
                    <a:lnTo>
                      <a:pt x="1672" y="811"/>
                    </a:lnTo>
                    <a:lnTo>
                      <a:pt x="1674" y="825"/>
                    </a:lnTo>
                    <a:lnTo>
                      <a:pt x="1674" y="825"/>
                    </a:lnTo>
                    <a:lnTo>
                      <a:pt x="1676" y="843"/>
                    </a:lnTo>
                    <a:lnTo>
                      <a:pt x="1676" y="863"/>
                    </a:lnTo>
                    <a:lnTo>
                      <a:pt x="1676" y="863"/>
                    </a:lnTo>
                    <a:lnTo>
                      <a:pt x="1674" y="876"/>
                    </a:lnTo>
                    <a:lnTo>
                      <a:pt x="1672" y="881"/>
                    </a:lnTo>
                    <a:lnTo>
                      <a:pt x="1672" y="888"/>
                    </a:lnTo>
                    <a:lnTo>
                      <a:pt x="1672" y="888"/>
                    </a:lnTo>
                    <a:lnTo>
                      <a:pt x="1676" y="901"/>
                    </a:lnTo>
                    <a:lnTo>
                      <a:pt x="1676" y="908"/>
                    </a:lnTo>
                    <a:lnTo>
                      <a:pt x="1674" y="914"/>
                    </a:lnTo>
                    <a:lnTo>
                      <a:pt x="1674" y="914"/>
                    </a:lnTo>
                    <a:lnTo>
                      <a:pt x="1672" y="917"/>
                    </a:lnTo>
                    <a:lnTo>
                      <a:pt x="1671" y="917"/>
                    </a:lnTo>
                    <a:lnTo>
                      <a:pt x="1669" y="921"/>
                    </a:lnTo>
                    <a:lnTo>
                      <a:pt x="1669" y="925"/>
                    </a:lnTo>
                    <a:lnTo>
                      <a:pt x="1669" y="925"/>
                    </a:lnTo>
                    <a:close/>
                    <a:moveTo>
                      <a:pt x="1508" y="1203"/>
                    </a:moveTo>
                    <a:lnTo>
                      <a:pt x="1508" y="1203"/>
                    </a:lnTo>
                    <a:lnTo>
                      <a:pt x="1500" y="1201"/>
                    </a:lnTo>
                    <a:lnTo>
                      <a:pt x="1500" y="1201"/>
                    </a:lnTo>
                    <a:lnTo>
                      <a:pt x="1491" y="1201"/>
                    </a:lnTo>
                    <a:lnTo>
                      <a:pt x="1491" y="1201"/>
                    </a:lnTo>
                    <a:lnTo>
                      <a:pt x="1488" y="1203"/>
                    </a:lnTo>
                    <a:lnTo>
                      <a:pt x="1486" y="1207"/>
                    </a:lnTo>
                    <a:lnTo>
                      <a:pt x="1484" y="1214"/>
                    </a:lnTo>
                    <a:lnTo>
                      <a:pt x="1484" y="1214"/>
                    </a:lnTo>
                    <a:lnTo>
                      <a:pt x="1484" y="1221"/>
                    </a:lnTo>
                    <a:lnTo>
                      <a:pt x="1486" y="1225"/>
                    </a:lnTo>
                    <a:lnTo>
                      <a:pt x="1490" y="1227"/>
                    </a:lnTo>
                    <a:lnTo>
                      <a:pt x="1493" y="1227"/>
                    </a:lnTo>
                    <a:lnTo>
                      <a:pt x="1500" y="1225"/>
                    </a:lnTo>
                    <a:lnTo>
                      <a:pt x="1502" y="1227"/>
                    </a:lnTo>
                    <a:lnTo>
                      <a:pt x="1504" y="1230"/>
                    </a:lnTo>
                    <a:lnTo>
                      <a:pt x="1504" y="1230"/>
                    </a:lnTo>
                    <a:lnTo>
                      <a:pt x="1502" y="1234"/>
                    </a:lnTo>
                    <a:lnTo>
                      <a:pt x="1500" y="1238"/>
                    </a:lnTo>
                    <a:lnTo>
                      <a:pt x="1499" y="1241"/>
                    </a:lnTo>
                    <a:lnTo>
                      <a:pt x="1497" y="1247"/>
                    </a:lnTo>
                    <a:lnTo>
                      <a:pt x="1497" y="1247"/>
                    </a:lnTo>
                    <a:lnTo>
                      <a:pt x="1499" y="1250"/>
                    </a:lnTo>
                    <a:lnTo>
                      <a:pt x="1502" y="1252"/>
                    </a:lnTo>
                    <a:lnTo>
                      <a:pt x="1506" y="1254"/>
                    </a:lnTo>
                    <a:lnTo>
                      <a:pt x="1511" y="1252"/>
                    </a:lnTo>
                    <a:lnTo>
                      <a:pt x="1511" y="1252"/>
                    </a:lnTo>
                    <a:lnTo>
                      <a:pt x="1515" y="1248"/>
                    </a:lnTo>
                    <a:lnTo>
                      <a:pt x="1517" y="1245"/>
                    </a:lnTo>
                    <a:lnTo>
                      <a:pt x="1519" y="1234"/>
                    </a:lnTo>
                    <a:lnTo>
                      <a:pt x="1517" y="1223"/>
                    </a:lnTo>
                    <a:lnTo>
                      <a:pt x="1517" y="1214"/>
                    </a:lnTo>
                    <a:lnTo>
                      <a:pt x="1517" y="1214"/>
                    </a:lnTo>
                    <a:lnTo>
                      <a:pt x="1515" y="1207"/>
                    </a:lnTo>
                    <a:lnTo>
                      <a:pt x="1511" y="1205"/>
                    </a:lnTo>
                    <a:lnTo>
                      <a:pt x="1508" y="1203"/>
                    </a:lnTo>
                    <a:lnTo>
                      <a:pt x="1508" y="1203"/>
                    </a:lnTo>
                    <a:close/>
                    <a:moveTo>
                      <a:pt x="1620" y="1122"/>
                    </a:moveTo>
                    <a:lnTo>
                      <a:pt x="1620" y="1122"/>
                    </a:lnTo>
                    <a:lnTo>
                      <a:pt x="1618" y="1125"/>
                    </a:lnTo>
                    <a:lnTo>
                      <a:pt x="1615" y="1131"/>
                    </a:lnTo>
                    <a:lnTo>
                      <a:pt x="1611" y="1138"/>
                    </a:lnTo>
                    <a:lnTo>
                      <a:pt x="1607" y="1140"/>
                    </a:lnTo>
                    <a:lnTo>
                      <a:pt x="1605" y="1142"/>
                    </a:lnTo>
                    <a:lnTo>
                      <a:pt x="1605" y="1142"/>
                    </a:lnTo>
                    <a:lnTo>
                      <a:pt x="1600" y="1140"/>
                    </a:lnTo>
                    <a:lnTo>
                      <a:pt x="1598" y="1138"/>
                    </a:lnTo>
                    <a:lnTo>
                      <a:pt x="1598" y="1134"/>
                    </a:lnTo>
                    <a:lnTo>
                      <a:pt x="1596" y="1131"/>
                    </a:lnTo>
                    <a:lnTo>
                      <a:pt x="1596" y="1131"/>
                    </a:lnTo>
                    <a:lnTo>
                      <a:pt x="1593" y="1131"/>
                    </a:lnTo>
                    <a:lnTo>
                      <a:pt x="1591" y="1131"/>
                    </a:lnTo>
                    <a:lnTo>
                      <a:pt x="1589" y="1134"/>
                    </a:lnTo>
                    <a:lnTo>
                      <a:pt x="1587" y="1143"/>
                    </a:lnTo>
                    <a:lnTo>
                      <a:pt x="1587" y="1143"/>
                    </a:lnTo>
                    <a:lnTo>
                      <a:pt x="1582" y="1154"/>
                    </a:lnTo>
                    <a:lnTo>
                      <a:pt x="1576" y="1165"/>
                    </a:lnTo>
                    <a:lnTo>
                      <a:pt x="1576" y="1165"/>
                    </a:lnTo>
                    <a:lnTo>
                      <a:pt x="1573" y="1169"/>
                    </a:lnTo>
                    <a:lnTo>
                      <a:pt x="1569" y="1171"/>
                    </a:lnTo>
                    <a:lnTo>
                      <a:pt x="1560" y="1172"/>
                    </a:lnTo>
                    <a:lnTo>
                      <a:pt x="1560" y="1172"/>
                    </a:lnTo>
                    <a:lnTo>
                      <a:pt x="1546" y="1172"/>
                    </a:lnTo>
                    <a:lnTo>
                      <a:pt x="1538" y="1174"/>
                    </a:lnTo>
                    <a:lnTo>
                      <a:pt x="1537" y="1178"/>
                    </a:lnTo>
                    <a:lnTo>
                      <a:pt x="1535" y="1180"/>
                    </a:lnTo>
                    <a:lnTo>
                      <a:pt x="1535" y="1180"/>
                    </a:lnTo>
                    <a:lnTo>
                      <a:pt x="1526" y="1185"/>
                    </a:lnTo>
                    <a:lnTo>
                      <a:pt x="1519" y="1191"/>
                    </a:lnTo>
                    <a:lnTo>
                      <a:pt x="1517" y="1192"/>
                    </a:lnTo>
                    <a:lnTo>
                      <a:pt x="1517" y="1196"/>
                    </a:lnTo>
                    <a:lnTo>
                      <a:pt x="1520" y="1196"/>
                    </a:lnTo>
                    <a:lnTo>
                      <a:pt x="1526" y="1198"/>
                    </a:lnTo>
                    <a:lnTo>
                      <a:pt x="1526" y="1198"/>
                    </a:lnTo>
                    <a:lnTo>
                      <a:pt x="1531" y="1196"/>
                    </a:lnTo>
                    <a:lnTo>
                      <a:pt x="1537" y="1194"/>
                    </a:lnTo>
                    <a:lnTo>
                      <a:pt x="1546" y="1189"/>
                    </a:lnTo>
                    <a:lnTo>
                      <a:pt x="1551" y="1185"/>
                    </a:lnTo>
                    <a:lnTo>
                      <a:pt x="1555" y="1185"/>
                    </a:lnTo>
                    <a:lnTo>
                      <a:pt x="1560" y="1187"/>
                    </a:lnTo>
                    <a:lnTo>
                      <a:pt x="1566" y="1191"/>
                    </a:lnTo>
                    <a:lnTo>
                      <a:pt x="1566" y="1191"/>
                    </a:lnTo>
                    <a:lnTo>
                      <a:pt x="1571" y="1201"/>
                    </a:lnTo>
                    <a:lnTo>
                      <a:pt x="1575" y="1207"/>
                    </a:lnTo>
                    <a:lnTo>
                      <a:pt x="1576" y="1207"/>
                    </a:lnTo>
                    <a:lnTo>
                      <a:pt x="1580" y="1209"/>
                    </a:lnTo>
                    <a:lnTo>
                      <a:pt x="1580" y="1209"/>
                    </a:lnTo>
                    <a:lnTo>
                      <a:pt x="1584" y="1207"/>
                    </a:lnTo>
                    <a:lnTo>
                      <a:pt x="1586" y="1203"/>
                    </a:lnTo>
                    <a:lnTo>
                      <a:pt x="1587" y="1194"/>
                    </a:lnTo>
                    <a:lnTo>
                      <a:pt x="1587" y="1194"/>
                    </a:lnTo>
                    <a:lnTo>
                      <a:pt x="1589" y="1189"/>
                    </a:lnTo>
                    <a:lnTo>
                      <a:pt x="1591" y="1187"/>
                    </a:lnTo>
                    <a:lnTo>
                      <a:pt x="1595" y="1185"/>
                    </a:lnTo>
                    <a:lnTo>
                      <a:pt x="1595" y="1185"/>
                    </a:lnTo>
                    <a:lnTo>
                      <a:pt x="1602" y="1185"/>
                    </a:lnTo>
                    <a:lnTo>
                      <a:pt x="1609" y="1187"/>
                    </a:lnTo>
                    <a:lnTo>
                      <a:pt x="1609" y="1187"/>
                    </a:lnTo>
                    <a:lnTo>
                      <a:pt x="1618" y="1191"/>
                    </a:lnTo>
                    <a:lnTo>
                      <a:pt x="1622" y="1192"/>
                    </a:lnTo>
                    <a:lnTo>
                      <a:pt x="1625" y="1191"/>
                    </a:lnTo>
                    <a:lnTo>
                      <a:pt x="1625" y="1191"/>
                    </a:lnTo>
                    <a:lnTo>
                      <a:pt x="1629" y="1187"/>
                    </a:lnTo>
                    <a:lnTo>
                      <a:pt x="1629" y="1185"/>
                    </a:lnTo>
                    <a:lnTo>
                      <a:pt x="1631" y="1181"/>
                    </a:lnTo>
                    <a:lnTo>
                      <a:pt x="1636" y="1181"/>
                    </a:lnTo>
                    <a:lnTo>
                      <a:pt x="1636" y="1181"/>
                    </a:lnTo>
                    <a:lnTo>
                      <a:pt x="1636" y="1176"/>
                    </a:lnTo>
                    <a:lnTo>
                      <a:pt x="1636" y="1172"/>
                    </a:lnTo>
                    <a:lnTo>
                      <a:pt x="1638" y="1171"/>
                    </a:lnTo>
                    <a:lnTo>
                      <a:pt x="1638" y="1171"/>
                    </a:lnTo>
                    <a:lnTo>
                      <a:pt x="1642" y="1169"/>
                    </a:lnTo>
                    <a:lnTo>
                      <a:pt x="1645" y="1171"/>
                    </a:lnTo>
                    <a:lnTo>
                      <a:pt x="1645" y="1174"/>
                    </a:lnTo>
                    <a:lnTo>
                      <a:pt x="1647" y="1178"/>
                    </a:lnTo>
                    <a:lnTo>
                      <a:pt x="1647" y="1178"/>
                    </a:lnTo>
                    <a:lnTo>
                      <a:pt x="1651" y="1178"/>
                    </a:lnTo>
                    <a:lnTo>
                      <a:pt x="1654" y="1176"/>
                    </a:lnTo>
                    <a:lnTo>
                      <a:pt x="1656" y="1172"/>
                    </a:lnTo>
                    <a:lnTo>
                      <a:pt x="1658" y="1169"/>
                    </a:lnTo>
                    <a:lnTo>
                      <a:pt x="1658" y="1160"/>
                    </a:lnTo>
                    <a:lnTo>
                      <a:pt x="1656" y="1153"/>
                    </a:lnTo>
                    <a:lnTo>
                      <a:pt x="1656" y="1153"/>
                    </a:lnTo>
                    <a:lnTo>
                      <a:pt x="1654" y="1142"/>
                    </a:lnTo>
                    <a:lnTo>
                      <a:pt x="1654" y="1136"/>
                    </a:lnTo>
                    <a:lnTo>
                      <a:pt x="1656" y="1129"/>
                    </a:lnTo>
                    <a:lnTo>
                      <a:pt x="1656" y="1129"/>
                    </a:lnTo>
                    <a:lnTo>
                      <a:pt x="1658" y="1124"/>
                    </a:lnTo>
                    <a:lnTo>
                      <a:pt x="1662" y="1118"/>
                    </a:lnTo>
                    <a:lnTo>
                      <a:pt x="1665" y="1111"/>
                    </a:lnTo>
                    <a:lnTo>
                      <a:pt x="1667" y="1105"/>
                    </a:lnTo>
                    <a:lnTo>
                      <a:pt x="1667" y="1105"/>
                    </a:lnTo>
                    <a:lnTo>
                      <a:pt x="1669" y="1093"/>
                    </a:lnTo>
                    <a:lnTo>
                      <a:pt x="1669" y="1077"/>
                    </a:lnTo>
                    <a:lnTo>
                      <a:pt x="1669" y="1069"/>
                    </a:lnTo>
                    <a:lnTo>
                      <a:pt x="1665" y="1062"/>
                    </a:lnTo>
                    <a:lnTo>
                      <a:pt x="1662" y="1057"/>
                    </a:lnTo>
                    <a:lnTo>
                      <a:pt x="1656" y="1053"/>
                    </a:lnTo>
                    <a:lnTo>
                      <a:pt x="1656" y="1053"/>
                    </a:lnTo>
                    <a:lnTo>
                      <a:pt x="1651" y="1053"/>
                    </a:lnTo>
                    <a:lnTo>
                      <a:pt x="1651" y="1053"/>
                    </a:lnTo>
                    <a:lnTo>
                      <a:pt x="1643" y="1055"/>
                    </a:lnTo>
                    <a:lnTo>
                      <a:pt x="1640" y="1058"/>
                    </a:lnTo>
                    <a:lnTo>
                      <a:pt x="1640" y="1058"/>
                    </a:lnTo>
                    <a:lnTo>
                      <a:pt x="1636" y="1064"/>
                    </a:lnTo>
                    <a:lnTo>
                      <a:pt x="1638" y="1071"/>
                    </a:lnTo>
                    <a:lnTo>
                      <a:pt x="1640" y="1084"/>
                    </a:lnTo>
                    <a:lnTo>
                      <a:pt x="1640" y="1084"/>
                    </a:lnTo>
                    <a:lnTo>
                      <a:pt x="1640" y="1095"/>
                    </a:lnTo>
                    <a:lnTo>
                      <a:pt x="1636" y="1104"/>
                    </a:lnTo>
                    <a:lnTo>
                      <a:pt x="1631" y="1113"/>
                    </a:lnTo>
                    <a:lnTo>
                      <a:pt x="1624" y="1122"/>
                    </a:lnTo>
                    <a:lnTo>
                      <a:pt x="1620" y="1122"/>
                    </a:lnTo>
                    <a:close/>
                    <a:moveTo>
                      <a:pt x="1609" y="736"/>
                    </a:moveTo>
                    <a:lnTo>
                      <a:pt x="1609" y="736"/>
                    </a:lnTo>
                    <a:lnTo>
                      <a:pt x="1609" y="736"/>
                    </a:lnTo>
                    <a:lnTo>
                      <a:pt x="1609" y="736"/>
                    </a:lnTo>
                    <a:lnTo>
                      <a:pt x="1604" y="740"/>
                    </a:lnTo>
                    <a:lnTo>
                      <a:pt x="1604" y="744"/>
                    </a:lnTo>
                    <a:lnTo>
                      <a:pt x="1604" y="745"/>
                    </a:lnTo>
                    <a:lnTo>
                      <a:pt x="1604" y="745"/>
                    </a:lnTo>
                    <a:lnTo>
                      <a:pt x="1604" y="745"/>
                    </a:lnTo>
                    <a:lnTo>
                      <a:pt x="1604" y="745"/>
                    </a:lnTo>
                    <a:lnTo>
                      <a:pt x="1604" y="745"/>
                    </a:lnTo>
                    <a:lnTo>
                      <a:pt x="1604" y="745"/>
                    </a:lnTo>
                    <a:lnTo>
                      <a:pt x="1604" y="745"/>
                    </a:lnTo>
                    <a:lnTo>
                      <a:pt x="1604" y="745"/>
                    </a:lnTo>
                    <a:lnTo>
                      <a:pt x="1604" y="745"/>
                    </a:lnTo>
                    <a:lnTo>
                      <a:pt x="1604" y="745"/>
                    </a:lnTo>
                    <a:lnTo>
                      <a:pt x="1605" y="747"/>
                    </a:lnTo>
                    <a:lnTo>
                      <a:pt x="1605" y="747"/>
                    </a:lnTo>
                    <a:lnTo>
                      <a:pt x="1605" y="747"/>
                    </a:lnTo>
                    <a:lnTo>
                      <a:pt x="1605" y="747"/>
                    </a:lnTo>
                    <a:lnTo>
                      <a:pt x="1607" y="747"/>
                    </a:lnTo>
                    <a:lnTo>
                      <a:pt x="1607" y="747"/>
                    </a:lnTo>
                    <a:lnTo>
                      <a:pt x="1609" y="747"/>
                    </a:lnTo>
                    <a:lnTo>
                      <a:pt x="1609" y="747"/>
                    </a:lnTo>
                    <a:lnTo>
                      <a:pt x="1613" y="747"/>
                    </a:lnTo>
                    <a:lnTo>
                      <a:pt x="1613" y="747"/>
                    </a:lnTo>
                    <a:lnTo>
                      <a:pt x="1611" y="747"/>
                    </a:lnTo>
                    <a:lnTo>
                      <a:pt x="1611" y="747"/>
                    </a:lnTo>
                    <a:lnTo>
                      <a:pt x="1611" y="745"/>
                    </a:lnTo>
                    <a:lnTo>
                      <a:pt x="1611" y="745"/>
                    </a:lnTo>
                    <a:lnTo>
                      <a:pt x="1613" y="744"/>
                    </a:lnTo>
                    <a:lnTo>
                      <a:pt x="1613" y="740"/>
                    </a:lnTo>
                    <a:lnTo>
                      <a:pt x="1611" y="738"/>
                    </a:lnTo>
                    <a:lnTo>
                      <a:pt x="1609" y="736"/>
                    </a:lnTo>
                    <a:lnTo>
                      <a:pt x="1609" y="736"/>
                    </a:lnTo>
                    <a:close/>
                    <a:moveTo>
                      <a:pt x="1124" y="1922"/>
                    </a:moveTo>
                    <a:lnTo>
                      <a:pt x="1124" y="1922"/>
                    </a:lnTo>
                    <a:lnTo>
                      <a:pt x="1124" y="1912"/>
                    </a:lnTo>
                    <a:lnTo>
                      <a:pt x="1120" y="1905"/>
                    </a:lnTo>
                    <a:lnTo>
                      <a:pt x="1117" y="1900"/>
                    </a:lnTo>
                    <a:lnTo>
                      <a:pt x="1111" y="1894"/>
                    </a:lnTo>
                    <a:lnTo>
                      <a:pt x="1111" y="1894"/>
                    </a:lnTo>
                    <a:lnTo>
                      <a:pt x="1097" y="1885"/>
                    </a:lnTo>
                    <a:lnTo>
                      <a:pt x="1091" y="1878"/>
                    </a:lnTo>
                    <a:lnTo>
                      <a:pt x="1088" y="1869"/>
                    </a:lnTo>
                    <a:lnTo>
                      <a:pt x="1088" y="1869"/>
                    </a:lnTo>
                    <a:lnTo>
                      <a:pt x="1084" y="1856"/>
                    </a:lnTo>
                    <a:lnTo>
                      <a:pt x="1082" y="1849"/>
                    </a:lnTo>
                    <a:lnTo>
                      <a:pt x="1079" y="1844"/>
                    </a:lnTo>
                    <a:lnTo>
                      <a:pt x="1079" y="1844"/>
                    </a:lnTo>
                    <a:lnTo>
                      <a:pt x="1068" y="1836"/>
                    </a:lnTo>
                    <a:lnTo>
                      <a:pt x="1057" y="1829"/>
                    </a:lnTo>
                    <a:lnTo>
                      <a:pt x="1048" y="1824"/>
                    </a:lnTo>
                    <a:lnTo>
                      <a:pt x="1039" y="1817"/>
                    </a:lnTo>
                    <a:lnTo>
                      <a:pt x="1039" y="1817"/>
                    </a:lnTo>
                    <a:lnTo>
                      <a:pt x="1033" y="1809"/>
                    </a:lnTo>
                    <a:lnTo>
                      <a:pt x="1030" y="1800"/>
                    </a:lnTo>
                    <a:lnTo>
                      <a:pt x="1026" y="1784"/>
                    </a:lnTo>
                    <a:lnTo>
                      <a:pt x="1026" y="1784"/>
                    </a:lnTo>
                    <a:lnTo>
                      <a:pt x="1021" y="1770"/>
                    </a:lnTo>
                    <a:lnTo>
                      <a:pt x="1014" y="1760"/>
                    </a:lnTo>
                    <a:lnTo>
                      <a:pt x="1003" y="1755"/>
                    </a:lnTo>
                    <a:lnTo>
                      <a:pt x="990" y="1750"/>
                    </a:lnTo>
                    <a:lnTo>
                      <a:pt x="990" y="1750"/>
                    </a:lnTo>
                    <a:lnTo>
                      <a:pt x="979" y="1748"/>
                    </a:lnTo>
                    <a:lnTo>
                      <a:pt x="974" y="1746"/>
                    </a:lnTo>
                    <a:lnTo>
                      <a:pt x="968" y="1746"/>
                    </a:lnTo>
                    <a:lnTo>
                      <a:pt x="968" y="1746"/>
                    </a:lnTo>
                    <a:lnTo>
                      <a:pt x="967" y="1748"/>
                    </a:lnTo>
                    <a:lnTo>
                      <a:pt x="967" y="1748"/>
                    </a:lnTo>
                    <a:lnTo>
                      <a:pt x="965" y="1750"/>
                    </a:lnTo>
                    <a:lnTo>
                      <a:pt x="965" y="1753"/>
                    </a:lnTo>
                    <a:lnTo>
                      <a:pt x="968" y="1760"/>
                    </a:lnTo>
                    <a:lnTo>
                      <a:pt x="977" y="1771"/>
                    </a:lnTo>
                    <a:lnTo>
                      <a:pt x="977" y="1771"/>
                    </a:lnTo>
                    <a:lnTo>
                      <a:pt x="997" y="1795"/>
                    </a:lnTo>
                    <a:lnTo>
                      <a:pt x="1006" y="1808"/>
                    </a:lnTo>
                    <a:lnTo>
                      <a:pt x="1014" y="1822"/>
                    </a:lnTo>
                    <a:lnTo>
                      <a:pt x="1014" y="1822"/>
                    </a:lnTo>
                    <a:lnTo>
                      <a:pt x="1024" y="1844"/>
                    </a:lnTo>
                    <a:lnTo>
                      <a:pt x="1039" y="1865"/>
                    </a:lnTo>
                    <a:lnTo>
                      <a:pt x="1039" y="1865"/>
                    </a:lnTo>
                    <a:lnTo>
                      <a:pt x="1048" y="1880"/>
                    </a:lnTo>
                    <a:lnTo>
                      <a:pt x="1057" y="1894"/>
                    </a:lnTo>
                    <a:lnTo>
                      <a:pt x="1073" y="1925"/>
                    </a:lnTo>
                    <a:lnTo>
                      <a:pt x="1073" y="1925"/>
                    </a:lnTo>
                    <a:lnTo>
                      <a:pt x="1082" y="1938"/>
                    </a:lnTo>
                    <a:lnTo>
                      <a:pt x="1088" y="1941"/>
                    </a:lnTo>
                    <a:lnTo>
                      <a:pt x="1095" y="1947"/>
                    </a:lnTo>
                    <a:lnTo>
                      <a:pt x="1095" y="1947"/>
                    </a:lnTo>
                    <a:lnTo>
                      <a:pt x="1100" y="1949"/>
                    </a:lnTo>
                    <a:lnTo>
                      <a:pt x="1108" y="1952"/>
                    </a:lnTo>
                    <a:lnTo>
                      <a:pt x="1115" y="1952"/>
                    </a:lnTo>
                    <a:lnTo>
                      <a:pt x="1119" y="1952"/>
                    </a:lnTo>
                    <a:lnTo>
                      <a:pt x="1122" y="1950"/>
                    </a:lnTo>
                    <a:lnTo>
                      <a:pt x="1122" y="1950"/>
                    </a:lnTo>
                    <a:lnTo>
                      <a:pt x="1126" y="1943"/>
                    </a:lnTo>
                    <a:lnTo>
                      <a:pt x="1126" y="1936"/>
                    </a:lnTo>
                    <a:lnTo>
                      <a:pt x="1124" y="1922"/>
                    </a:lnTo>
                    <a:lnTo>
                      <a:pt x="1124" y="1922"/>
                    </a:lnTo>
                    <a:close/>
                    <a:moveTo>
                      <a:pt x="729" y="1674"/>
                    </a:moveTo>
                    <a:lnTo>
                      <a:pt x="729" y="1674"/>
                    </a:lnTo>
                    <a:lnTo>
                      <a:pt x="728" y="1677"/>
                    </a:lnTo>
                    <a:lnTo>
                      <a:pt x="728" y="1677"/>
                    </a:lnTo>
                    <a:lnTo>
                      <a:pt x="726" y="1679"/>
                    </a:lnTo>
                    <a:lnTo>
                      <a:pt x="726" y="1679"/>
                    </a:lnTo>
                    <a:lnTo>
                      <a:pt x="728" y="1681"/>
                    </a:lnTo>
                    <a:lnTo>
                      <a:pt x="728" y="1683"/>
                    </a:lnTo>
                    <a:lnTo>
                      <a:pt x="728" y="1683"/>
                    </a:lnTo>
                    <a:lnTo>
                      <a:pt x="729" y="1684"/>
                    </a:lnTo>
                    <a:lnTo>
                      <a:pt x="729" y="1688"/>
                    </a:lnTo>
                    <a:lnTo>
                      <a:pt x="729" y="1688"/>
                    </a:lnTo>
                    <a:lnTo>
                      <a:pt x="722" y="1706"/>
                    </a:lnTo>
                    <a:lnTo>
                      <a:pt x="722" y="1706"/>
                    </a:lnTo>
                    <a:lnTo>
                      <a:pt x="724" y="1715"/>
                    </a:lnTo>
                    <a:lnTo>
                      <a:pt x="728" y="1726"/>
                    </a:lnTo>
                    <a:lnTo>
                      <a:pt x="728" y="1726"/>
                    </a:lnTo>
                    <a:lnTo>
                      <a:pt x="729" y="1737"/>
                    </a:lnTo>
                    <a:lnTo>
                      <a:pt x="731" y="1744"/>
                    </a:lnTo>
                    <a:lnTo>
                      <a:pt x="733" y="1746"/>
                    </a:lnTo>
                    <a:lnTo>
                      <a:pt x="737" y="1746"/>
                    </a:lnTo>
                    <a:lnTo>
                      <a:pt x="746" y="1742"/>
                    </a:lnTo>
                    <a:lnTo>
                      <a:pt x="746" y="1742"/>
                    </a:lnTo>
                    <a:lnTo>
                      <a:pt x="751" y="1741"/>
                    </a:lnTo>
                    <a:lnTo>
                      <a:pt x="755" y="1739"/>
                    </a:lnTo>
                    <a:lnTo>
                      <a:pt x="757" y="1737"/>
                    </a:lnTo>
                    <a:lnTo>
                      <a:pt x="757" y="1737"/>
                    </a:lnTo>
                    <a:lnTo>
                      <a:pt x="758" y="1732"/>
                    </a:lnTo>
                    <a:lnTo>
                      <a:pt x="758" y="1724"/>
                    </a:lnTo>
                    <a:lnTo>
                      <a:pt x="758" y="1717"/>
                    </a:lnTo>
                    <a:lnTo>
                      <a:pt x="757" y="1712"/>
                    </a:lnTo>
                    <a:lnTo>
                      <a:pt x="757" y="1712"/>
                    </a:lnTo>
                    <a:lnTo>
                      <a:pt x="749" y="1699"/>
                    </a:lnTo>
                    <a:lnTo>
                      <a:pt x="740" y="1688"/>
                    </a:lnTo>
                    <a:lnTo>
                      <a:pt x="729" y="1674"/>
                    </a:lnTo>
                    <a:lnTo>
                      <a:pt x="729" y="1674"/>
                    </a:lnTo>
                    <a:close/>
                    <a:moveTo>
                      <a:pt x="1330" y="1656"/>
                    </a:moveTo>
                    <a:lnTo>
                      <a:pt x="1330" y="1656"/>
                    </a:lnTo>
                    <a:lnTo>
                      <a:pt x="1325" y="1656"/>
                    </a:lnTo>
                    <a:lnTo>
                      <a:pt x="1321" y="1659"/>
                    </a:lnTo>
                    <a:lnTo>
                      <a:pt x="1321" y="1659"/>
                    </a:lnTo>
                    <a:lnTo>
                      <a:pt x="1319" y="1661"/>
                    </a:lnTo>
                    <a:lnTo>
                      <a:pt x="1318" y="1665"/>
                    </a:lnTo>
                    <a:lnTo>
                      <a:pt x="1316" y="1672"/>
                    </a:lnTo>
                    <a:lnTo>
                      <a:pt x="1316" y="1672"/>
                    </a:lnTo>
                    <a:lnTo>
                      <a:pt x="1316" y="1675"/>
                    </a:lnTo>
                    <a:lnTo>
                      <a:pt x="1314" y="1679"/>
                    </a:lnTo>
                    <a:lnTo>
                      <a:pt x="1307" y="1683"/>
                    </a:lnTo>
                    <a:lnTo>
                      <a:pt x="1307" y="1683"/>
                    </a:lnTo>
                    <a:lnTo>
                      <a:pt x="1301" y="1688"/>
                    </a:lnTo>
                    <a:lnTo>
                      <a:pt x="1300" y="1690"/>
                    </a:lnTo>
                    <a:lnTo>
                      <a:pt x="1301" y="1694"/>
                    </a:lnTo>
                    <a:lnTo>
                      <a:pt x="1301" y="1694"/>
                    </a:lnTo>
                    <a:lnTo>
                      <a:pt x="1309" y="1694"/>
                    </a:lnTo>
                    <a:lnTo>
                      <a:pt x="1314" y="1692"/>
                    </a:lnTo>
                    <a:lnTo>
                      <a:pt x="1318" y="1688"/>
                    </a:lnTo>
                    <a:lnTo>
                      <a:pt x="1321" y="1683"/>
                    </a:lnTo>
                    <a:lnTo>
                      <a:pt x="1321" y="1683"/>
                    </a:lnTo>
                    <a:lnTo>
                      <a:pt x="1327" y="1677"/>
                    </a:lnTo>
                    <a:lnTo>
                      <a:pt x="1332" y="1672"/>
                    </a:lnTo>
                    <a:lnTo>
                      <a:pt x="1334" y="1666"/>
                    </a:lnTo>
                    <a:lnTo>
                      <a:pt x="1336" y="1663"/>
                    </a:lnTo>
                    <a:lnTo>
                      <a:pt x="1334" y="1659"/>
                    </a:lnTo>
                    <a:lnTo>
                      <a:pt x="1334" y="1659"/>
                    </a:lnTo>
                    <a:lnTo>
                      <a:pt x="1332" y="1656"/>
                    </a:lnTo>
                    <a:lnTo>
                      <a:pt x="1330" y="1656"/>
                    </a:lnTo>
                    <a:lnTo>
                      <a:pt x="1330" y="1656"/>
                    </a:lnTo>
                    <a:close/>
                    <a:moveTo>
                      <a:pt x="1428" y="1688"/>
                    </a:moveTo>
                    <a:lnTo>
                      <a:pt x="1428" y="1688"/>
                    </a:lnTo>
                    <a:lnTo>
                      <a:pt x="1424" y="1688"/>
                    </a:lnTo>
                    <a:lnTo>
                      <a:pt x="1424" y="1688"/>
                    </a:lnTo>
                    <a:lnTo>
                      <a:pt x="1423" y="1690"/>
                    </a:lnTo>
                    <a:lnTo>
                      <a:pt x="1421" y="1694"/>
                    </a:lnTo>
                    <a:lnTo>
                      <a:pt x="1417" y="1699"/>
                    </a:lnTo>
                    <a:lnTo>
                      <a:pt x="1417" y="1699"/>
                    </a:lnTo>
                    <a:lnTo>
                      <a:pt x="1412" y="1703"/>
                    </a:lnTo>
                    <a:lnTo>
                      <a:pt x="1403" y="1704"/>
                    </a:lnTo>
                    <a:lnTo>
                      <a:pt x="1386" y="1704"/>
                    </a:lnTo>
                    <a:lnTo>
                      <a:pt x="1386" y="1704"/>
                    </a:lnTo>
                    <a:lnTo>
                      <a:pt x="1381" y="1704"/>
                    </a:lnTo>
                    <a:lnTo>
                      <a:pt x="1377" y="1706"/>
                    </a:lnTo>
                    <a:lnTo>
                      <a:pt x="1374" y="1710"/>
                    </a:lnTo>
                    <a:lnTo>
                      <a:pt x="1374" y="1715"/>
                    </a:lnTo>
                    <a:lnTo>
                      <a:pt x="1374" y="1715"/>
                    </a:lnTo>
                    <a:lnTo>
                      <a:pt x="1376" y="1719"/>
                    </a:lnTo>
                    <a:lnTo>
                      <a:pt x="1377" y="1721"/>
                    </a:lnTo>
                    <a:lnTo>
                      <a:pt x="1386" y="1721"/>
                    </a:lnTo>
                    <a:lnTo>
                      <a:pt x="1386" y="1721"/>
                    </a:lnTo>
                    <a:lnTo>
                      <a:pt x="1395" y="1721"/>
                    </a:lnTo>
                    <a:lnTo>
                      <a:pt x="1401" y="1722"/>
                    </a:lnTo>
                    <a:lnTo>
                      <a:pt x="1405" y="1724"/>
                    </a:lnTo>
                    <a:lnTo>
                      <a:pt x="1405" y="1724"/>
                    </a:lnTo>
                    <a:lnTo>
                      <a:pt x="1406" y="1728"/>
                    </a:lnTo>
                    <a:lnTo>
                      <a:pt x="1406" y="1732"/>
                    </a:lnTo>
                    <a:lnTo>
                      <a:pt x="1406" y="1735"/>
                    </a:lnTo>
                    <a:lnTo>
                      <a:pt x="1406" y="1739"/>
                    </a:lnTo>
                    <a:lnTo>
                      <a:pt x="1406" y="1739"/>
                    </a:lnTo>
                    <a:lnTo>
                      <a:pt x="1408" y="1742"/>
                    </a:lnTo>
                    <a:lnTo>
                      <a:pt x="1414" y="1746"/>
                    </a:lnTo>
                    <a:lnTo>
                      <a:pt x="1419" y="1748"/>
                    </a:lnTo>
                    <a:lnTo>
                      <a:pt x="1424" y="1748"/>
                    </a:lnTo>
                    <a:lnTo>
                      <a:pt x="1424" y="1748"/>
                    </a:lnTo>
                    <a:lnTo>
                      <a:pt x="1428" y="1744"/>
                    </a:lnTo>
                    <a:lnTo>
                      <a:pt x="1428" y="1741"/>
                    </a:lnTo>
                    <a:lnTo>
                      <a:pt x="1428" y="1735"/>
                    </a:lnTo>
                    <a:lnTo>
                      <a:pt x="1426" y="1730"/>
                    </a:lnTo>
                    <a:lnTo>
                      <a:pt x="1426" y="1730"/>
                    </a:lnTo>
                    <a:lnTo>
                      <a:pt x="1424" y="1724"/>
                    </a:lnTo>
                    <a:lnTo>
                      <a:pt x="1426" y="1721"/>
                    </a:lnTo>
                    <a:lnTo>
                      <a:pt x="1434" y="1713"/>
                    </a:lnTo>
                    <a:lnTo>
                      <a:pt x="1434" y="1713"/>
                    </a:lnTo>
                    <a:lnTo>
                      <a:pt x="1437" y="1710"/>
                    </a:lnTo>
                    <a:lnTo>
                      <a:pt x="1437" y="1706"/>
                    </a:lnTo>
                    <a:lnTo>
                      <a:pt x="1437" y="1706"/>
                    </a:lnTo>
                    <a:lnTo>
                      <a:pt x="1434" y="1697"/>
                    </a:lnTo>
                    <a:lnTo>
                      <a:pt x="1432" y="1692"/>
                    </a:lnTo>
                    <a:lnTo>
                      <a:pt x="1428" y="1688"/>
                    </a:lnTo>
                    <a:lnTo>
                      <a:pt x="1428" y="1688"/>
                    </a:lnTo>
                    <a:close/>
                    <a:moveTo>
                      <a:pt x="1359" y="1373"/>
                    </a:moveTo>
                    <a:lnTo>
                      <a:pt x="1359" y="1373"/>
                    </a:lnTo>
                    <a:lnTo>
                      <a:pt x="1356" y="1377"/>
                    </a:lnTo>
                    <a:lnTo>
                      <a:pt x="1350" y="1382"/>
                    </a:lnTo>
                    <a:lnTo>
                      <a:pt x="1350" y="1382"/>
                    </a:lnTo>
                    <a:lnTo>
                      <a:pt x="1343" y="1393"/>
                    </a:lnTo>
                    <a:lnTo>
                      <a:pt x="1336" y="1406"/>
                    </a:lnTo>
                    <a:lnTo>
                      <a:pt x="1336" y="1413"/>
                    </a:lnTo>
                    <a:lnTo>
                      <a:pt x="1336" y="1420"/>
                    </a:lnTo>
                    <a:lnTo>
                      <a:pt x="1338" y="1426"/>
                    </a:lnTo>
                    <a:lnTo>
                      <a:pt x="1343" y="1431"/>
                    </a:lnTo>
                    <a:lnTo>
                      <a:pt x="1343" y="1431"/>
                    </a:lnTo>
                    <a:lnTo>
                      <a:pt x="1348" y="1431"/>
                    </a:lnTo>
                    <a:lnTo>
                      <a:pt x="1354" y="1431"/>
                    </a:lnTo>
                    <a:lnTo>
                      <a:pt x="1359" y="1428"/>
                    </a:lnTo>
                    <a:lnTo>
                      <a:pt x="1365" y="1424"/>
                    </a:lnTo>
                    <a:lnTo>
                      <a:pt x="1374" y="1413"/>
                    </a:lnTo>
                    <a:lnTo>
                      <a:pt x="1377" y="1404"/>
                    </a:lnTo>
                    <a:lnTo>
                      <a:pt x="1377" y="1404"/>
                    </a:lnTo>
                    <a:lnTo>
                      <a:pt x="1377" y="1397"/>
                    </a:lnTo>
                    <a:lnTo>
                      <a:pt x="1376" y="1390"/>
                    </a:lnTo>
                    <a:lnTo>
                      <a:pt x="1370" y="1379"/>
                    </a:lnTo>
                    <a:lnTo>
                      <a:pt x="1370" y="1379"/>
                    </a:lnTo>
                    <a:lnTo>
                      <a:pt x="1368" y="1375"/>
                    </a:lnTo>
                    <a:lnTo>
                      <a:pt x="1365" y="1373"/>
                    </a:lnTo>
                    <a:lnTo>
                      <a:pt x="1363" y="1373"/>
                    </a:lnTo>
                    <a:lnTo>
                      <a:pt x="1359" y="1373"/>
                    </a:lnTo>
                    <a:lnTo>
                      <a:pt x="1359" y="1373"/>
                    </a:lnTo>
                    <a:close/>
                    <a:moveTo>
                      <a:pt x="1175" y="1829"/>
                    </a:moveTo>
                    <a:lnTo>
                      <a:pt x="1175" y="1829"/>
                    </a:lnTo>
                    <a:lnTo>
                      <a:pt x="1173" y="1836"/>
                    </a:lnTo>
                    <a:lnTo>
                      <a:pt x="1171" y="1844"/>
                    </a:lnTo>
                    <a:lnTo>
                      <a:pt x="1173" y="1851"/>
                    </a:lnTo>
                    <a:lnTo>
                      <a:pt x="1175" y="1858"/>
                    </a:lnTo>
                    <a:lnTo>
                      <a:pt x="1175" y="1858"/>
                    </a:lnTo>
                    <a:lnTo>
                      <a:pt x="1176" y="1865"/>
                    </a:lnTo>
                    <a:lnTo>
                      <a:pt x="1180" y="1871"/>
                    </a:lnTo>
                    <a:lnTo>
                      <a:pt x="1189" y="1880"/>
                    </a:lnTo>
                    <a:lnTo>
                      <a:pt x="1189" y="1880"/>
                    </a:lnTo>
                    <a:lnTo>
                      <a:pt x="1191" y="1887"/>
                    </a:lnTo>
                    <a:lnTo>
                      <a:pt x="1193" y="1894"/>
                    </a:lnTo>
                    <a:lnTo>
                      <a:pt x="1196" y="1902"/>
                    </a:lnTo>
                    <a:lnTo>
                      <a:pt x="1200" y="1909"/>
                    </a:lnTo>
                    <a:lnTo>
                      <a:pt x="1200" y="1909"/>
                    </a:lnTo>
                    <a:lnTo>
                      <a:pt x="1204" y="1912"/>
                    </a:lnTo>
                    <a:lnTo>
                      <a:pt x="1209" y="1914"/>
                    </a:lnTo>
                    <a:lnTo>
                      <a:pt x="1222" y="1918"/>
                    </a:lnTo>
                    <a:lnTo>
                      <a:pt x="1234" y="1918"/>
                    </a:lnTo>
                    <a:lnTo>
                      <a:pt x="1245" y="1916"/>
                    </a:lnTo>
                    <a:lnTo>
                      <a:pt x="1245" y="1916"/>
                    </a:lnTo>
                    <a:lnTo>
                      <a:pt x="1251" y="1914"/>
                    </a:lnTo>
                    <a:lnTo>
                      <a:pt x="1256" y="1914"/>
                    </a:lnTo>
                    <a:lnTo>
                      <a:pt x="1256" y="1914"/>
                    </a:lnTo>
                    <a:lnTo>
                      <a:pt x="1260" y="1914"/>
                    </a:lnTo>
                    <a:lnTo>
                      <a:pt x="1263" y="1916"/>
                    </a:lnTo>
                    <a:lnTo>
                      <a:pt x="1263" y="1916"/>
                    </a:lnTo>
                    <a:lnTo>
                      <a:pt x="1269" y="1918"/>
                    </a:lnTo>
                    <a:lnTo>
                      <a:pt x="1274" y="1918"/>
                    </a:lnTo>
                    <a:lnTo>
                      <a:pt x="1285" y="1914"/>
                    </a:lnTo>
                    <a:lnTo>
                      <a:pt x="1285" y="1914"/>
                    </a:lnTo>
                    <a:lnTo>
                      <a:pt x="1289" y="1912"/>
                    </a:lnTo>
                    <a:lnTo>
                      <a:pt x="1291" y="1909"/>
                    </a:lnTo>
                    <a:lnTo>
                      <a:pt x="1294" y="1902"/>
                    </a:lnTo>
                    <a:lnTo>
                      <a:pt x="1294" y="1902"/>
                    </a:lnTo>
                    <a:lnTo>
                      <a:pt x="1298" y="1893"/>
                    </a:lnTo>
                    <a:lnTo>
                      <a:pt x="1300" y="1884"/>
                    </a:lnTo>
                    <a:lnTo>
                      <a:pt x="1300" y="1873"/>
                    </a:lnTo>
                    <a:lnTo>
                      <a:pt x="1300" y="1864"/>
                    </a:lnTo>
                    <a:lnTo>
                      <a:pt x="1300" y="1864"/>
                    </a:lnTo>
                    <a:lnTo>
                      <a:pt x="1298" y="1858"/>
                    </a:lnTo>
                    <a:lnTo>
                      <a:pt x="1298" y="1855"/>
                    </a:lnTo>
                    <a:lnTo>
                      <a:pt x="1298" y="1851"/>
                    </a:lnTo>
                    <a:lnTo>
                      <a:pt x="1298" y="1851"/>
                    </a:lnTo>
                    <a:lnTo>
                      <a:pt x="1303" y="1846"/>
                    </a:lnTo>
                    <a:lnTo>
                      <a:pt x="1309" y="1844"/>
                    </a:lnTo>
                    <a:lnTo>
                      <a:pt x="1309" y="1844"/>
                    </a:lnTo>
                    <a:lnTo>
                      <a:pt x="1318" y="1842"/>
                    </a:lnTo>
                    <a:lnTo>
                      <a:pt x="1319" y="1840"/>
                    </a:lnTo>
                    <a:lnTo>
                      <a:pt x="1321" y="1836"/>
                    </a:lnTo>
                    <a:lnTo>
                      <a:pt x="1321" y="1836"/>
                    </a:lnTo>
                    <a:lnTo>
                      <a:pt x="1321" y="1833"/>
                    </a:lnTo>
                    <a:lnTo>
                      <a:pt x="1319" y="1831"/>
                    </a:lnTo>
                    <a:lnTo>
                      <a:pt x="1314" y="1826"/>
                    </a:lnTo>
                    <a:lnTo>
                      <a:pt x="1314" y="1826"/>
                    </a:lnTo>
                    <a:lnTo>
                      <a:pt x="1307" y="1820"/>
                    </a:lnTo>
                    <a:lnTo>
                      <a:pt x="1303" y="1813"/>
                    </a:lnTo>
                    <a:lnTo>
                      <a:pt x="1303" y="1813"/>
                    </a:lnTo>
                    <a:lnTo>
                      <a:pt x="1301" y="1804"/>
                    </a:lnTo>
                    <a:lnTo>
                      <a:pt x="1300" y="1800"/>
                    </a:lnTo>
                    <a:lnTo>
                      <a:pt x="1300" y="1795"/>
                    </a:lnTo>
                    <a:lnTo>
                      <a:pt x="1300" y="1795"/>
                    </a:lnTo>
                    <a:lnTo>
                      <a:pt x="1301" y="1786"/>
                    </a:lnTo>
                    <a:lnTo>
                      <a:pt x="1307" y="1775"/>
                    </a:lnTo>
                    <a:lnTo>
                      <a:pt x="1307" y="1775"/>
                    </a:lnTo>
                    <a:lnTo>
                      <a:pt x="1312" y="1771"/>
                    </a:lnTo>
                    <a:lnTo>
                      <a:pt x="1318" y="1768"/>
                    </a:lnTo>
                    <a:lnTo>
                      <a:pt x="1323" y="1764"/>
                    </a:lnTo>
                    <a:lnTo>
                      <a:pt x="1327" y="1759"/>
                    </a:lnTo>
                    <a:lnTo>
                      <a:pt x="1327" y="1759"/>
                    </a:lnTo>
                    <a:lnTo>
                      <a:pt x="1329" y="1757"/>
                    </a:lnTo>
                    <a:lnTo>
                      <a:pt x="1327" y="1753"/>
                    </a:lnTo>
                    <a:lnTo>
                      <a:pt x="1323" y="1751"/>
                    </a:lnTo>
                    <a:lnTo>
                      <a:pt x="1314" y="1746"/>
                    </a:lnTo>
                    <a:lnTo>
                      <a:pt x="1314" y="1746"/>
                    </a:lnTo>
                    <a:lnTo>
                      <a:pt x="1310" y="1742"/>
                    </a:lnTo>
                    <a:lnTo>
                      <a:pt x="1309" y="1737"/>
                    </a:lnTo>
                    <a:lnTo>
                      <a:pt x="1305" y="1732"/>
                    </a:lnTo>
                    <a:lnTo>
                      <a:pt x="1301" y="1728"/>
                    </a:lnTo>
                    <a:lnTo>
                      <a:pt x="1301" y="1728"/>
                    </a:lnTo>
                    <a:lnTo>
                      <a:pt x="1298" y="1728"/>
                    </a:lnTo>
                    <a:lnTo>
                      <a:pt x="1294" y="1728"/>
                    </a:lnTo>
                    <a:lnTo>
                      <a:pt x="1291" y="1730"/>
                    </a:lnTo>
                    <a:lnTo>
                      <a:pt x="1287" y="1732"/>
                    </a:lnTo>
                    <a:lnTo>
                      <a:pt x="1287" y="1732"/>
                    </a:lnTo>
                    <a:lnTo>
                      <a:pt x="1280" y="1741"/>
                    </a:lnTo>
                    <a:lnTo>
                      <a:pt x="1274" y="1751"/>
                    </a:lnTo>
                    <a:lnTo>
                      <a:pt x="1274" y="1751"/>
                    </a:lnTo>
                    <a:lnTo>
                      <a:pt x="1272" y="1759"/>
                    </a:lnTo>
                    <a:lnTo>
                      <a:pt x="1271" y="1764"/>
                    </a:lnTo>
                    <a:lnTo>
                      <a:pt x="1269" y="1768"/>
                    </a:lnTo>
                    <a:lnTo>
                      <a:pt x="1269" y="1768"/>
                    </a:lnTo>
                    <a:lnTo>
                      <a:pt x="1263" y="1773"/>
                    </a:lnTo>
                    <a:lnTo>
                      <a:pt x="1256" y="1775"/>
                    </a:lnTo>
                    <a:lnTo>
                      <a:pt x="1256" y="1775"/>
                    </a:lnTo>
                    <a:lnTo>
                      <a:pt x="1249" y="1779"/>
                    </a:lnTo>
                    <a:lnTo>
                      <a:pt x="1242" y="1782"/>
                    </a:lnTo>
                    <a:lnTo>
                      <a:pt x="1238" y="1788"/>
                    </a:lnTo>
                    <a:lnTo>
                      <a:pt x="1236" y="1795"/>
                    </a:lnTo>
                    <a:lnTo>
                      <a:pt x="1236" y="1795"/>
                    </a:lnTo>
                    <a:lnTo>
                      <a:pt x="1236" y="1802"/>
                    </a:lnTo>
                    <a:lnTo>
                      <a:pt x="1234" y="1806"/>
                    </a:lnTo>
                    <a:lnTo>
                      <a:pt x="1231" y="1811"/>
                    </a:lnTo>
                    <a:lnTo>
                      <a:pt x="1225" y="1813"/>
                    </a:lnTo>
                    <a:lnTo>
                      <a:pt x="1225" y="1813"/>
                    </a:lnTo>
                    <a:lnTo>
                      <a:pt x="1213" y="1818"/>
                    </a:lnTo>
                    <a:lnTo>
                      <a:pt x="1213" y="1818"/>
                    </a:lnTo>
                    <a:lnTo>
                      <a:pt x="1207" y="1822"/>
                    </a:lnTo>
                    <a:lnTo>
                      <a:pt x="1204" y="1824"/>
                    </a:lnTo>
                    <a:lnTo>
                      <a:pt x="1200" y="1824"/>
                    </a:lnTo>
                    <a:lnTo>
                      <a:pt x="1200" y="1824"/>
                    </a:lnTo>
                    <a:lnTo>
                      <a:pt x="1186" y="1822"/>
                    </a:lnTo>
                    <a:lnTo>
                      <a:pt x="1180" y="1824"/>
                    </a:lnTo>
                    <a:lnTo>
                      <a:pt x="1176" y="1826"/>
                    </a:lnTo>
                    <a:lnTo>
                      <a:pt x="1175" y="1829"/>
                    </a:lnTo>
                    <a:lnTo>
                      <a:pt x="1175" y="1829"/>
                    </a:lnTo>
                    <a:close/>
                    <a:moveTo>
                      <a:pt x="1258" y="2012"/>
                    </a:moveTo>
                    <a:lnTo>
                      <a:pt x="1258" y="2012"/>
                    </a:lnTo>
                    <a:lnTo>
                      <a:pt x="1260" y="2010"/>
                    </a:lnTo>
                    <a:lnTo>
                      <a:pt x="1260" y="2007"/>
                    </a:lnTo>
                    <a:lnTo>
                      <a:pt x="1258" y="1999"/>
                    </a:lnTo>
                    <a:lnTo>
                      <a:pt x="1258" y="1999"/>
                    </a:lnTo>
                    <a:lnTo>
                      <a:pt x="1258" y="1996"/>
                    </a:lnTo>
                    <a:lnTo>
                      <a:pt x="1256" y="1994"/>
                    </a:lnTo>
                    <a:lnTo>
                      <a:pt x="1256" y="1994"/>
                    </a:lnTo>
                    <a:lnTo>
                      <a:pt x="1254" y="1992"/>
                    </a:lnTo>
                    <a:lnTo>
                      <a:pt x="1251" y="1992"/>
                    </a:lnTo>
                    <a:lnTo>
                      <a:pt x="1245" y="1994"/>
                    </a:lnTo>
                    <a:lnTo>
                      <a:pt x="1245" y="1994"/>
                    </a:lnTo>
                    <a:lnTo>
                      <a:pt x="1242" y="1992"/>
                    </a:lnTo>
                    <a:lnTo>
                      <a:pt x="1238" y="1988"/>
                    </a:lnTo>
                    <a:lnTo>
                      <a:pt x="1234" y="1981"/>
                    </a:lnTo>
                    <a:lnTo>
                      <a:pt x="1234" y="1981"/>
                    </a:lnTo>
                    <a:lnTo>
                      <a:pt x="1231" y="1974"/>
                    </a:lnTo>
                    <a:lnTo>
                      <a:pt x="1227" y="1972"/>
                    </a:lnTo>
                    <a:lnTo>
                      <a:pt x="1224" y="1970"/>
                    </a:lnTo>
                    <a:lnTo>
                      <a:pt x="1224" y="1970"/>
                    </a:lnTo>
                    <a:lnTo>
                      <a:pt x="1216" y="1970"/>
                    </a:lnTo>
                    <a:lnTo>
                      <a:pt x="1211" y="1970"/>
                    </a:lnTo>
                    <a:lnTo>
                      <a:pt x="1211" y="1970"/>
                    </a:lnTo>
                    <a:lnTo>
                      <a:pt x="1207" y="1969"/>
                    </a:lnTo>
                    <a:lnTo>
                      <a:pt x="1205" y="1969"/>
                    </a:lnTo>
                    <a:lnTo>
                      <a:pt x="1205" y="1969"/>
                    </a:lnTo>
                    <a:lnTo>
                      <a:pt x="1204" y="1969"/>
                    </a:lnTo>
                    <a:lnTo>
                      <a:pt x="1202" y="1970"/>
                    </a:lnTo>
                    <a:lnTo>
                      <a:pt x="1200" y="1972"/>
                    </a:lnTo>
                    <a:lnTo>
                      <a:pt x="1198" y="1974"/>
                    </a:lnTo>
                    <a:lnTo>
                      <a:pt x="1198" y="1974"/>
                    </a:lnTo>
                    <a:lnTo>
                      <a:pt x="1193" y="1974"/>
                    </a:lnTo>
                    <a:lnTo>
                      <a:pt x="1187" y="1972"/>
                    </a:lnTo>
                    <a:lnTo>
                      <a:pt x="1178" y="1969"/>
                    </a:lnTo>
                    <a:lnTo>
                      <a:pt x="1178" y="1969"/>
                    </a:lnTo>
                    <a:lnTo>
                      <a:pt x="1175" y="1967"/>
                    </a:lnTo>
                    <a:lnTo>
                      <a:pt x="1171" y="1965"/>
                    </a:lnTo>
                    <a:lnTo>
                      <a:pt x="1171" y="1965"/>
                    </a:lnTo>
                    <a:lnTo>
                      <a:pt x="1166" y="1961"/>
                    </a:lnTo>
                    <a:lnTo>
                      <a:pt x="1160" y="1960"/>
                    </a:lnTo>
                    <a:lnTo>
                      <a:pt x="1160" y="1960"/>
                    </a:lnTo>
                    <a:lnTo>
                      <a:pt x="1157" y="1960"/>
                    </a:lnTo>
                    <a:lnTo>
                      <a:pt x="1155" y="1960"/>
                    </a:lnTo>
                    <a:lnTo>
                      <a:pt x="1148" y="1963"/>
                    </a:lnTo>
                    <a:lnTo>
                      <a:pt x="1148" y="1963"/>
                    </a:lnTo>
                    <a:lnTo>
                      <a:pt x="1142" y="1963"/>
                    </a:lnTo>
                    <a:lnTo>
                      <a:pt x="1138" y="1963"/>
                    </a:lnTo>
                    <a:lnTo>
                      <a:pt x="1138" y="1963"/>
                    </a:lnTo>
                    <a:lnTo>
                      <a:pt x="1129" y="1965"/>
                    </a:lnTo>
                    <a:lnTo>
                      <a:pt x="1129" y="1965"/>
                    </a:lnTo>
                    <a:lnTo>
                      <a:pt x="1126" y="1967"/>
                    </a:lnTo>
                    <a:lnTo>
                      <a:pt x="1124" y="1972"/>
                    </a:lnTo>
                    <a:lnTo>
                      <a:pt x="1124" y="1972"/>
                    </a:lnTo>
                    <a:lnTo>
                      <a:pt x="1124" y="1978"/>
                    </a:lnTo>
                    <a:lnTo>
                      <a:pt x="1128" y="1979"/>
                    </a:lnTo>
                    <a:lnTo>
                      <a:pt x="1137" y="1983"/>
                    </a:lnTo>
                    <a:lnTo>
                      <a:pt x="1137" y="1983"/>
                    </a:lnTo>
                    <a:lnTo>
                      <a:pt x="1148" y="1988"/>
                    </a:lnTo>
                    <a:lnTo>
                      <a:pt x="1153" y="1990"/>
                    </a:lnTo>
                    <a:lnTo>
                      <a:pt x="1160" y="1992"/>
                    </a:lnTo>
                    <a:lnTo>
                      <a:pt x="1160" y="1992"/>
                    </a:lnTo>
                    <a:lnTo>
                      <a:pt x="1173" y="1994"/>
                    </a:lnTo>
                    <a:lnTo>
                      <a:pt x="1186" y="1999"/>
                    </a:lnTo>
                    <a:lnTo>
                      <a:pt x="1186" y="1999"/>
                    </a:lnTo>
                    <a:lnTo>
                      <a:pt x="1193" y="2001"/>
                    </a:lnTo>
                    <a:lnTo>
                      <a:pt x="1198" y="2003"/>
                    </a:lnTo>
                    <a:lnTo>
                      <a:pt x="1213" y="2003"/>
                    </a:lnTo>
                    <a:lnTo>
                      <a:pt x="1213" y="2003"/>
                    </a:lnTo>
                    <a:lnTo>
                      <a:pt x="1225" y="2003"/>
                    </a:lnTo>
                    <a:lnTo>
                      <a:pt x="1231" y="2003"/>
                    </a:lnTo>
                    <a:lnTo>
                      <a:pt x="1236" y="2005"/>
                    </a:lnTo>
                    <a:lnTo>
                      <a:pt x="1236" y="2005"/>
                    </a:lnTo>
                    <a:lnTo>
                      <a:pt x="1247" y="2012"/>
                    </a:lnTo>
                    <a:lnTo>
                      <a:pt x="1252" y="2014"/>
                    </a:lnTo>
                    <a:lnTo>
                      <a:pt x="1256" y="2014"/>
                    </a:lnTo>
                    <a:lnTo>
                      <a:pt x="1258" y="2012"/>
                    </a:lnTo>
                    <a:lnTo>
                      <a:pt x="1258" y="2012"/>
                    </a:lnTo>
                    <a:close/>
                    <a:moveTo>
                      <a:pt x="1204" y="1505"/>
                    </a:moveTo>
                    <a:lnTo>
                      <a:pt x="1204" y="1505"/>
                    </a:lnTo>
                    <a:lnTo>
                      <a:pt x="1207" y="1500"/>
                    </a:lnTo>
                    <a:lnTo>
                      <a:pt x="1207" y="1493"/>
                    </a:lnTo>
                    <a:lnTo>
                      <a:pt x="1207" y="1493"/>
                    </a:lnTo>
                    <a:lnTo>
                      <a:pt x="1207" y="1485"/>
                    </a:lnTo>
                    <a:lnTo>
                      <a:pt x="1207" y="1485"/>
                    </a:lnTo>
                    <a:lnTo>
                      <a:pt x="1209" y="1482"/>
                    </a:lnTo>
                    <a:lnTo>
                      <a:pt x="1209" y="1478"/>
                    </a:lnTo>
                    <a:lnTo>
                      <a:pt x="1207" y="1476"/>
                    </a:lnTo>
                    <a:lnTo>
                      <a:pt x="1207" y="1476"/>
                    </a:lnTo>
                    <a:lnTo>
                      <a:pt x="1205" y="1475"/>
                    </a:lnTo>
                    <a:lnTo>
                      <a:pt x="1202" y="1475"/>
                    </a:lnTo>
                    <a:lnTo>
                      <a:pt x="1195" y="1476"/>
                    </a:lnTo>
                    <a:lnTo>
                      <a:pt x="1195" y="1476"/>
                    </a:lnTo>
                    <a:lnTo>
                      <a:pt x="1191" y="1478"/>
                    </a:lnTo>
                    <a:lnTo>
                      <a:pt x="1191" y="1478"/>
                    </a:lnTo>
                    <a:lnTo>
                      <a:pt x="1182" y="1482"/>
                    </a:lnTo>
                    <a:lnTo>
                      <a:pt x="1178" y="1485"/>
                    </a:lnTo>
                    <a:lnTo>
                      <a:pt x="1175" y="1489"/>
                    </a:lnTo>
                    <a:lnTo>
                      <a:pt x="1173" y="1494"/>
                    </a:lnTo>
                    <a:lnTo>
                      <a:pt x="1173" y="1498"/>
                    </a:lnTo>
                    <a:lnTo>
                      <a:pt x="1175" y="1504"/>
                    </a:lnTo>
                    <a:lnTo>
                      <a:pt x="1178" y="1509"/>
                    </a:lnTo>
                    <a:lnTo>
                      <a:pt x="1178" y="1509"/>
                    </a:lnTo>
                    <a:lnTo>
                      <a:pt x="1180" y="1511"/>
                    </a:lnTo>
                    <a:lnTo>
                      <a:pt x="1184" y="1513"/>
                    </a:lnTo>
                    <a:lnTo>
                      <a:pt x="1191" y="1514"/>
                    </a:lnTo>
                    <a:lnTo>
                      <a:pt x="1198" y="1511"/>
                    </a:lnTo>
                    <a:lnTo>
                      <a:pt x="1204" y="1505"/>
                    </a:lnTo>
                    <a:lnTo>
                      <a:pt x="1204" y="1505"/>
                    </a:lnTo>
                    <a:close/>
                    <a:moveTo>
                      <a:pt x="2389" y="458"/>
                    </a:moveTo>
                    <a:lnTo>
                      <a:pt x="2389" y="458"/>
                    </a:lnTo>
                    <a:lnTo>
                      <a:pt x="2382" y="447"/>
                    </a:lnTo>
                    <a:lnTo>
                      <a:pt x="2373" y="440"/>
                    </a:lnTo>
                    <a:lnTo>
                      <a:pt x="2364" y="434"/>
                    </a:lnTo>
                    <a:lnTo>
                      <a:pt x="2351" y="432"/>
                    </a:lnTo>
                    <a:lnTo>
                      <a:pt x="2351" y="432"/>
                    </a:lnTo>
                    <a:lnTo>
                      <a:pt x="2342" y="431"/>
                    </a:lnTo>
                    <a:lnTo>
                      <a:pt x="2333" y="427"/>
                    </a:lnTo>
                    <a:lnTo>
                      <a:pt x="2324" y="423"/>
                    </a:lnTo>
                    <a:lnTo>
                      <a:pt x="2315" y="418"/>
                    </a:lnTo>
                    <a:lnTo>
                      <a:pt x="2315" y="418"/>
                    </a:lnTo>
                    <a:lnTo>
                      <a:pt x="2275" y="385"/>
                    </a:lnTo>
                    <a:lnTo>
                      <a:pt x="2275" y="385"/>
                    </a:lnTo>
                    <a:lnTo>
                      <a:pt x="2262" y="376"/>
                    </a:lnTo>
                    <a:lnTo>
                      <a:pt x="2250" y="369"/>
                    </a:lnTo>
                    <a:lnTo>
                      <a:pt x="2250" y="369"/>
                    </a:lnTo>
                    <a:lnTo>
                      <a:pt x="2244" y="365"/>
                    </a:lnTo>
                    <a:lnTo>
                      <a:pt x="2241" y="364"/>
                    </a:lnTo>
                    <a:lnTo>
                      <a:pt x="2228" y="362"/>
                    </a:lnTo>
                    <a:lnTo>
                      <a:pt x="2228" y="362"/>
                    </a:lnTo>
                    <a:lnTo>
                      <a:pt x="2210" y="355"/>
                    </a:lnTo>
                    <a:lnTo>
                      <a:pt x="2194" y="349"/>
                    </a:lnTo>
                    <a:lnTo>
                      <a:pt x="2194" y="349"/>
                    </a:lnTo>
                    <a:lnTo>
                      <a:pt x="2177" y="340"/>
                    </a:lnTo>
                    <a:lnTo>
                      <a:pt x="2159" y="335"/>
                    </a:lnTo>
                    <a:lnTo>
                      <a:pt x="2159" y="335"/>
                    </a:lnTo>
                    <a:lnTo>
                      <a:pt x="2150" y="331"/>
                    </a:lnTo>
                    <a:lnTo>
                      <a:pt x="2139" y="331"/>
                    </a:lnTo>
                    <a:lnTo>
                      <a:pt x="2130" y="331"/>
                    </a:lnTo>
                    <a:lnTo>
                      <a:pt x="2121" y="335"/>
                    </a:lnTo>
                    <a:lnTo>
                      <a:pt x="2121" y="335"/>
                    </a:lnTo>
                    <a:lnTo>
                      <a:pt x="2107" y="347"/>
                    </a:lnTo>
                    <a:lnTo>
                      <a:pt x="2098" y="351"/>
                    </a:lnTo>
                    <a:lnTo>
                      <a:pt x="2089" y="353"/>
                    </a:lnTo>
                    <a:lnTo>
                      <a:pt x="2089" y="353"/>
                    </a:lnTo>
                    <a:lnTo>
                      <a:pt x="2081" y="351"/>
                    </a:lnTo>
                    <a:lnTo>
                      <a:pt x="2076" y="349"/>
                    </a:lnTo>
                    <a:lnTo>
                      <a:pt x="2065" y="346"/>
                    </a:lnTo>
                    <a:lnTo>
                      <a:pt x="2065" y="346"/>
                    </a:lnTo>
                    <a:lnTo>
                      <a:pt x="2054" y="344"/>
                    </a:lnTo>
                    <a:lnTo>
                      <a:pt x="2043" y="344"/>
                    </a:lnTo>
                    <a:lnTo>
                      <a:pt x="2024" y="347"/>
                    </a:lnTo>
                    <a:lnTo>
                      <a:pt x="2002" y="353"/>
                    </a:lnTo>
                    <a:lnTo>
                      <a:pt x="1991" y="355"/>
                    </a:lnTo>
                    <a:lnTo>
                      <a:pt x="1982" y="355"/>
                    </a:lnTo>
                    <a:lnTo>
                      <a:pt x="1982" y="355"/>
                    </a:lnTo>
                    <a:lnTo>
                      <a:pt x="1971" y="351"/>
                    </a:lnTo>
                    <a:lnTo>
                      <a:pt x="1964" y="347"/>
                    </a:lnTo>
                    <a:lnTo>
                      <a:pt x="1946" y="335"/>
                    </a:lnTo>
                    <a:lnTo>
                      <a:pt x="1946" y="335"/>
                    </a:lnTo>
                    <a:lnTo>
                      <a:pt x="1929" y="324"/>
                    </a:lnTo>
                    <a:lnTo>
                      <a:pt x="1910" y="317"/>
                    </a:lnTo>
                    <a:lnTo>
                      <a:pt x="1910" y="317"/>
                    </a:lnTo>
                    <a:lnTo>
                      <a:pt x="1900" y="315"/>
                    </a:lnTo>
                    <a:lnTo>
                      <a:pt x="1893" y="313"/>
                    </a:lnTo>
                    <a:lnTo>
                      <a:pt x="1877" y="315"/>
                    </a:lnTo>
                    <a:lnTo>
                      <a:pt x="1861" y="318"/>
                    </a:lnTo>
                    <a:lnTo>
                      <a:pt x="1844" y="322"/>
                    </a:lnTo>
                    <a:lnTo>
                      <a:pt x="1844" y="322"/>
                    </a:lnTo>
                    <a:lnTo>
                      <a:pt x="1824" y="322"/>
                    </a:lnTo>
                    <a:lnTo>
                      <a:pt x="1814" y="322"/>
                    </a:lnTo>
                    <a:lnTo>
                      <a:pt x="1805" y="320"/>
                    </a:lnTo>
                    <a:lnTo>
                      <a:pt x="1805" y="320"/>
                    </a:lnTo>
                    <a:lnTo>
                      <a:pt x="1799" y="318"/>
                    </a:lnTo>
                    <a:lnTo>
                      <a:pt x="1796" y="315"/>
                    </a:lnTo>
                    <a:lnTo>
                      <a:pt x="1794" y="313"/>
                    </a:lnTo>
                    <a:lnTo>
                      <a:pt x="1794" y="309"/>
                    </a:lnTo>
                    <a:lnTo>
                      <a:pt x="1796" y="304"/>
                    </a:lnTo>
                    <a:lnTo>
                      <a:pt x="1796" y="295"/>
                    </a:lnTo>
                    <a:lnTo>
                      <a:pt x="1796" y="295"/>
                    </a:lnTo>
                    <a:lnTo>
                      <a:pt x="1794" y="289"/>
                    </a:lnTo>
                    <a:lnTo>
                      <a:pt x="1788" y="286"/>
                    </a:lnTo>
                    <a:lnTo>
                      <a:pt x="1781" y="282"/>
                    </a:lnTo>
                    <a:lnTo>
                      <a:pt x="1776" y="282"/>
                    </a:lnTo>
                    <a:lnTo>
                      <a:pt x="1776" y="282"/>
                    </a:lnTo>
                    <a:lnTo>
                      <a:pt x="1768" y="282"/>
                    </a:lnTo>
                    <a:lnTo>
                      <a:pt x="1763" y="282"/>
                    </a:lnTo>
                    <a:lnTo>
                      <a:pt x="1759" y="286"/>
                    </a:lnTo>
                    <a:lnTo>
                      <a:pt x="1754" y="291"/>
                    </a:lnTo>
                    <a:lnTo>
                      <a:pt x="1754" y="291"/>
                    </a:lnTo>
                    <a:lnTo>
                      <a:pt x="1748" y="297"/>
                    </a:lnTo>
                    <a:lnTo>
                      <a:pt x="1743" y="298"/>
                    </a:lnTo>
                    <a:lnTo>
                      <a:pt x="1736" y="300"/>
                    </a:lnTo>
                    <a:lnTo>
                      <a:pt x="1729" y="300"/>
                    </a:lnTo>
                    <a:lnTo>
                      <a:pt x="1729" y="300"/>
                    </a:lnTo>
                    <a:lnTo>
                      <a:pt x="1721" y="298"/>
                    </a:lnTo>
                    <a:lnTo>
                      <a:pt x="1718" y="295"/>
                    </a:lnTo>
                    <a:lnTo>
                      <a:pt x="1716" y="288"/>
                    </a:lnTo>
                    <a:lnTo>
                      <a:pt x="1714" y="282"/>
                    </a:lnTo>
                    <a:lnTo>
                      <a:pt x="1714" y="282"/>
                    </a:lnTo>
                    <a:lnTo>
                      <a:pt x="1712" y="277"/>
                    </a:lnTo>
                    <a:lnTo>
                      <a:pt x="1710" y="275"/>
                    </a:lnTo>
                    <a:lnTo>
                      <a:pt x="1703" y="271"/>
                    </a:lnTo>
                    <a:lnTo>
                      <a:pt x="1694" y="268"/>
                    </a:lnTo>
                    <a:lnTo>
                      <a:pt x="1685" y="268"/>
                    </a:lnTo>
                    <a:lnTo>
                      <a:pt x="1685" y="268"/>
                    </a:lnTo>
                    <a:lnTo>
                      <a:pt x="1671" y="266"/>
                    </a:lnTo>
                    <a:lnTo>
                      <a:pt x="1662" y="266"/>
                    </a:lnTo>
                    <a:lnTo>
                      <a:pt x="1654" y="270"/>
                    </a:lnTo>
                    <a:lnTo>
                      <a:pt x="1654" y="270"/>
                    </a:lnTo>
                    <a:lnTo>
                      <a:pt x="1651" y="271"/>
                    </a:lnTo>
                    <a:lnTo>
                      <a:pt x="1651" y="275"/>
                    </a:lnTo>
                    <a:lnTo>
                      <a:pt x="1651" y="275"/>
                    </a:lnTo>
                    <a:lnTo>
                      <a:pt x="1649" y="275"/>
                    </a:lnTo>
                    <a:lnTo>
                      <a:pt x="1651" y="277"/>
                    </a:lnTo>
                    <a:lnTo>
                      <a:pt x="1651" y="277"/>
                    </a:lnTo>
                    <a:lnTo>
                      <a:pt x="1651" y="280"/>
                    </a:lnTo>
                    <a:lnTo>
                      <a:pt x="1651" y="284"/>
                    </a:lnTo>
                    <a:lnTo>
                      <a:pt x="1651" y="284"/>
                    </a:lnTo>
                    <a:lnTo>
                      <a:pt x="1647" y="291"/>
                    </a:lnTo>
                    <a:lnTo>
                      <a:pt x="1645" y="297"/>
                    </a:lnTo>
                    <a:lnTo>
                      <a:pt x="1645" y="297"/>
                    </a:lnTo>
                    <a:lnTo>
                      <a:pt x="1645" y="304"/>
                    </a:lnTo>
                    <a:lnTo>
                      <a:pt x="1643" y="304"/>
                    </a:lnTo>
                    <a:lnTo>
                      <a:pt x="1638" y="304"/>
                    </a:lnTo>
                    <a:lnTo>
                      <a:pt x="1638" y="304"/>
                    </a:lnTo>
                    <a:lnTo>
                      <a:pt x="1633" y="304"/>
                    </a:lnTo>
                    <a:lnTo>
                      <a:pt x="1629" y="302"/>
                    </a:lnTo>
                    <a:lnTo>
                      <a:pt x="1627" y="298"/>
                    </a:lnTo>
                    <a:lnTo>
                      <a:pt x="1624" y="297"/>
                    </a:lnTo>
                    <a:lnTo>
                      <a:pt x="1624" y="297"/>
                    </a:lnTo>
                    <a:lnTo>
                      <a:pt x="1618" y="298"/>
                    </a:lnTo>
                    <a:lnTo>
                      <a:pt x="1616" y="300"/>
                    </a:lnTo>
                    <a:lnTo>
                      <a:pt x="1616" y="304"/>
                    </a:lnTo>
                    <a:lnTo>
                      <a:pt x="1615" y="308"/>
                    </a:lnTo>
                    <a:lnTo>
                      <a:pt x="1615" y="308"/>
                    </a:lnTo>
                    <a:lnTo>
                      <a:pt x="1611" y="309"/>
                    </a:lnTo>
                    <a:lnTo>
                      <a:pt x="1607" y="311"/>
                    </a:lnTo>
                    <a:lnTo>
                      <a:pt x="1604" y="309"/>
                    </a:lnTo>
                    <a:lnTo>
                      <a:pt x="1600" y="308"/>
                    </a:lnTo>
                    <a:lnTo>
                      <a:pt x="1586" y="298"/>
                    </a:lnTo>
                    <a:lnTo>
                      <a:pt x="1586" y="298"/>
                    </a:lnTo>
                    <a:lnTo>
                      <a:pt x="1580" y="295"/>
                    </a:lnTo>
                    <a:lnTo>
                      <a:pt x="1576" y="293"/>
                    </a:lnTo>
                    <a:lnTo>
                      <a:pt x="1573" y="293"/>
                    </a:lnTo>
                    <a:lnTo>
                      <a:pt x="1573" y="293"/>
                    </a:lnTo>
                    <a:lnTo>
                      <a:pt x="1569" y="293"/>
                    </a:lnTo>
                    <a:lnTo>
                      <a:pt x="1567" y="295"/>
                    </a:lnTo>
                    <a:lnTo>
                      <a:pt x="1564" y="298"/>
                    </a:lnTo>
                    <a:lnTo>
                      <a:pt x="1564" y="298"/>
                    </a:lnTo>
                    <a:lnTo>
                      <a:pt x="1557" y="298"/>
                    </a:lnTo>
                    <a:lnTo>
                      <a:pt x="1551" y="297"/>
                    </a:lnTo>
                    <a:lnTo>
                      <a:pt x="1538" y="289"/>
                    </a:lnTo>
                    <a:lnTo>
                      <a:pt x="1538" y="289"/>
                    </a:lnTo>
                    <a:lnTo>
                      <a:pt x="1531" y="288"/>
                    </a:lnTo>
                    <a:lnTo>
                      <a:pt x="1526" y="289"/>
                    </a:lnTo>
                    <a:lnTo>
                      <a:pt x="1522" y="293"/>
                    </a:lnTo>
                    <a:lnTo>
                      <a:pt x="1522" y="297"/>
                    </a:lnTo>
                    <a:lnTo>
                      <a:pt x="1522" y="300"/>
                    </a:lnTo>
                    <a:lnTo>
                      <a:pt x="1522" y="300"/>
                    </a:lnTo>
                    <a:lnTo>
                      <a:pt x="1526" y="306"/>
                    </a:lnTo>
                    <a:lnTo>
                      <a:pt x="1529" y="311"/>
                    </a:lnTo>
                    <a:lnTo>
                      <a:pt x="1531" y="315"/>
                    </a:lnTo>
                    <a:lnTo>
                      <a:pt x="1531" y="317"/>
                    </a:lnTo>
                    <a:lnTo>
                      <a:pt x="1529" y="320"/>
                    </a:lnTo>
                    <a:lnTo>
                      <a:pt x="1528" y="324"/>
                    </a:lnTo>
                    <a:lnTo>
                      <a:pt x="1528" y="324"/>
                    </a:lnTo>
                    <a:lnTo>
                      <a:pt x="1524" y="326"/>
                    </a:lnTo>
                    <a:lnTo>
                      <a:pt x="1520" y="326"/>
                    </a:lnTo>
                    <a:lnTo>
                      <a:pt x="1515" y="324"/>
                    </a:lnTo>
                    <a:lnTo>
                      <a:pt x="1510" y="320"/>
                    </a:lnTo>
                    <a:lnTo>
                      <a:pt x="1506" y="315"/>
                    </a:lnTo>
                    <a:lnTo>
                      <a:pt x="1506" y="315"/>
                    </a:lnTo>
                    <a:lnTo>
                      <a:pt x="1500" y="311"/>
                    </a:lnTo>
                    <a:lnTo>
                      <a:pt x="1495" y="309"/>
                    </a:lnTo>
                    <a:lnTo>
                      <a:pt x="1495" y="309"/>
                    </a:lnTo>
                    <a:lnTo>
                      <a:pt x="1490" y="309"/>
                    </a:lnTo>
                    <a:lnTo>
                      <a:pt x="1486" y="309"/>
                    </a:lnTo>
                    <a:lnTo>
                      <a:pt x="1484" y="306"/>
                    </a:lnTo>
                    <a:lnTo>
                      <a:pt x="1484" y="306"/>
                    </a:lnTo>
                    <a:lnTo>
                      <a:pt x="1484" y="302"/>
                    </a:lnTo>
                    <a:lnTo>
                      <a:pt x="1482" y="297"/>
                    </a:lnTo>
                    <a:lnTo>
                      <a:pt x="1482" y="297"/>
                    </a:lnTo>
                    <a:lnTo>
                      <a:pt x="1479" y="295"/>
                    </a:lnTo>
                    <a:lnTo>
                      <a:pt x="1477" y="293"/>
                    </a:lnTo>
                    <a:lnTo>
                      <a:pt x="1470" y="293"/>
                    </a:lnTo>
                    <a:lnTo>
                      <a:pt x="1470" y="293"/>
                    </a:lnTo>
                    <a:lnTo>
                      <a:pt x="1464" y="291"/>
                    </a:lnTo>
                    <a:lnTo>
                      <a:pt x="1462" y="288"/>
                    </a:lnTo>
                    <a:lnTo>
                      <a:pt x="1461" y="284"/>
                    </a:lnTo>
                    <a:lnTo>
                      <a:pt x="1459" y="279"/>
                    </a:lnTo>
                    <a:lnTo>
                      <a:pt x="1459" y="279"/>
                    </a:lnTo>
                    <a:lnTo>
                      <a:pt x="1453" y="277"/>
                    </a:lnTo>
                    <a:lnTo>
                      <a:pt x="1448" y="275"/>
                    </a:lnTo>
                    <a:lnTo>
                      <a:pt x="1434" y="275"/>
                    </a:lnTo>
                    <a:lnTo>
                      <a:pt x="1426" y="275"/>
                    </a:lnTo>
                    <a:lnTo>
                      <a:pt x="1421" y="273"/>
                    </a:lnTo>
                    <a:lnTo>
                      <a:pt x="1417" y="268"/>
                    </a:lnTo>
                    <a:lnTo>
                      <a:pt x="1417" y="260"/>
                    </a:lnTo>
                    <a:lnTo>
                      <a:pt x="1417" y="260"/>
                    </a:lnTo>
                    <a:lnTo>
                      <a:pt x="1419" y="257"/>
                    </a:lnTo>
                    <a:lnTo>
                      <a:pt x="1421" y="255"/>
                    </a:lnTo>
                    <a:lnTo>
                      <a:pt x="1424" y="253"/>
                    </a:lnTo>
                    <a:lnTo>
                      <a:pt x="1430" y="250"/>
                    </a:lnTo>
                    <a:lnTo>
                      <a:pt x="1432" y="248"/>
                    </a:lnTo>
                    <a:lnTo>
                      <a:pt x="1434" y="246"/>
                    </a:lnTo>
                    <a:lnTo>
                      <a:pt x="1434" y="246"/>
                    </a:lnTo>
                    <a:lnTo>
                      <a:pt x="1434" y="241"/>
                    </a:lnTo>
                    <a:lnTo>
                      <a:pt x="1430" y="235"/>
                    </a:lnTo>
                    <a:lnTo>
                      <a:pt x="1424" y="230"/>
                    </a:lnTo>
                    <a:lnTo>
                      <a:pt x="1419" y="226"/>
                    </a:lnTo>
                    <a:lnTo>
                      <a:pt x="1412" y="222"/>
                    </a:lnTo>
                    <a:lnTo>
                      <a:pt x="1403" y="221"/>
                    </a:lnTo>
                    <a:lnTo>
                      <a:pt x="1397" y="221"/>
                    </a:lnTo>
                    <a:lnTo>
                      <a:pt x="1392" y="222"/>
                    </a:lnTo>
                    <a:lnTo>
                      <a:pt x="1392" y="222"/>
                    </a:lnTo>
                    <a:lnTo>
                      <a:pt x="1388" y="224"/>
                    </a:lnTo>
                    <a:lnTo>
                      <a:pt x="1385" y="228"/>
                    </a:lnTo>
                    <a:lnTo>
                      <a:pt x="1383" y="233"/>
                    </a:lnTo>
                    <a:lnTo>
                      <a:pt x="1381" y="237"/>
                    </a:lnTo>
                    <a:lnTo>
                      <a:pt x="1381" y="237"/>
                    </a:lnTo>
                    <a:lnTo>
                      <a:pt x="1383" y="241"/>
                    </a:lnTo>
                    <a:lnTo>
                      <a:pt x="1385" y="242"/>
                    </a:lnTo>
                    <a:lnTo>
                      <a:pt x="1390" y="244"/>
                    </a:lnTo>
                    <a:lnTo>
                      <a:pt x="1395" y="244"/>
                    </a:lnTo>
                    <a:lnTo>
                      <a:pt x="1401" y="248"/>
                    </a:lnTo>
                    <a:lnTo>
                      <a:pt x="1401" y="248"/>
                    </a:lnTo>
                    <a:lnTo>
                      <a:pt x="1405" y="251"/>
                    </a:lnTo>
                    <a:lnTo>
                      <a:pt x="1403" y="257"/>
                    </a:lnTo>
                    <a:lnTo>
                      <a:pt x="1399" y="260"/>
                    </a:lnTo>
                    <a:lnTo>
                      <a:pt x="1394" y="262"/>
                    </a:lnTo>
                    <a:lnTo>
                      <a:pt x="1394" y="262"/>
                    </a:lnTo>
                    <a:lnTo>
                      <a:pt x="1386" y="262"/>
                    </a:lnTo>
                    <a:lnTo>
                      <a:pt x="1381" y="260"/>
                    </a:lnTo>
                    <a:lnTo>
                      <a:pt x="1367" y="255"/>
                    </a:lnTo>
                    <a:lnTo>
                      <a:pt x="1367" y="255"/>
                    </a:lnTo>
                    <a:lnTo>
                      <a:pt x="1356" y="253"/>
                    </a:lnTo>
                    <a:lnTo>
                      <a:pt x="1345" y="255"/>
                    </a:lnTo>
                    <a:lnTo>
                      <a:pt x="1334" y="255"/>
                    </a:lnTo>
                    <a:lnTo>
                      <a:pt x="1325" y="253"/>
                    </a:lnTo>
                    <a:lnTo>
                      <a:pt x="1325" y="253"/>
                    </a:lnTo>
                    <a:lnTo>
                      <a:pt x="1321" y="251"/>
                    </a:lnTo>
                    <a:lnTo>
                      <a:pt x="1319" y="248"/>
                    </a:lnTo>
                    <a:lnTo>
                      <a:pt x="1316" y="242"/>
                    </a:lnTo>
                    <a:lnTo>
                      <a:pt x="1316" y="242"/>
                    </a:lnTo>
                    <a:lnTo>
                      <a:pt x="1310" y="235"/>
                    </a:lnTo>
                    <a:lnTo>
                      <a:pt x="1303" y="232"/>
                    </a:lnTo>
                    <a:lnTo>
                      <a:pt x="1303" y="232"/>
                    </a:lnTo>
                    <a:lnTo>
                      <a:pt x="1292" y="228"/>
                    </a:lnTo>
                    <a:lnTo>
                      <a:pt x="1281" y="226"/>
                    </a:lnTo>
                    <a:lnTo>
                      <a:pt x="1272" y="226"/>
                    </a:lnTo>
                    <a:lnTo>
                      <a:pt x="1262" y="230"/>
                    </a:lnTo>
                    <a:lnTo>
                      <a:pt x="1262" y="230"/>
                    </a:lnTo>
                    <a:lnTo>
                      <a:pt x="1254" y="232"/>
                    </a:lnTo>
                    <a:lnTo>
                      <a:pt x="1251" y="233"/>
                    </a:lnTo>
                    <a:lnTo>
                      <a:pt x="1243" y="244"/>
                    </a:lnTo>
                    <a:lnTo>
                      <a:pt x="1243" y="244"/>
                    </a:lnTo>
                    <a:lnTo>
                      <a:pt x="1240" y="248"/>
                    </a:lnTo>
                    <a:lnTo>
                      <a:pt x="1236" y="250"/>
                    </a:lnTo>
                    <a:lnTo>
                      <a:pt x="1233" y="248"/>
                    </a:lnTo>
                    <a:lnTo>
                      <a:pt x="1229" y="244"/>
                    </a:lnTo>
                    <a:lnTo>
                      <a:pt x="1229" y="244"/>
                    </a:lnTo>
                    <a:lnTo>
                      <a:pt x="1229" y="241"/>
                    </a:lnTo>
                    <a:lnTo>
                      <a:pt x="1229" y="237"/>
                    </a:lnTo>
                    <a:lnTo>
                      <a:pt x="1227" y="233"/>
                    </a:lnTo>
                    <a:lnTo>
                      <a:pt x="1222" y="233"/>
                    </a:lnTo>
                    <a:lnTo>
                      <a:pt x="1222" y="233"/>
                    </a:lnTo>
                    <a:lnTo>
                      <a:pt x="1220" y="235"/>
                    </a:lnTo>
                    <a:lnTo>
                      <a:pt x="1218" y="237"/>
                    </a:lnTo>
                    <a:lnTo>
                      <a:pt x="1214" y="239"/>
                    </a:lnTo>
                    <a:lnTo>
                      <a:pt x="1213" y="239"/>
                    </a:lnTo>
                    <a:lnTo>
                      <a:pt x="1213" y="239"/>
                    </a:lnTo>
                    <a:lnTo>
                      <a:pt x="1209" y="237"/>
                    </a:lnTo>
                    <a:lnTo>
                      <a:pt x="1207" y="235"/>
                    </a:lnTo>
                    <a:lnTo>
                      <a:pt x="1204" y="232"/>
                    </a:lnTo>
                    <a:lnTo>
                      <a:pt x="1204" y="232"/>
                    </a:lnTo>
                    <a:lnTo>
                      <a:pt x="1198" y="230"/>
                    </a:lnTo>
                    <a:lnTo>
                      <a:pt x="1195" y="232"/>
                    </a:lnTo>
                    <a:lnTo>
                      <a:pt x="1189" y="233"/>
                    </a:lnTo>
                    <a:lnTo>
                      <a:pt x="1186" y="237"/>
                    </a:lnTo>
                    <a:lnTo>
                      <a:pt x="1186" y="237"/>
                    </a:lnTo>
                    <a:lnTo>
                      <a:pt x="1184" y="242"/>
                    </a:lnTo>
                    <a:lnTo>
                      <a:pt x="1186" y="246"/>
                    </a:lnTo>
                    <a:lnTo>
                      <a:pt x="1187" y="250"/>
                    </a:lnTo>
                    <a:lnTo>
                      <a:pt x="1187" y="255"/>
                    </a:lnTo>
                    <a:lnTo>
                      <a:pt x="1187" y="255"/>
                    </a:lnTo>
                    <a:lnTo>
                      <a:pt x="1178" y="253"/>
                    </a:lnTo>
                    <a:lnTo>
                      <a:pt x="1173" y="251"/>
                    </a:lnTo>
                    <a:lnTo>
                      <a:pt x="1173" y="251"/>
                    </a:lnTo>
                    <a:lnTo>
                      <a:pt x="1167" y="253"/>
                    </a:lnTo>
                    <a:lnTo>
                      <a:pt x="1164" y="255"/>
                    </a:lnTo>
                    <a:lnTo>
                      <a:pt x="1160" y="259"/>
                    </a:lnTo>
                    <a:lnTo>
                      <a:pt x="1157" y="259"/>
                    </a:lnTo>
                    <a:lnTo>
                      <a:pt x="1157" y="259"/>
                    </a:lnTo>
                    <a:lnTo>
                      <a:pt x="1153" y="259"/>
                    </a:lnTo>
                    <a:lnTo>
                      <a:pt x="1151" y="257"/>
                    </a:lnTo>
                    <a:lnTo>
                      <a:pt x="1149" y="255"/>
                    </a:lnTo>
                    <a:lnTo>
                      <a:pt x="1149" y="253"/>
                    </a:lnTo>
                    <a:lnTo>
                      <a:pt x="1153" y="248"/>
                    </a:lnTo>
                    <a:lnTo>
                      <a:pt x="1157" y="244"/>
                    </a:lnTo>
                    <a:lnTo>
                      <a:pt x="1157" y="244"/>
                    </a:lnTo>
                    <a:lnTo>
                      <a:pt x="1169" y="239"/>
                    </a:lnTo>
                    <a:lnTo>
                      <a:pt x="1173" y="235"/>
                    </a:lnTo>
                    <a:lnTo>
                      <a:pt x="1178" y="230"/>
                    </a:lnTo>
                    <a:lnTo>
                      <a:pt x="1178" y="230"/>
                    </a:lnTo>
                    <a:lnTo>
                      <a:pt x="1189" y="219"/>
                    </a:lnTo>
                    <a:lnTo>
                      <a:pt x="1195" y="213"/>
                    </a:lnTo>
                    <a:lnTo>
                      <a:pt x="1202" y="210"/>
                    </a:lnTo>
                    <a:lnTo>
                      <a:pt x="1202" y="210"/>
                    </a:lnTo>
                    <a:lnTo>
                      <a:pt x="1211" y="208"/>
                    </a:lnTo>
                    <a:lnTo>
                      <a:pt x="1220" y="208"/>
                    </a:lnTo>
                    <a:lnTo>
                      <a:pt x="1229" y="208"/>
                    </a:lnTo>
                    <a:lnTo>
                      <a:pt x="1238" y="204"/>
                    </a:lnTo>
                    <a:lnTo>
                      <a:pt x="1238" y="204"/>
                    </a:lnTo>
                    <a:lnTo>
                      <a:pt x="1247" y="201"/>
                    </a:lnTo>
                    <a:lnTo>
                      <a:pt x="1251" y="195"/>
                    </a:lnTo>
                    <a:lnTo>
                      <a:pt x="1251" y="190"/>
                    </a:lnTo>
                    <a:lnTo>
                      <a:pt x="1247" y="183"/>
                    </a:lnTo>
                    <a:lnTo>
                      <a:pt x="1247" y="183"/>
                    </a:lnTo>
                    <a:lnTo>
                      <a:pt x="1243" y="177"/>
                    </a:lnTo>
                    <a:lnTo>
                      <a:pt x="1242" y="175"/>
                    </a:lnTo>
                    <a:lnTo>
                      <a:pt x="1242" y="172"/>
                    </a:lnTo>
                    <a:lnTo>
                      <a:pt x="1242" y="172"/>
                    </a:lnTo>
                    <a:lnTo>
                      <a:pt x="1243" y="165"/>
                    </a:lnTo>
                    <a:lnTo>
                      <a:pt x="1243" y="161"/>
                    </a:lnTo>
                    <a:lnTo>
                      <a:pt x="1240" y="156"/>
                    </a:lnTo>
                    <a:lnTo>
                      <a:pt x="1240" y="156"/>
                    </a:lnTo>
                    <a:lnTo>
                      <a:pt x="1234" y="154"/>
                    </a:lnTo>
                    <a:lnTo>
                      <a:pt x="1227" y="150"/>
                    </a:lnTo>
                    <a:lnTo>
                      <a:pt x="1227" y="150"/>
                    </a:lnTo>
                    <a:lnTo>
                      <a:pt x="1225" y="146"/>
                    </a:lnTo>
                    <a:lnTo>
                      <a:pt x="1224" y="143"/>
                    </a:lnTo>
                    <a:lnTo>
                      <a:pt x="1222" y="137"/>
                    </a:lnTo>
                    <a:lnTo>
                      <a:pt x="1218" y="134"/>
                    </a:lnTo>
                    <a:lnTo>
                      <a:pt x="1218" y="134"/>
                    </a:lnTo>
                    <a:lnTo>
                      <a:pt x="1214" y="132"/>
                    </a:lnTo>
                    <a:lnTo>
                      <a:pt x="1211" y="132"/>
                    </a:lnTo>
                    <a:lnTo>
                      <a:pt x="1202" y="136"/>
                    </a:lnTo>
                    <a:lnTo>
                      <a:pt x="1202" y="136"/>
                    </a:lnTo>
                    <a:lnTo>
                      <a:pt x="1191" y="136"/>
                    </a:lnTo>
                    <a:lnTo>
                      <a:pt x="1180" y="137"/>
                    </a:lnTo>
                    <a:lnTo>
                      <a:pt x="1180" y="137"/>
                    </a:lnTo>
                    <a:lnTo>
                      <a:pt x="1175" y="139"/>
                    </a:lnTo>
                    <a:lnTo>
                      <a:pt x="1167" y="143"/>
                    </a:lnTo>
                    <a:lnTo>
                      <a:pt x="1167" y="143"/>
                    </a:lnTo>
                    <a:lnTo>
                      <a:pt x="1162" y="143"/>
                    </a:lnTo>
                    <a:lnTo>
                      <a:pt x="1157" y="141"/>
                    </a:lnTo>
                    <a:lnTo>
                      <a:pt x="1146" y="134"/>
                    </a:lnTo>
                    <a:lnTo>
                      <a:pt x="1129" y="116"/>
                    </a:lnTo>
                    <a:lnTo>
                      <a:pt x="1129" y="116"/>
                    </a:lnTo>
                    <a:lnTo>
                      <a:pt x="1122" y="112"/>
                    </a:lnTo>
                    <a:lnTo>
                      <a:pt x="1115" y="108"/>
                    </a:lnTo>
                    <a:lnTo>
                      <a:pt x="1115" y="108"/>
                    </a:lnTo>
                    <a:lnTo>
                      <a:pt x="1108" y="107"/>
                    </a:lnTo>
                    <a:lnTo>
                      <a:pt x="1099" y="107"/>
                    </a:lnTo>
                    <a:lnTo>
                      <a:pt x="1082" y="110"/>
                    </a:lnTo>
                    <a:lnTo>
                      <a:pt x="1082" y="110"/>
                    </a:lnTo>
                    <a:lnTo>
                      <a:pt x="1066" y="116"/>
                    </a:lnTo>
                    <a:lnTo>
                      <a:pt x="1059" y="119"/>
                    </a:lnTo>
                    <a:lnTo>
                      <a:pt x="1057" y="123"/>
                    </a:lnTo>
                    <a:lnTo>
                      <a:pt x="1057" y="128"/>
                    </a:lnTo>
                    <a:lnTo>
                      <a:pt x="1057" y="128"/>
                    </a:lnTo>
                    <a:lnTo>
                      <a:pt x="1055" y="134"/>
                    </a:lnTo>
                    <a:lnTo>
                      <a:pt x="1057" y="139"/>
                    </a:lnTo>
                    <a:lnTo>
                      <a:pt x="1057" y="139"/>
                    </a:lnTo>
                    <a:lnTo>
                      <a:pt x="1061" y="145"/>
                    </a:lnTo>
                    <a:lnTo>
                      <a:pt x="1061" y="146"/>
                    </a:lnTo>
                    <a:lnTo>
                      <a:pt x="1061" y="148"/>
                    </a:lnTo>
                    <a:lnTo>
                      <a:pt x="1061" y="148"/>
                    </a:lnTo>
                    <a:lnTo>
                      <a:pt x="1057" y="150"/>
                    </a:lnTo>
                    <a:lnTo>
                      <a:pt x="1053" y="150"/>
                    </a:lnTo>
                    <a:lnTo>
                      <a:pt x="1044" y="146"/>
                    </a:lnTo>
                    <a:lnTo>
                      <a:pt x="1035" y="143"/>
                    </a:lnTo>
                    <a:lnTo>
                      <a:pt x="1032" y="141"/>
                    </a:lnTo>
                    <a:lnTo>
                      <a:pt x="1026" y="143"/>
                    </a:lnTo>
                    <a:lnTo>
                      <a:pt x="1026" y="143"/>
                    </a:lnTo>
                    <a:lnTo>
                      <a:pt x="1024" y="145"/>
                    </a:lnTo>
                    <a:lnTo>
                      <a:pt x="1023" y="146"/>
                    </a:lnTo>
                    <a:lnTo>
                      <a:pt x="1021" y="152"/>
                    </a:lnTo>
                    <a:lnTo>
                      <a:pt x="1017" y="156"/>
                    </a:lnTo>
                    <a:lnTo>
                      <a:pt x="1015" y="159"/>
                    </a:lnTo>
                    <a:lnTo>
                      <a:pt x="1012" y="159"/>
                    </a:lnTo>
                    <a:lnTo>
                      <a:pt x="1012" y="159"/>
                    </a:lnTo>
                    <a:lnTo>
                      <a:pt x="1003" y="161"/>
                    </a:lnTo>
                    <a:lnTo>
                      <a:pt x="999" y="157"/>
                    </a:lnTo>
                    <a:lnTo>
                      <a:pt x="995" y="154"/>
                    </a:lnTo>
                    <a:lnTo>
                      <a:pt x="992" y="148"/>
                    </a:lnTo>
                    <a:lnTo>
                      <a:pt x="992" y="148"/>
                    </a:lnTo>
                    <a:lnTo>
                      <a:pt x="986" y="148"/>
                    </a:lnTo>
                    <a:lnTo>
                      <a:pt x="983" y="148"/>
                    </a:lnTo>
                    <a:lnTo>
                      <a:pt x="976" y="156"/>
                    </a:lnTo>
                    <a:lnTo>
                      <a:pt x="976" y="156"/>
                    </a:lnTo>
                    <a:lnTo>
                      <a:pt x="972" y="159"/>
                    </a:lnTo>
                    <a:lnTo>
                      <a:pt x="968" y="159"/>
                    </a:lnTo>
                    <a:lnTo>
                      <a:pt x="959" y="159"/>
                    </a:lnTo>
                    <a:lnTo>
                      <a:pt x="950" y="157"/>
                    </a:lnTo>
                    <a:lnTo>
                      <a:pt x="947" y="157"/>
                    </a:lnTo>
                    <a:lnTo>
                      <a:pt x="941" y="159"/>
                    </a:lnTo>
                    <a:lnTo>
                      <a:pt x="941" y="159"/>
                    </a:lnTo>
                    <a:lnTo>
                      <a:pt x="938" y="163"/>
                    </a:lnTo>
                    <a:lnTo>
                      <a:pt x="932" y="165"/>
                    </a:lnTo>
                    <a:lnTo>
                      <a:pt x="932" y="165"/>
                    </a:lnTo>
                    <a:lnTo>
                      <a:pt x="925" y="163"/>
                    </a:lnTo>
                    <a:lnTo>
                      <a:pt x="916" y="161"/>
                    </a:lnTo>
                    <a:lnTo>
                      <a:pt x="916" y="161"/>
                    </a:lnTo>
                    <a:lnTo>
                      <a:pt x="900" y="159"/>
                    </a:lnTo>
                    <a:lnTo>
                      <a:pt x="881" y="161"/>
                    </a:lnTo>
                    <a:lnTo>
                      <a:pt x="863" y="166"/>
                    </a:lnTo>
                    <a:lnTo>
                      <a:pt x="856" y="170"/>
                    </a:lnTo>
                    <a:lnTo>
                      <a:pt x="849" y="174"/>
                    </a:lnTo>
                    <a:lnTo>
                      <a:pt x="849" y="174"/>
                    </a:lnTo>
                    <a:lnTo>
                      <a:pt x="843" y="179"/>
                    </a:lnTo>
                    <a:lnTo>
                      <a:pt x="842" y="184"/>
                    </a:lnTo>
                    <a:lnTo>
                      <a:pt x="840" y="190"/>
                    </a:lnTo>
                    <a:lnTo>
                      <a:pt x="842" y="195"/>
                    </a:lnTo>
                    <a:lnTo>
                      <a:pt x="847" y="208"/>
                    </a:lnTo>
                    <a:lnTo>
                      <a:pt x="854" y="219"/>
                    </a:lnTo>
                    <a:lnTo>
                      <a:pt x="854" y="219"/>
                    </a:lnTo>
                    <a:lnTo>
                      <a:pt x="856" y="224"/>
                    </a:lnTo>
                    <a:lnTo>
                      <a:pt x="858" y="230"/>
                    </a:lnTo>
                    <a:lnTo>
                      <a:pt x="858" y="232"/>
                    </a:lnTo>
                    <a:lnTo>
                      <a:pt x="856" y="233"/>
                    </a:lnTo>
                    <a:lnTo>
                      <a:pt x="854" y="233"/>
                    </a:lnTo>
                    <a:lnTo>
                      <a:pt x="849" y="233"/>
                    </a:lnTo>
                    <a:lnTo>
                      <a:pt x="849" y="233"/>
                    </a:lnTo>
                    <a:lnTo>
                      <a:pt x="847" y="233"/>
                    </a:lnTo>
                    <a:lnTo>
                      <a:pt x="843" y="232"/>
                    </a:lnTo>
                    <a:lnTo>
                      <a:pt x="840" y="226"/>
                    </a:lnTo>
                    <a:lnTo>
                      <a:pt x="836" y="221"/>
                    </a:lnTo>
                    <a:lnTo>
                      <a:pt x="833" y="219"/>
                    </a:lnTo>
                    <a:lnTo>
                      <a:pt x="831" y="217"/>
                    </a:lnTo>
                    <a:lnTo>
                      <a:pt x="831" y="217"/>
                    </a:lnTo>
                    <a:lnTo>
                      <a:pt x="827" y="217"/>
                    </a:lnTo>
                    <a:lnTo>
                      <a:pt x="824" y="219"/>
                    </a:lnTo>
                    <a:lnTo>
                      <a:pt x="818" y="222"/>
                    </a:lnTo>
                    <a:lnTo>
                      <a:pt x="818" y="222"/>
                    </a:lnTo>
                    <a:lnTo>
                      <a:pt x="809" y="226"/>
                    </a:lnTo>
                    <a:lnTo>
                      <a:pt x="798" y="226"/>
                    </a:lnTo>
                    <a:lnTo>
                      <a:pt x="798" y="226"/>
                    </a:lnTo>
                    <a:lnTo>
                      <a:pt x="787" y="224"/>
                    </a:lnTo>
                    <a:lnTo>
                      <a:pt x="782" y="224"/>
                    </a:lnTo>
                    <a:lnTo>
                      <a:pt x="776" y="226"/>
                    </a:lnTo>
                    <a:lnTo>
                      <a:pt x="776" y="226"/>
                    </a:lnTo>
                    <a:lnTo>
                      <a:pt x="771" y="228"/>
                    </a:lnTo>
                    <a:lnTo>
                      <a:pt x="767" y="232"/>
                    </a:lnTo>
                    <a:lnTo>
                      <a:pt x="764" y="237"/>
                    </a:lnTo>
                    <a:lnTo>
                      <a:pt x="760" y="242"/>
                    </a:lnTo>
                    <a:lnTo>
                      <a:pt x="760" y="248"/>
                    </a:lnTo>
                    <a:lnTo>
                      <a:pt x="760" y="253"/>
                    </a:lnTo>
                    <a:lnTo>
                      <a:pt x="760" y="259"/>
                    </a:lnTo>
                    <a:lnTo>
                      <a:pt x="764" y="264"/>
                    </a:lnTo>
                    <a:lnTo>
                      <a:pt x="764" y="264"/>
                    </a:lnTo>
                    <a:lnTo>
                      <a:pt x="769" y="271"/>
                    </a:lnTo>
                    <a:lnTo>
                      <a:pt x="778" y="277"/>
                    </a:lnTo>
                    <a:lnTo>
                      <a:pt x="786" y="282"/>
                    </a:lnTo>
                    <a:lnTo>
                      <a:pt x="789" y="286"/>
                    </a:lnTo>
                    <a:lnTo>
                      <a:pt x="791" y="289"/>
                    </a:lnTo>
                    <a:lnTo>
                      <a:pt x="791" y="289"/>
                    </a:lnTo>
                    <a:lnTo>
                      <a:pt x="793" y="297"/>
                    </a:lnTo>
                    <a:lnTo>
                      <a:pt x="793" y="304"/>
                    </a:lnTo>
                    <a:lnTo>
                      <a:pt x="795" y="320"/>
                    </a:lnTo>
                    <a:lnTo>
                      <a:pt x="795" y="327"/>
                    </a:lnTo>
                    <a:lnTo>
                      <a:pt x="798" y="333"/>
                    </a:lnTo>
                    <a:lnTo>
                      <a:pt x="804" y="338"/>
                    </a:lnTo>
                    <a:lnTo>
                      <a:pt x="811" y="340"/>
                    </a:lnTo>
                    <a:lnTo>
                      <a:pt x="811" y="340"/>
                    </a:lnTo>
                    <a:lnTo>
                      <a:pt x="818" y="344"/>
                    </a:lnTo>
                    <a:lnTo>
                      <a:pt x="822" y="346"/>
                    </a:lnTo>
                    <a:lnTo>
                      <a:pt x="825" y="349"/>
                    </a:lnTo>
                    <a:lnTo>
                      <a:pt x="825" y="349"/>
                    </a:lnTo>
                    <a:lnTo>
                      <a:pt x="827" y="355"/>
                    </a:lnTo>
                    <a:lnTo>
                      <a:pt x="827" y="358"/>
                    </a:lnTo>
                    <a:lnTo>
                      <a:pt x="825" y="360"/>
                    </a:lnTo>
                    <a:lnTo>
                      <a:pt x="822" y="362"/>
                    </a:lnTo>
                    <a:lnTo>
                      <a:pt x="822" y="362"/>
                    </a:lnTo>
                    <a:lnTo>
                      <a:pt x="818" y="362"/>
                    </a:lnTo>
                    <a:lnTo>
                      <a:pt x="814" y="360"/>
                    </a:lnTo>
                    <a:lnTo>
                      <a:pt x="809" y="356"/>
                    </a:lnTo>
                    <a:lnTo>
                      <a:pt x="804" y="351"/>
                    </a:lnTo>
                    <a:lnTo>
                      <a:pt x="796" y="347"/>
                    </a:lnTo>
                    <a:lnTo>
                      <a:pt x="796" y="347"/>
                    </a:lnTo>
                    <a:lnTo>
                      <a:pt x="786" y="344"/>
                    </a:lnTo>
                    <a:lnTo>
                      <a:pt x="778" y="336"/>
                    </a:lnTo>
                    <a:lnTo>
                      <a:pt x="776" y="331"/>
                    </a:lnTo>
                    <a:lnTo>
                      <a:pt x="775" y="327"/>
                    </a:lnTo>
                    <a:lnTo>
                      <a:pt x="773" y="322"/>
                    </a:lnTo>
                    <a:lnTo>
                      <a:pt x="775" y="315"/>
                    </a:lnTo>
                    <a:lnTo>
                      <a:pt x="775" y="315"/>
                    </a:lnTo>
                    <a:lnTo>
                      <a:pt x="776" y="302"/>
                    </a:lnTo>
                    <a:lnTo>
                      <a:pt x="776" y="295"/>
                    </a:lnTo>
                    <a:lnTo>
                      <a:pt x="775" y="291"/>
                    </a:lnTo>
                    <a:lnTo>
                      <a:pt x="773" y="289"/>
                    </a:lnTo>
                    <a:lnTo>
                      <a:pt x="773" y="289"/>
                    </a:lnTo>
                    <a:lnTo>
                      <a:pt x="769" y="288"/>
                    </a:lnTo>
                    <a:lnTo>
                      <a:pt x="766" y="288"/>
                    </a:lnTo>
                    <a:lnTo>
                      <a:pt x="764" y="288"/>
                    </a:lnTo>
                    <a:lnTo>
                      <a:pt x="760" y="288"/>
                    </a:lnTo>
                    <a:lnTo>
                      <a:pt x="760" y="288"/>
                    </a:lnTo>
                    <a:lnTo>
                      <a:pt x="757" y="286"/>
                    </a:lnTo>
                    <a:lnTo>
                      <a:pt x="755" y="284"/>
                    </a:lnTo>
                    <a:lnTo>
                      <a:pt x="751" y="279"/>
                    </a:lnTo>
                    <a:lnTo>
                      <a:pt x="751" y="279"/>
                    </a:lnTo>
                    <a:lnTo>
                      <a:pt x="746" y="275"/>
                    </a:lnTo>
                    <a:lnTo>
                      <a:pt x="740" y="273"/>
                    </a:lnTo>
                    <a:lnTo>
                      <a:pt x="729" y="271"/>
                    </a:lnTo>
                    <a:lnTo>
                      <a:pt x="729" y="271"/>
                    </a:lnTo>
                    <a:lnTo>
                      <a:pt x="719" y="271"/>
                    </a:lnTo>
                    <a:lnTo>
                      <a:pt x="715" y="273"/>
                    </a:lnTo>
                    <a:lnTo>
                      <a:pt x="713" y="277"/>
                    </a:lnTo>
                    <a:lnTo>
                      <a:pt x="713" y="277"/>
                    </a:lnTo>
                    <a:lnTo>
                      <a:pt x="713" y="280"/>
                    </a:lnTo>
                    <a:lnTo>
                      <a:pt x="715" y="284"/>
                    </a:lnTo>
                    <a:lnTo>
                      <a:pt x="717" y="288"/>
                    </a:lnTo>
                    <a:lnTo>
                      <a:pt x="717" y="291"/>
                    </a:lnTo>
                    <a:lnTo>
                      <a:pt x="717" y="291"/>
                    </a:lnTo>
                    <a:lnTo>
                      <a:pt x="708" y="291"/>
                    </a:lnTo>
                    <a:lnTo>
                      <a:pt x="708" y="291"/>
                    </a:lnTo>
                    <a:lnTo>
                      <a:pt x="704" y="291"/>
                    </a:lnTo>
                    <a:lnTo>
                      <a:pt x="699" y="289"/>
                    </a:lnTo>
                    <a:lnTo>
                      <a:pt x="695" y="288"/>
                    </a:lnTo>
                    <a:lnTo>
                      <a:pt x="691" y="288"/>
                    </a:lnTo>
                    <a:lnTo>
                      <a:pt x="691" y="288"/>
                    </a:lnTo>
                    <a:lnTo>
                      <a:pt x="688" y="288"/>
                    </a:lnTo>
                    <a:lnTo>
                      <a:pt x="684" y="291"/>
                    </a:lnTo>
                    <a:lnTo>
                      <a:pt x="681" y="297"/>
                    </a:lnTo>
                    <a:lnTo>
                      <a:pt x="681" y="300"/>
                    </a:lnTo>
                    <a:lnTo>
                      <a:pt x="681" y="300"/>
                    </a:lnTo>
                    <a:lnTo>
                      <a:pt x="684" y="304"/>
                    </a:lnTo>
                    <a:lnTo>
                      <a:pt x="690" y="306"/>
                    </a:lnTo>
                    <a:lnTo>
                      <a:pt x="695" y="308"/>
                    </a:lnTo>
                    <a:lnTo>
                      <a:pt x="700" y="309"/>
                    </a:lnTo>
                    <a:lnTo>
                      <a:pt x="700" y="309"/>
                    </a:lnTo>
                    <a:lnTo>
                      <a:pt x="704" y="315"/>
                    </a:lnTo>
                    <a:lnTo>
                      <a:pt x="704" y="317"/>
                    </a:lnTo>
                    <a:lnTo>
                      <a:pt x="704" y="318"/>
                    </a:lnTo>
                    <a:lnTo>
                      <a:pt x="699" y="318"/>
                    </a:lnTo>
                    <a:lnTo>
                      <a:pt x="691" y="318"/>
                    </a:lnTo>
                    <a:lnTo>
                      <a:pt x="691" y="318"/>
                    </a:lnTo>
                    <a:lnTo>
                      <a:pt x="686" y="317"/>
                    </a:lnTo>
                    <a:lnTo>
                      <a:pt x="679" y="318"/>
                    </a:lnTo>
                    <a:lnTo>
                      <a:pt x="673" y="318"/>
                    </a:lnTo>
                    <a:lnTo>
                      <a:pt x="668" y="317"/>
                    </a:lnTo>
                    <a:lnTo>
                      <a:pt x="668" y="317"/>
                    </a:lnTo>
                    <a:lnTo>
                      <a:pt x="666" y="315"/>
                    </a:lnTo>
                    <a:lnTo>
                      <a:pt x="664" y="311"/>
                    </a:lnTo>
                    <a:lnTo>
                      <a:pt x="664" y="304"/>
                    </a:lnTo>
                    <a:lnTo>
                      <a:pt x="668" y="286"/>
                    </a:lnTo>
                    <a:lnTo>
                      <a:pt x="670" y="277"/>
                    </a:lnTo>
                    <a:lnTo>
                      <a:pt x="670" y="270"/>
                    </a:lnTo>
                    <a:lnTo>
                      <a:pt x="668" y="264"/>
                    </a:lnTo>
                    <a:lnTo>
                      <a:pt x="666" y="262"/>
                    </a:lnTo>
                    <a:lnTo>
                      <a:pt x="662" y="260"/>
                    </a:lnTo>
                    <a:lnTo>
                      <a:pt x="662" y="260"/>
                    </a:lnTo>
                    <a:lnTo>
                      <a:pt x="659" y="262"/>
                    </a:lnTo>
                    <a:lnTo>
                      <a:pt x="657" y="264"/>
                    </a:lnTo>
                    <a:lnTo>
                      <a:pt x="653" y="270"/>
                    </a:lnTo>
                    <a:lnTo>
                      <a:pt x="653" y="282"/>
                    </a:lnTo>
                    <a:lnTo>
                      <a:pt x="653" y="282"/>
                    </a:lnTo>
                    <a:lnTo>
                      <a:pt x="652" y="291"/>
                    </a:lnTo>
                    <a:lnTo>
                      <a:pt x="650" y="297"/>
                    </a:lnTo>
                    <a:lnTo>
                      <a:pt x="646" y="304"/>
                    </a:lnTo>
                    <a:lnTo>
                      <a:pt x="643" y="311"/>
                    </a:lnTo>
                    <a:lnTo>
                      <a:pt x="643" y="311"/>
                    </a:lnTo>
                    <a:lnTo>
                      <a:pt x="643" y="317"/>
                    </a:lnTo>
                    <a:lnTo>
                      <a:pt x="644" y="322"/>
                    </a:lnTo>
                    <a:lnTo>
                      <a:pt x="646" y="327"/>
                    </a:lnTo>
                    <a:lnTo>
                      <a:pt x="650" y="333"/>
                    </a:lnTo>
                    <a:lnTo>
                      <a:pt x="650" y="333"/>
                    </a:lnTo>
                    <a:lnTo>
                      <a:pt x="650" y="338"/>
                    </a:lnTo>
                    <a:lnTo>
                      <a:pt x="648" y="344"/>
                    </a:lnTo>
                    <a:lnTo>
                      <a:pt x="648" y="349"/>
                    </a:lnTo>
                    <a:lnTo>
                      <a:pt x="650" y="355"/>
                    </a:lnTo>
                    <a:lnTo>
                      <a:pt x="650" y="355"/>
                    </a:lnTo>
                    <a:lnTo>
                      <a:pt x="657" y="358"/>
                    </a:lnTo>
                    <a:lnTo>
                      <a:pt x="662" y="360"/>
                    </a:lnTo>
                    <a:lnTo>
                      <a:pt x="677" y="360"/>
                    </a:lnTo>
                    <a:lnTo>
                      <a:pt x="677" y="360"/>
                    </a:lnTo>
                    <a:lnTo>
                      <a:pt x="684" y="362"/>
                    </a:lnTo>
                    <a:lnTo>
                      <a:pt x="691" y="367"/>
                    </a:lnTo>
                    <a:lnTo>
                      <a:pt x="700" y="374"/>
                    </a:lnTo>
                    <a:lnTo>
                      <a:pt x="709" y="384"/>
                    </a:lnTo>
                    <a:lnTo>
                      <a:pt x="719" y="393"/>
                    </a:lnTo>
                    <a:lnTo>
                      <a:pt x="722" y="402"/>
                    </a:lnTo>
                    <a:lnTo>
                      <a:pt x="722" y="407"/>
                    </a:lnTo>
                    <a:lnTo>
                      <a:pt x="722" y="411"/>
                    </a:lnTo>
                    <a:lnTo>
                      <a:pt x="720" y="414"/>
                    </a:lnTo>
                    <a:lnTo>
                      <a:pt x="717" y="416"/>
                    </a:lnTo>
                    <a:lnTo>
                      <a:pt x="717" y="416"/>
                    </a:lnTo>
                    <a:lnTo>
                      <a:pt x="713" y="418"/>
                    </a:lnTo>
                    <a:lnTo>
                      <a:pt x="711" y="418"/>
                    </a:lnTo>
                    <a:lnTo>
                      <a:pt x="706" y="414"/>
                    </a:lnTo>
                    <a:lnTo>
                      <a:pt x="702" y="409"/>
                    </a:lnTo>
                    <a:lnTo>
                      <a:pt x="700" y="403"/>
                    </a:lnTo>
                    <a:lnTo>
                      <a:pt x="700" y="403"/>
                    </a:lnTo>
                    <a:lnTo>
                      <a:pt x="697" y="396"/>
                    </a:lnTo>
                    <a:lnTo>
                      <a:pt x="693" y="389"/>
                    </a:lnTo>
                    <a:lnTo>
                      <a:pt x="690" y="384"/>
                    </a:lnTo>
                    <a:lnTo>
                      <a:pt x="682" y="380"/>
                    </a:lnTo>
                    <a:lnTo>
                      <a:pt x="682" y="380"/>
                    </a:lnTo>
                    <a:lnTo>
                      <a:pt x="677" y="378"/>
                    </a:lnTo>
                    <a:lnTo>
                      <a:pt x="671" y="380"/>
                    </a:lnTo>
                    <a:lnTo>
                      <a:pt x="666" y="382"/>
                    </a:lnTo>
                    <a:lnTo>
                      <a:pt x="662" y="387"/>
                    </a:lnTo>
                    <a:lnTo>
                      <a:pt x="662" y="387"/>
                    </a:lnTo>
                    <a:lnTo>
                      <a:pt x="661" y="393"/>
                    </a:lnTo>
                    <a:lnTo>
                      <a:pt x="661" y="398"/>
                    </a:lnTo>
                    <a:lnTo>
                      <a:pt x="661" y="411"/>
                    </a:lnTo>
                    <a:lnTo>
                      <a:pt x="661" y="411"/>
                    </a:lnTo>
                    <a:lnTo>
                      <a:pt x="661" y="414"/>
                    </a:lnTo>
                    <a:lnTo>
                      <a:pt x="659" y="420"/>
                    </a:lnTo>
                    <a:lnTo>
                      <a:pt x="652" y="427"/>
                    </a:lnTo>
                    <a:lnTo>
                      <a:pt x="646" y="432"/>
                    </a:lnTo>
                    <a:lnTo>
                      <a:pt x="641" y="441"/>
                    </a:lnTo>
                    <a:lnTo>
                      <a:pt x="641" y="441"/>
                    </a:lnTo>
                    <a:lnTo>
                      <a:pt x="637" y="449"/>
                    </a:lnTo>
                    <a:lnTo>
                      <a:pt x="637" y="452"/>
                    </a:lnTo>
                    <a:lnTo>
                      <a:pt x="633" y="454"/>
                    </a:lnTo>
                    <a:lnTo>
                      <a:pt x="633" y="454"/>
                    </a:lnTo>
                    <a:lnTo>
                      <a:pt x="628" y="458"/>
                    </a:lnTo>
                    <a:lnTo>
                      <a:pt x="621" y="459"/>
                    </a:lnTo>
                    <a:lnTo>
                      <a:pt x="621" y="459"/>
                    </a:lnTo>
                    <a:lnTo>
                      <a:pt x="615" y="459"/>
                    </a:lnTo>
                    <a:lnTo>
                      <a:pt x="608" y="458"/>
                    </a:lnTo>
                    <a:lnTo>
                      <a:pt x="603" y="456"/>
                    </a:lnTo>
                    <a:lnTo>
                      <a:pt x="599" y="450"/>
                    </a:lnTo>
                    <a:lnTo>
                      <a:pt x="599" y="450"/>
                    </a:lnTo>
                    <a:lnTo>
                      <a:pt x="599" y="447"/>
                    </a:lnTo>
                    <a:lnTo>
                      <a:pt x="603" y="441"/>
                    </a:lnTo>
                    <a:lnTo>
                      <a:pt x="610" y="434"/>
                    </a:lnTo>
                    <a:lnTo>
                      <a:pt x="610" y="434"/>
                    </a:lnTo>
                    <a:lnTo>
                      <a:pt x="617" y="425"/>
                    </a:lnTo>
                    <a:lnTo>
                      <a:pt x="624" y="418"/>
                    </a:lnTo>
                    <a:lnTo>
                      <a:pt x="628" y="409"/>
                    </a:lnTo>
                    <a:lnTo>
                      <a:pt x="630" y="398"/>
                    </a:lnTo>
                    <a:lnTo>
                      <a:pt x="630" y="398"/>
                    </a:lnTo>
                    <a:lnTo>
                      <a:pt x="626" y="382"/>
                    </a:lnTo>
                    <a:lnTo>
                      <a:pt x="624" y="367"/>
                    </a:lnTo>
                    <a:lnTo>
                      <a:pt x="624" y="367"/>
                    </a:lnTo>
                    <a:lnTo>
                      <a:pt x="624" y="358"/>
                    </a:lnTo>
                    <a:lnTo>
                      <a:pt x="626" y="347"/>
                    </a:lnTo>
                    <a:lnTo>
                      <a:pt x="628" y="338"/>
                    </a:lnTo>
                    <a:lnTo>
                      <a:pt x="628" y="327"/>
                    </a:lnTo>
                    <a:lnTo>
                      <a:pt x="628" y="327"/>
                    </a:lnTo>
                    <a:lnTo>
                      <a:pt x="623" y="320"/>
                    </a:lnTo>
                    <a:lnTo>
                      <a:pt x="621" y="315"/>
                    </a:lnTo>
                    <a:lnTo>
                      <a:pt x="621" y="311"/>
                    </a:lnTo>
                    <a:lnTo>
                      <a:pt x="621" y="311"/>
                    </a:lnTo>
                    <a:lnTo>
                      <a:pt x="624" y="306"/>
                    </a:lnTo>
                    <a:lnTo>
                      <a:pt x="624" y="306"/>
                    </a:lnTo>
                    <a:lnTo>
                      <a:pt x="628" y="291"/>
                    </a:lnTo>
                    <a:lnTo>
                      <a:pt x="628" y="291"/>
                    </a:lnTo>
                    <a:lnTo>
                      <a:pt x="630" y="277"/>
                    </a:lnTo>
                    <a:lnTo>
                      <a:pt x="630" y="270"/>
                    </a:lnTo>
                    <a:lnTo>
                      <a:pt x="626" y="262"/>
                    </a:lnTo>
                    <a:lnTo>
                      <a:pt x="626" y="262"/>
                    </a:lnTo>
                    <a:lnTo>
                      <a:pt x="623" y="257"/>
                    </a:lnTo>
                    <a:lnTo>
                      <a:pt x="617" y="253"/>
                    </a:lnTo>
                    <a:lnTo>
                      <a:pt x="610" y="251"/>
                    </a:lnTo>
                    <a:lnTo>
                      <a:pt x="603" y="250"/>
                    </a:lnTo>
                    <a:lnTo>
                      <a:pt x="595" y="248"/>
                    </a:lnTo>
                    <a:lnTo>
                      <a:pt x="588" y="250"/>
                    </a:lnTo>
                    <a:lnTo>
                      <a:pt x="581" y="251"/>
                    </a:lnTo>
                    <a:lnTo>
                      <a:pt x="574" y="253"/>
                    </a:lnTo>
                    <a:lnTo>
                      <a:pt x="574" y="253"/>
                    </a:lnTo>
                    <a:lnTo>
                      <a:pt x="570" y="257"/>
                    </a:lnTo>
                    <a:lnTo>
                      <a:pt x="567" y="260"/>
                    </a:lnTo>
                    <a:lnTo>
                      <a:pt x="565" y="266"/>
                    </a:lnTo>
                    <a:lnTo>
                      <a:pt x="563" y="271"/>
                    </a:lnTo>
                    <a:lnTo>
                      <a:pt x="563" y="282"/>
                    </a:lnTo>
                    <a:lnTo>
                      <a:pt x="563" y="293"/>
                    </a:lnTo>
                    <a:lnTo>
                      <a:pt x="563" y="293"/>
                    </a:lnTo>
                    <a:lnTo>
                      <a:pt x="557" y="293"/>
                    </a:lnTo>
                    <a:lnTo>
                      <a:pt x="552" y="295"/>
                    </a:lnTo>
                    <a:lnTo>
                      <a:pt x="548" y="295"/>
                    </a:lnTo>
                    <a:lnTo>
                      <a:pt x="543" y="298"/>
                    </a:lnTo>
                    <a:lnTo>
                      <a:pt x="543" y="298"/>
                    </a:lnTo>
                    <a:lnTo>
                      <a:pt x="541" y="304"/>
                    </a:lnTo>
                    <a:lnTo>
                      <a:pt x="539" y="309"/>
                    </a:lnTo>
                    <a:lnTo>
                      <a:pt x="541" y="315"/>
                    </a:lnTo>
                    <a:lnTo>
                      <a:pt x="545" y="322"/>
                    </a:lnTo>
                    <a:lnTo>
                      <a:pt x="545" y="322"/>
                    </a:lnTo>
                    <a:lnTo>
                      <a:pt x="547" y="329"/>
                    </a:lnTo>
                    <a:lnTo>
                      <a:pt x="548" y="338"/>
                    </a:lnTo>
                    <a:lnTo>
                      <a:pt x="548" y="338"/>
                    </a:lnTo>
                    <a:lnTo>
                      <a:pt x="550" y="346"/>
                    </a:lnTo>
                    <a:lnTo>
                      <a:pt x="554" y="351"/>
                    </a:lnTo>
                    <a:lnTo>
                      <a:pt x="559" y="355"/>
                    </a:lnTo>
                    <a:lnTo>
                      <a:pt x="563" y="360"/>
                    </a:lnTo>
                    <a:lnTo>
                      <a:pt x="563" y="360"/>
                    </a:lnTo>
                    <a:lnTo>
                      <a:pt x="565" y="365"/>
                    </a:lnTo>
                    <a:lnTo>
                      <a:pt x="565" y="373"/>
                    </a:lnTo>
                    <a:lnTo>
                      <a:pt x="565" y="378"/>
                    </a:lnTo>
                    <a:lnTo>
                      <a:pt x="561" y="384"/>
                    </a:lnTo>
                    <a:lnTo>
                      <a:pt x="561" y="384"/>
                    </a:lnTo>
                    <a:lnTo>
                      <a:pt x="557" y="385"/>
                    </a:lnTo>
                    <a:lnTo>
                      <a:pt x="552" y="385"/>
                    </a:lnTo>
                    <a:lnTo>
                      <a:pt x="543" y="384"/>
                    </a:lnTo>
                    <a:lnTo>
                      <a:pt x="543" y="384"/>
                    </a:lnTo>
                    <a:lnTo>
                      <a:pt x="534" y="380"/>
                    </a:lnTo>
                    <a:lnTo>
                      <a:pt x="534" y="380"/>
                    </a:lnTo>
                    <a:lnTo>
                      <a:pt x="532" y="391"/>
                    </a:lnTo>
                    <a:lnTo>
                      <a:pt x="525" y="398"/>
                    </a:lnTo>
                    <a:lnTo>
                      <a:pt x="514" y="405"/>
                    </a:lnTo>
                    <a:lnTo>
                      <a:pt x="500" y="412"/>
                    </a:lnTo>
                    <a:lnTo>
                      <a:pt x="500" y="412"/>
                    </a:lnTo>
                    <a:lnTo>
                      <a:pt x="472" y="420"/>
                    </a:lnTo>
                    <a:lnTo>
                      <a:pt x="462" y="425"/>
                    </a:lnTo>
                    <a:lnTo>
                      <a:pt x="451" y="431"/>
                    </a:lnTo>
                    <a:lnTo>
                      <a:pt x="443" y="440"/>
                    </a:lnTo>
                    <a:lnTo>
                      <a:pt x="438" y="449"/>
                    </a:lnTo>
                    <a:lnTo>
                      <a:pt x="436" y="461"/>
                    </a:lnTo>
                    <a:lnTo>
                      <a:pt x="440" y="474"/>
                    </a:lnTo>
                    <a:lnTo>
                      <a:pt x="440" y="474"/>
                    </a:lnTo>
                    <a:lnTo>
                      <a:pt x="445" y="497"/>
                    </a:lnTo>
                    <a:lnTo>
                      <a:pt x="451" y="521"/>
                    </a:lnTo>
                    <a:lnTo>
                      <a:pt x="452" y="545"/>
                    </a:lnTo>
                    <a:lnTo>
                      <a:pt x="452" y="568"/>
                    </a:lnTo>
                    <a:lnTo>
                      <a:pt x="452" y="568"/>
                    </a:lnTo>
                    <a:lnTo>
                      <a:pt x="449" y="601"/>
                    </a:lnTo>
                    <a:lnTo>
                      <a:pt x="449" y="615"/>
                    </a:lnTo>
                    <a:lnTo>
                      <a:pt x="451" y="633"/>
                    </a:lnTo>
                    <a:lnTo>
                      <a:pt x="451" y="633"/>
                    </a:lnTo>
                    <a:lnTo>
                      <a:pt x="449" y="637"/>
                    </a:lnTo>
                    <a:lnTo>
                      <a:pt x="447" y="640"/>
                    </a:lnTo>
                    <a:lnTo>
                      <a:pt x="445" y="644"/>
                    </a:lnTo>
                    <a:lnTo>
                      <a:pt x="447" y="649"/>
                    </a:lnTo>
                    <a:lnTo>
                      <a:pt x="447" y="649"/>
                    </a:lnTo>
                    <a:lnTo>
                      <a:pt x="451" y="653"/>
                    </a:lnTo>
                    <a:lnTo>
                      <a:pt x="458" y="655"/>
                    </a:lnTo>
                    <a:lnTo>
                      <a:pt x="463" y="657"/>
                    </a:lnTo>
                    <a:lnTo>
                      <a:pt x="465" y="659"/>
                    </a:lnTo>
                    <a:lnTo>
                      <a:pt x="467" y="662"/>
                    </a:lnTo>
                    <a:lnTo>
                      <a:pt x="467" y="662"/>
                    </a:lnTo>
                    <a:lnTo>
                      <a:pt x="469" y="668"/>
                    </a:lnTo>
                    <a:lnTo>
                      <a:pt x="467" y="673"/>
                    </a:lnTo>
                    <a:lnTo>
                      <a:pt x="463" y="678"/>
                    </a:lnTo>
                    <a:lnTo>
                      <a:pt x="460" y="686"/>
                    </a:lnTo>
                    <a:lnTo>
                      <a:pt x="449" y="697"/>
                    </a:lnTo>
                    <a:lnTo>
                      <a:pt x="440" y="704"/>
                    </a:lnTo>
                    <a:lnTo>
                      <a:pt x="440" y="704"/>
                    </a:lnTo>
                    <a:lnTo>
                      <a:pt x="433" y="706"/>
                    </a:lnTo>
                    <a:lnTo>
                      <a:pt x="425" y="707"/>
                    </a:lnTo>
                    <a:lnTo>
                      <a:pt x="418" y="709"/>
                    </a:lnTo>
                    <a:lnTo>
                      <a:pt x="416" y="711"/>
                    </a:lnTo>
                    <a:lnTo>
                      <a:pt x="416" y="715"/>
                    </a:lnTo>
                    <a:lnTo>
                      <a:pt x="422" y="729"/>
                    </a:lnTo>
                    <a:lnTo>
                      <a:pt x="422" y="729"/>
                    </a:lnTo>
                    <a:lnTo>
                      <a:pt x="425" y="740"/>
                    </a:lnTo>
                    <a:lnTo>
                      <a:pt x="431" y="753"/>
                    </a:lnTo>
                    <a:lnTo>
                      <a:pt x="434" y="758"/>
                    </a:lnTo>
                    <a:lnTo>
                      <a:pt x="438" y="762"/>
                    </a:lnTo>
                    <a:lnTo>
                      <a:pt x="443" y="762"/>
                    </a:lnTo>
                    <a:lnTo>
                      <a:pt x="451" y="762"/>
                    </a:lnTo>
                    <a:lnTo>
                      <a:pt x="451" y="762"/>
                    </a:lnTo>
                    <a:lnTo>
                      <a:pt x="454" y="758"/>
                    </a:lnTo>
                    <a:lnTo>
                      <a:pt x="456" y="753"/>
                    </a:lnTo>
                    <a:lnTo>
                      <a:pt x="460" y="744"/>
                    </a:lnTo>
                    <a:lnTo>
                      <a:pt x="462" y="738"/>
                    </a:lnTo>
                    <a:lnTo>
                      <a:pt x="465" y="735"/>
                    </a:lnTo>
                    <a:lnTo>
                      <a:pt x="471" y="731"/>
                    </a:lnTo>
                    <a:lnTo>
                      <a:pt x="478" y="731"/>
                    </a:lnTo>
                    <a:lnTo>
                      <a:pt x="478" y="731"/>
                    </a:lnTo>
                    <a:lnTo>
                      <a:pt x="483" y="733"/>
                    </a:lnTo>
                    <a:lnTo>
                      <a:pt x="489" y="735"/>
                    </a:lnTo>
                    <a:lnTo>
                      <a:pt x="490" y="738"/>
                    </a:lnTo>
                    <a:lnTo>
                      <a:pt x="490" y="742"/>
                    </a:lnTo>
                    <a:lnTo>
                      <a:pt x="490" y="753"/>
                    </a:lnTo>
                    <a:lnTo>
                      <a:pt x="489" y="762"/>
                    </a:lnTo>
                    <a:lnTo>
                      <a:pt x="489" y="762"/>
                    </a:lnTo>
                    <a:lnTo>
                      <a:pt x="483" y="782"/>
                    </a:lnTo>
                    <a:lnTo>
                      <a:pt x="481" y="792"/>
                    </a:lnTo>
                    <a:lnTo>
                      <a:pt x="481" y="801"/>
                    </a:lnTo>
                    <a:lnTo>
                      <a:pt x="481" y="801"/>
                    </a:lnTo>
                    <a:lnTo>
                      <a:pt x="483" y="805"/>
                    </a:lnTo>
                    <a:lnTo>
                      <a:pt x="485" y="807"/>
                    </a:lnTo>
                    <a:lnTo>
                      <a:pt x="492" y="809"/>
                    </a:lnTo>
                    <a:lnTo>
                      <a:pt x="494" y="811"/>
                    </a:lnTo>
                    <a:lnTo>
                      <a:pt x="496" y="812"/>
                    </a:lnTo>
                    <a:lnTo>
                      <a:pt x="496" y="814"/>
                    </a:lnTo>
                    <a:lnTo>
                      <a:pt x="494" y="820"/>
                    </a:lnTo>
                    <a:lnTo>
                      <a:pt x="494" y="820"/>
                    </a:lnTo>
                    <a:lnTo>
                      <a:pt x="490" y="821"/>
                    </a:lnTo>
                    <a:lnTo>
                      <a:pt x="485" y="823"/>
                    </a:lnTo>
                    <a:lnTo>
                      <a:pt x="478" y="825"/>
                    </a:lnTo>
                    <a:lnTo>
                      <a:pt x="474" y="829"/>
                    </a:lnTo>
                    <a:lnTo>
                      <a:pt x="474" y="829"/>
                    </a:lnTo>
                    <a:lnTo>
                      <a:pt x="469" y="834"/>
                    </a:lnTo>
                    <a:lnTo>
                      <a:pt x="465" y="839"/>
                    </a:lnTo>
                    <a:lnTo>
                      <a:pt x="462" y="849"/>
                    </a:lnTo>
                    <a:lnTo>
                      <a:pt x="458" y="850"/>
                    </a:lnTo>
                    <a:lnTo>
                      <a:pt x="452" y="850"/>
                    </a:lnTo>
                    <a:lnTo>
                      <a:pt x="447" y="849"/>
                    </a:lnTo>
                    <a:lnTo>
                      <a:pt x="436" y="843"/>
                    </a:lnTo>
                    <a:lnTo>
                      <a:pt x="436" y="843"/>
                    </a:lnTo>
                    <a:lnTo>
                      <a:pt x="424" y="834"/>
                    </a:lnTo>
                    <a:lnTo>
                      <a:pt x="413" y="823"/>
                    </a:lnTo>
                    <a:lnTo>
                      <a:pt x="400" y="814"/>
                    </a:lnTo>
                    <a:lnTo>
                      <a:pt x="395" y="811"/>
                    </a:lnTo>
                    <a:lnTo>
                      <a:pt x="387" y="807"/>
                    </a:lnTo>
                    <a:lnTo>
                      <a:pt x="387" y="807"/>
                    </a:lnTo>
                    <a:lnTo>
                      <a:pt x="380" y="807"/>
                    </a:lnTo>
                    <a:lnTo>
                      <a:pt x="375" y="807"/>
                    </a:lnTo>
                    <a:lnTo>
                      <a:pt x="362" y="807"/>
                    </a:lnTo>
                    <a:lnTo>
                      <a:pt x="347" y="809"/>
                    </a:lnTo>
                    <a:lnTo>
                      <a:pt x="342" y="809"/>
                    </a:lnTo>
                    <a:lnTo>
                      <a:pt x="333" y="807"/>
                    </a:lnTo>
                    <a:lnTo>
                      <a:pt x="333" y="807"/>
                    </a:lnTo>
                    <a:lnTo>
                      <a:pt x="320" y="803"/>
                    </a:lnTo>
                    <a:lnTo>
                      <a:pt x="309" y="801"/>
                    </a:lnTo>
                    <a:lnTo>
                      <a:pt x="306" y="801"/>
                    </a:lnTo>
                    <a:lnTo>
                      <a:pt x="302" y="803"/>
                    </a:lnTo>
                    <a:lnTo>
                      <a:pt x="299" y="807"/>
                    </a:lnTo>
                    <a:lnTo>
                      <a:pt x="295" y="814"/>
                    </a:lnTo>
                    <a:lnTo>
                      <a:pt x="295" y="814"/>
                    </a:lnTo>
                    <a:lnTo>
                      <a:pt x="293" y="825"/>
                    </a:lnTo>
                    <a:lnTo>
                      <a:pt x="293" y="834"/>
                    </a:lnTo>
                    <a:lnTo>
                      <a:pt x="300" y="852"/>
                    </a:lnTo>
                    <a:lnTo>
                      <a:pt x="300" y="852"/>
                    </a:lnTo>
                    <a:lnTo>
                      <a:pt x="300" y="863"/>
                    </a:lnTo>
                    <a:lnTo>
                      <a:pt x="299" y="872"/>
                    </a:lnTo>
                    <a:lnTo>
                      <a:pt x="299" y="883"/>
                    </a:lnTo>
                    <a:lnTo>
                      <a:pt x="299" y="892"/>
                    </a:lnTo>
                    <a:lnTo>
                      <a:pt x="299" y="892"/>
                    </a:lnTo>
                    <a:lnTo>
                      <a:pt x="302" y="901"/>
                    </a:lnTo>
                    <a:lnTo>
                      <a:pt x="306" y="910"/>
                    </a:lnTo>
                    <a:lnTo>
                      <a:pt x="309" y="917"/>
                    </a:lnTo>
                    <a:lnTo>
                      <a:pt x="311" y="928"/>
                    </a:lnTo>
                    <a:lnTo>
                      <a:pt x="311" y="928"/>
                    </a:lnTo>
                    <a:lnTo>
                      <a:pt x="309" y="943"/>
                    </a:lnTo>
                    <a:lnTo>
                      <a:pt x="309" y="959"/>
                    </a:lnTo>
                    <a:lnTo>
                      <a:pt x="309" y="959"/>
                    </a:lnTo>
                    <a:lnTo>
                      <a:pt x="320" y="964"/>
                    </a:lnTo>
                    <a:lnTo>
                      <a:pt x="331" y="973"/>
                    </a:lnTo>
                    <a:lnTo>
                      <a:pt x="340" y="984"/>
                    </a:lnTo>
                    <a:lnTo>
                      <a:pt x="349" y="993"/>
                    </a:lnTo>
                    <a:lnTo>
                      <a:pt x="353" y="999"/>
                    </a:lnTo>
                    <a:lnTo>
                      <a:pt x="353" y="999"/>
                    </a:lnTo>
                    <a:lnTo>
                      <a:pt x="349" y="1002"/>
                    </a:lnTo>
                    <a:lnTo>
                      <a:pt x="346" y="1004"/>
                    </a:lnTo>
                    <a:lnTo>
                      <a:pt x="340" y="1004"/>
                    </a:lnTo>
                    <a:lnTo>
                      <a:pt x="333" y="1004"/>
                    </a:lnTo>
                    <a:lnTo>
                      <a:pt x="319" y="1002"/>
                    </a:lnTo>
                    <a:lnTo>
                      <a:pt x="313" y="1001"/>
                    </a:lnTo>
                    <a:lnTo>
                      <a:pt x="308" y="1002"/>
                    </a:lnTo>
                    <a:lnTo>
                      <a:pt x="308" y="1002"/>
                    </a:lnTo>
                    <a:lnTo>
                      <a:pt x="300" y="1006"/>
                    </a:lnTo>
                    <a:lnTo>
                      <a:pt x="295" y="1013"/>
                    </a:lnTo>
                    <a:lnTo>
                      <a:pt x="291" y="1022"/>
                    </a:lnTo>
                    <a:lnTo>
                      <a:pt x="291" y="1029"/>
                    </a:lnTo>
                    <a:lnTo>
                      <a:pt x="291" y="1029"/>
                    </a:lnTo>
                    <a:lnTo>
                      <a:pt x="290" y="1037"/>
                    </a:lnTo>
                    <a:lnTo>
                      <a:pt x="291" y="1040"/>
                    </a:lnTo>
                    <a:lnTo>
                      <a:pt x="293" y="1044"/>
                    </a:lnTo>
                    <a:lnTo>
                      <a:pt x="297" y="1048"/>
                    </a:lnTo>
                    <a:lnTo>
                      <a:pt x="306" y="1051"/>
                    </a:lnTo>
                    <a:lnTo>
                      <a:pt x="319" y="1053"/>
                    </a:lnTo>
                    <a:lnTo>
                      <a:pt x="319" y="1053"/>
                    </a:lnTo>
                    <a:lnTo>
                      <a:pt x="331" y="1058"/>
                    </a:lnTo>
                    <a:lnTo>
                      <a:pt x="340" y="1064"/>
                    </a:lnTo>
                    <a:lnTo>
                      <a:pt x="355" y="1080"/>
                    </a:lnTo>
                    <a:lnTo>
                      <a:pt x="355" y="1080"/>
                    </a:lnTo>
                    <a:lnTo>
                      <a:pt x="360" y="1073"/>
                    </a:lnTo>
                    <a:lnTo>
                      <a:pt x="364" y="1066"/>
                    </a:lnTo>
                    <a:lnTo>
                      <a:pt x="367" y="1064"/>
                    </a:lnTo>
                    <a:lnTo>
                      <a:pt x="369" y="1064"/>
                    </a:lnTo>
                    <a:lnTo>
                      <a:pt x="373" y="1064"/>
                    </a:lnTo>
                    <a:lnTo>
                      <a:pt x="378" y="1069"/>
                    </a:lnTo>
                    <a:lnTo>
                      <a:pt x="378" y="1069"/>
                    </a:lnTo>
                    <a:lnTo>
                      <a:pt x="380" y="1073"/>
                    </a:lnTo>
                    <a:lnTo>
                      <a:pt x="382" y="1078"/>
                    </a:lnTo>
                    <a:lnTo>
                      <a:pt x="386" y="1089"/>
                    </a:lnTo>
                    <a:lnTo>
                      <a:pt x="386" y="1089"/>
                    </a:lnTo>
                    <a:lnTo>
                      <a:pt x="389" y="1096"/>
                    </a:lnTo>
                    <a:lnTo>
                      <a:pt x="395" y="1104"/>
                    </a:lnTo>
                    <a:lnTo>
                      <a:pt x="396" y="1107"/>
                    </a:lnTo>
                    <a:lnTo>
                      <a:pt x="396" y="1111"/>
                    </a:lnTo>
                    <a:lnTo>
                      <a:pt x="395" y="1115"/>
                    </a:lnTo>
                    <a:lnTo>
                      <a:pt x="391" y="1118"/>
                    </a:lnTo>
                    <a:lnTo>
                      <a:pt x="391" y="1118"/>
                    </a:lnTo>
                    <a:lnTo>
                      <a:pt x="386" y="1118"/>
                    </a:lnTo>
                    <a:lnTo>
                      <a:pt x="376" y="1116"/>
                    </a:lnTo>
                    <a:lnTo>
                      <a:pt x="367" y="1115"/>
                    </a:lnTo>
                    <a:lnTo>
                      <a:pt x="360" y="1115"/>
                    </a:lnTo>
                    <a:lnTo>
                      <a:pt x="360" y="1115"/>
                    </a:lnTo>
                    <a:lnTo>
                      <a:pt x="362" y="1122"/>
                    </a:lnTo>
                    <a:lnTo>
                      <a:pt x="366" y="1129"/>
                    </a:lnTo>
                    <a:lnTo>
                      <a:pt x="371" y="1134"/>
                    </a:lnTo>
                    <a:lnTo>
                      <a:pt x="378" y="1140"/>
                    </a:lnTo>
                    <a:lnTo>
                      <a:pt x="386" y="1145"/>
                    </a:lnTo>
                    <a:lnTo>
                      <a:pt x="391" y="1151"/>
                    </a:lnTo>
                    <a:lnTo>
                      <a:pt x="395" y="1156"/>
                    </a:lnTo>
                    <a:lnTo>
                      <a:pt x="398" y="1165"/>
                    </a:lnTo>
                    <a:lnTo>
                      <a:pt x="398" y="1165"/>
                    </a:lnTo>
                    <a:lnTo>
                      <a:pt x="398" y="1180"/>
                    </a:lnTo>
                    <a:lnTo>
                      <a:pt x="400" y="1198"/>
                    </a:lnTo>
                    <a:lnTo>
                      <a:pt x="398" y="1207"/>
                    </a:lnTo>
                    <a:lnTo>
                      <a:pt x="396" y="1214"/>
                    </a:lnTo>
                    <a:lnTo>
                      <a:pt x="393" y="1221"/>
                    </a:lnTo>
                    <a:lnTo>
                      <a:pt x="387" y="1225"/>
                    </a:lnTo>
                    <a:lnTo>
                      <a:pt x="387" y="1225"/>
                    </a:lnTo>
                    <a:lnTo>
                      <a:pt x="376" y="1229"/>
                    </a:lnTo>
                    <a:lnTo>
                      <a:pt x="369" y="1229"/>
                    </a:lnTo>
                    <a:lnTo>
                      <a:pt x="355" y="1221"/>
                    </a:lnTo>
                    <a:lnTo>
                      <a:pt x="355" y="1221"/>
                    </a:lnTo>
                    <a:lnTo>
                      <a:pt x="344" y="1216"/>
                    </a:lnTo>
                    <a:lnTo>
                      <a:pt x="331" y="1212"/>
                    </a:lnTo>
                    <a:lnTo>
                      <a:pt x="319" y="1209"/>
                    </a:lnTo>
                    <a:lnTo>
                      <a:pt x="308" y="1205"/>
                    </a:lnTo>
                    <a:lnTo>
                      <a:pt x="308" y="1205"/>
                    </a:lnTo>
                    <a:lnTo>
                      <a:pt x="299" y="1201"/>
                    </a:lnTo>
                    <a:lnTo>
                      <a:pt x="293" y="1196"/>
                    </a:lnTo>
                    <a:lnTo>
                      <a:pt x="288" y="1192"/>
                    </a:lnTo>
                    <a:lnTo>
                      <a:pt x="284" y="1187"/>
                    </a:lnTo>
                    <a:lnTo>
                      <a:pt x="284" y="1187"/>
                    </a:lnTo>
                    <a:lnTo>
                      <a:pt x="270" y="1191"/>
                    </a:lnTo>
                    <a:lnTo>
                      <a:pt x="253" y="1192"/>
                    </a:lnTo>
                    <a:lnTo>
                      <a:pt x="239" y="1192"/>
                    </a:lnTo>
                    <a:lnTo>
                      <a:pt x="224" y="1192"/>
                    </a:lnTo>
                    <a:lnTo>
                      <a:pt x="197" y="1189"/>
                    </a:lnTo>
                    <a:lnTo>
                      <a:pt x="170" y="1183"/>
                    </a:lnTo>
                    <a:lnTo>
                      <a:pt x="143" y="1178"/>
                    </a:lnTo>
                    <a:lnTo>
                      <a:pt x="130" y="1178"/>
                    </a:lnTo>
                    <a:lnTo>
                      <a:pt x="116" y="1176"/>
                    </a:lnTo>
                    <a:lnTo>
                      <a:pt x="103" y="1178"/>
                    </a:lnTo>
                    <a:lnTo>
                      <a:pt x="89" y="1180"/>
                    </a:lnTo>
                    <a:lnTo>
                      <a:pt x="74" y="1185"/>
                    </a:lnTo>
                    <a:lnTo>
                      <a:pt x="60" y="1191"/>
                    </a:lnTo>
                    <a:lnTo>
                      <a:pt x="60" y="1191"/>
                    </a:lnTo>
                    <a:lnTo>
                      <a:pt x="56" y="1200"/>
                    </a:lnTo>
                    <a:lnTo>
                      <a:pt x="54" y="1209"/>
                    </a:lnTo>
                    <a:lnTo>
                      <a:pt x="54" y="1209"/>
                    </a:lnTo>
                    <a:lnTo>
                      <a:pt x="56" y="1216"/>
                    </a:lnTo>
                    <a:lnTo>
                      <a:pt x="60" y="1223"/>
                    </a:lnTo>
                    <a:lnTo>
                      <a:pt x="60" y="1227"/>
                    </a:lnTo>
                    <a:lnTo>
                      <a:pt x="58" y="1230"/>
                    </a:lnTo>
                    <a:lnTo>
                      <a:pt x="56" y="1232"/>
                    </a:lnTo>
                    <a:lnTo>
                      <a:pt x="51" y="1236"/>
                    </a:lnTo>
                    <a:lnTo>
                      <a:pt x="51" y="1236"/>
                    </a:lnTo>
                    <a:lnTo>
                      <a:pt x="43" y="1238"/>
                    </a:lnTo>
                    <a:lnTo>
                      <a:pt x="33" y="1239"/>
                    </a:lnTo>
                    <a:lnTo>
                      <a:pt x="23" y="1239"/>
                    </a:lnTo>
                    <a:lnTo>
                      <a:pt x="14" y="1239"/>
                    </a:lnTo>
                    <a:lnTo>
                      <a:pt x="14" y="1239"/>
                    </a:lnTo>
                    <a:lnTo>
                      <a:pt x="7" y="1241"/>
                    </a:lnTo>
                    <a:lnTo>
                      <a:pt x="2" y="1245"/>
                    </a:lnTo>
                    <a:lnTo>
                      <a:pt x="2" y="1245"/>
                    </a:lnTo>
                    <a:lnTo>
                      <a:pt x="0" y="1250"/>
                    </a:lnTo>
                    <a:lnTo>
                      <a:pt x="2" y="1257"/>
                    </a:lnTo>
                    <a:lnTo>
                      <a:pt x="5" y="1270"/>
                    </a:lnTo>
                    <a:lnTo>
                      <a:pt x="14" y="1285"/>
                    </a:lnTo>
                    <a:lnTo>
                      <a:pt x="23" y="1297"/>
                    </a:lnTo>
                    <a:lnTo>
                      <a:pt x="23" y="1297"/>
                    </a:lnTo>
                    <a:lnTo>
                      <a:pt x="29" y="1295"/>
                    </a:lnTo>
                    <a:lnTo>
                      <a:pt x="36" y="1295"/>
                    </a:lnTo>
                    <a:lnTo>
                      <a:pt x="47" y="1299"/>
                    </a:lnTo>
                    <a:lnTo>
                      <a:pt x="47" y="1299"/>
                    </a:lnTo>
                    <a:lnTo>
                      <a:pt x="54" y="1305"/>
                    </a:lnTo>
                    <a:lnTo>
                      <a:pt x="63" y="1312"/>
                    </a:lnTo>
                    <a:lnTo>
                      <a:pt x="69" y="1319"/>
                    </a:lnTo>
                    <a:lnTo>
                      <a:pt x="72" y="1326"/>
                    </a:lnTo>
                    <a:lnTo>
                      <a:pt x="72" y="1326"/>
                    </a:lnTo>
                    <a:lnTo>
                      <a:pt x="76" y="1341"/>
                    </a:lnTo>
                    <a:lnTo>
                      <a:pt x="78" y="1346"/>
                    </a:lnTo>
                    <a:lnTo>
                      <a:pt x="81" y="1353"/>
                    </a:lnTo>
                    <a:lnTo>
                      <a:pt x="81" y="1353"/>
                    </a:lnTo>
                    <a:lnTo>
                      <a:pt x="90" y="1366"/>
                    </a:lnTo>
                    <a:lnTo>
                      <a:pt x="92" y="1373"/>
                    </a:lnTo>
                    <a:lnTo>
                      <a:pt x="94" y="1381"/>
                    </a:lnTo>
                    <a:lnTo>
                      <a:pt x="94" y="1381"/>
                    </a:lnTo>
                    <a:lnTo>
                      <a:pt x="96" y="1390"/>
                    </a:lnTo>
                    <a:lnTo>
                      <a:pt x="100" y="1397"/>
                    </a:lnTo>
                    <a:lnTo>
                      <a:pt x="109" y="1409"/>
                    </a:lnTo>
                    <a:lnTo>
                      <a:pt x="109" y="1409"/>
                    </a:lnTo>
                    <a:lnTo>
                      <a:pt x="114" y="1417"/>
                    </a:lnTo>
                    <a:lnTo>
                      <a:pt x="118" y="1426"/>
                    </a:lnTo>
                    <a:lnTo>
                      <a:pt x="119" y="1442"/>
                    </a:lnTo>
                    <a:lnTo>
                      <a:pt x="119" y="1442"/>
                    </a:lnTo>
                    <a:lnTo>
                      <a:pt x="121" y="1449"/>
                    </a:lnTo>
                    <a:lnTo>
                      <a:pt x="125" y="1455"/>
                    </a:lnTo>
                    <a:lnTo>
                      <a:pt x="132" y="1464"/>
                    </a:lnTo>
                    <a:lnTo>
                      <a:pt x="132" y="1464"/>
                    </a:lnTo>
                    <a:lnTo>
                      <a:pt x="136" y="1471"/>
                    </a:lnTo>
                    <a:lnTo>
                      <a:pt x="138" y="1480"/>
                    </a:lnTo>
                    <a:lnTo>
                      <a:pt x="139" y="1487"/>
                    </a:lnTo>
                    <a:lnTo>
                      <a:pt x="143" y="1496"/>
                    </a:lnTo>
                    <a:lnTo>
                      <a:pt x="143" y="1496"/>
                    </a:lnTo>
                    <a:lnTo>
                      <a:pt x="147" y="1502"/>
                    </a:lnTo>
                    <a:lnTo>
                      <a:pt x="154" y="1505"/>
                    </a:lnTo>
                    <a:lnTo>
                      <a:pt x="159" y="1511"/>
                    </a:lnTo>
                    <a:lnTo>
                      <a:pt x="165" y="1516"/>
                    </a:lnTo>
                    <a:lnTo>
                      <a:pt x="165" y="1516"/>
                    </a:lnTo>
                    <a:lnTo>
                      <a:pt x="168" y="1520"/>
                    </a:lnTo>
                    <a:lnTo>
                      <a:pt x="168" y="1523"/>
                    </a:lnTo>
                    <a:lnTo>
                      <a:pt x="170" y="1534"/>
                    </a:lnTo>
                    <a:lnTo>
                      <a:pt x="168" y="1554"/>
                    </a:lnTo>
                    <a:lnTo>
                      <a:pt x="168" y="1554"/>
                    </a:lnTo>
                    <a:lnTo>
                      <a:pt x="168" y="1561"/>
                    </a:lnTo>
                    <a:lnTo>
                      <a:pt x="170" y="1569"/>
                    </a:lnTo>
                    <a:lnTo>
                      <a:pt x="174" y="1576"/>
                    </a:lnTo>
                    <a:lnTo>
                      <a:pt x="177" y="1581"/>
                    </a:lnTo>
                    <a:lnTo>
                      <a:pt x="181" y="1587"/>
                    </a:lnTo>
                    <a:lnTo>
                      <a:pt x="186" y="1590"/>
                    </a:lnTo>
                    <a:lnTo>
                      <a:pt x="194" y="1594"/>
                    </a:lnTo>
                    <a:lnTo>
                      <a:pt x="203" y="1596"/>
                    </a:lnTo>
                    <a:lnTo>
                      <a:pt x="203" y="1596"/>
                    </a:lnTo>
                    <a:lnTo>
                      <a:pt x="212" y="1596"/>
                    </a:lnTo>
                    <a:lnTo>
                      <a:pt x="221" y="1594"/>
                    </a:lnTo>
                    <a:lnTo>
                      <a:pt x="239" y="1590"/>
                    </a:lnTo>
                    <a:lnTo>
                      <a:pt x="239" y="1590"/>
                    </a:lnTo>
                    <a:lnTo>
                      <a:pt x="248" y="1589"/>
                    </a:lnTo>
                    <a:lnTo>
                      <a:pt x="257" y="1589"/>
                    </a:lnTo>
                    <a:lnTo>
                      <a:pt x="264" y="1589"/>
                    </a:lnTo>
                    <a:lnTo>
                      <a:pt x="271" y="1585"/>
                    </a:lnTo>
                    <a:lnTo>
                      <a:pt x="271" y="1585"/>
                    </a:lnTo>
                    <a:lnTo>
                      <a:pt x="275" y="1581"/>
                    </a:lnTo>
                    <a:lnTo>
                      <a:pt x="277" y="1578"/>
                    </a:lnTo>
                    <a:lnTo>
                      <a:pt x="281" y="1572"/>
                    </a:lnTo>
                    <a:lnTo>
                      <a:pt x="284" y="1570"/>
                    </a:lnTo>
                    <a:lnTo>
                      <a:pt x="284" y="1570"/>
                    </a:lnTo>
                    <a:lnTo>
                      <a:pt x="290" y="1567"/>
                    </a:lnTo>
                    <a:lnTo>
                      <a:pt x="297" y="1567"/>
                    </a:lnTo>
                    <a:lnTo>
                      <a:pt x="304" y="1565"/>
                    </a:lnTo>
                    <a:lnTo>
                      <a:pt x="308" y="1563"/>
                    </a:lnTo>
                    <a:lnTo>
                      <a:pt x="309" y="1561"/>
                    </a:lnTo>
                    <a:lnTo>
                      <a:pt x="309" y="1561"/>
                    </a:lnTo>
                    <a:lnTo>
                      <a:pt x="311" y="1556"/>
                    </a:lnTo>
                    <a:lnTo>
                      <a:pt x="313" y="1551"/>
                    </a:lnTo>
                    <a:lnTo>
                      <a:pt x="313" y="1545"/>
                    </a:lnTo>
                    <a:lnTo>
                      <a:pt x="313" y="1542"/>
                    </a:lnTo>
                    <a:lnTo>
                      <a:pt x="313" y="1542"/>
                    </a:lnTo>
                    <a:lnTo>
                      <a:pt x="317" y="1536"/>
                    </a:lnTo>
                    <a:lnTo>
                      <a:pt x="320" y="1531"/>
                    </a:lnTo>
                    <a:lnTo>
                      <a:pt x="331" y="1525"/>
                    </a:lnTo>
                    <a:lnTo>
                      <a:pt x="355" y="1516"/>
                    </a:lnTo>
                    <a:lnTo>
                      <a:pt x="355" y="1516"/>
                    </a:lnTo>
                    <a:lnTo>
                      <a:pt x="366" y="1511"/>
                    </a:lnTo>
                    <a:lnTo>
                      <a:pt x="375" y="1505"/>
                    </a:lnTo>
                    <a:lnTo>
                      <a:pt x="375" y="1505"/>
                    </a:lnTo>
                    <a:lnTo>
                      <a:pt x="389" y="1502"/>
                    </a:lnTo>
                    <a:lnTo>
                      <a:pt x="396" y="1500"/>
                    </a:lnTo>
                    <a:lnTo>
                      <a:pt x="402" y="1496"/>
                    </a:lnTo>
                    <a:lnTo>
                      <a:pt x="402" y="1496"/>
                    </a:lnTo>
                    <a:lnTo>
                      <a:pt x="411" y="1487"/>
                    </a:lnTo>
                    <a:lnTo>
                      <a:pt x="414" y="1478"/>
                    </a:lnTo>
                    <a:lnTo>
                      <a:pt x="418" y="1467"/>
                    </a:lnTo>
                    <a:lnTo>
                      <a:pt x="420" y="1456"/>
                    </a:lnTo>
                    <a:lnTo>
                      <a:pt x="420" y="1456"/>
                    </a:lnTo>
                    <a:lnTo>
                      <a:pt x="422" y="1435"/>
                    </a:lnTo>
                    <a:lnTo>
                      <a:pt x="422" y="1424"/>
                    </a:lnTo>
                    <a:lnTo>
                      <a:pt x="418" y="1411"/>
                    </a:lnTo>
                    <a:lnTo>
                      <a:pt x="418" y="1411"/>
                    </a:lnTo>
                    <a:lnTo>
                      <a:pt x="416" y="1406"/>
                    </a:lnTo>
                    <a:lnTo>
                      <a:pt x="413" y="1402"/>
                    </a:lnTo>
                    <a:lnTo>
                      <a:pt x="404" y="1397"/>
                    </a:lnTo>
                    <a:lnTo>
                      <a:pt x="395" y="1391"/>
                    </a:lnTo>
                    <a:lnTo>
                      <a:pt x="391" y="1390"/>
                    </a:lnTo>
                    <a:lnTo>
                      <a:pt x="387" y="1384"/>
                    </a:lnTo>
                    <a:lnTo>
                      <a:pt x="387" y="1384"/>
                    </a:lnTo>
                    <a:lnTo>
                      <a:pt x="380" y="1375"/>
                    </a:lnTo>
                    <a:lnTo>
                      <a:pt x="376" y="1371"/>
                    </a:lnTo>
                    <a:lnTo>
                      <a:pt x="369" y="1373"/>
                    </a:lnTo>
                    <a:lnTo>
                      <a:pt x="369" y="1373"/>
                    </a:lnTo>
                    <a:lnTo>
                      <a:pt x="366" y="1375"/>
                    </a:lnTo>
                    <a:lnTo>
                      <a:pt x="362" y="1379"/>
                    </a:lnTo>
                    <a:lnTo>
                      <a:pt x="357" y="1388"/>
                    </a:lnTo>
                    <a:lnTo>
                      <a:pt x="353" y="1397"/>
                    </a:lnTo>
                    <a:lnTo>
                      <a:pt x="349" y="1400"/>
                    </a:lnTo>
                    <a:lnTo>
                      <a:pt x="344" y="1402"/>
                    </a:lnTo>
                    <a:lnTo>
                      <a:pt x="344" y="1402"/>
                    </a:lnTo>
                    <a:lnTo>
                      <a:pt x="338" y="1404"/>
                    </a:lnTo>
                    <a:lnTo>
                      <a:pt x="331" y="1402"/>
                    </a:lnTo>
                    <a:lnTo>
                      <a:pt x="317" y="1397"/>
                    </a:lnTo>
                    <a:lnTo>
                      <a:pt x="304" y="1388"/>
                    </a:lnTo>
                    <a:lnTo>
                      <a:pt x="293" y="1381"/>
                    </a:lnTo>
                    <a:lnTo>
                      <a:pt x="293" y="1381"/>
                    </a:lnTo>
                    <a:lnTo>
                      <a:pt x="282" y="1371"/>
                    </a:lnTo>
                    <a:lnTo>
                      <a:pt x="281" y="1364"/>
                    </a:lnTo>
                    <a:lnTo>
                      <a:pt x="277" y="1359"/>
                    </a:lnTo>
                    <a:lnTo>
                      <a:pt x="277" y="1359"/>
                    </a:lnTo>
                    <a:lnTo>
                      <a:pt x="277" y="1346"/>
                    </a:lnTo>
                    <a:lnTo>
                      <a:pt x="277" y="1341"/>
                    </a:lnTo>
                    <a:lnTo>
                      <a:pt x="277" y="1335"/>
                    </a:lnTo>
                    <a:lnTo>
                      <a:pt x="277" y="1335"/>
                    </a:lnTo>
                    <a:lnTo>
                      <a:pt x="273" y="1328"/>
                    </a:lnTo>
                    <a:lnTo>
                      <a:pt x="268" y="1321"/>
                    </a:lnTo>
                    <a:lnTo>
                      <a:pt x="257" y="1308"/>
                    </a:lnTo>
                    <a:lnTo>
                      <a:pt x="257" y="1308"/>
                    </a:lnTo>
                    <a:lnTo>
                      <a:pt x="252" y="1301"/>
                    </a:lnTo>
                    <a:lnTo>
                      <a:pt x="250" y="1297"/>
                    </a:lnTo>
                    <a:lnTo>
                      <a:pt x="248" y="1292"/>
                    </a:lnTo>
                    <a:lnTo>
                      <a:pt x="248" y="1292"/>
                    </a:lnTo>
                    <a:lnTo>
                      <a:pt x="250" y="1286"/>
                    </a:lnTo>
                    <a:lnTo>
                      <a:pt x="252" y="1281"/>
                    </a:lnTo>
                    <a:lnTo>
                      <a:pt x="255" y="1276"/>
                    </a:lnTo>
                    <a:lnTo>
                      <a:pt x="259" y="1272"/>
                    </a:lnTo>
                    <a:lnTo>
                      <a:pt x="264" y="1270"/>
                    </a:lnTo>
                    <a:lnTo>
                      <a:pt x="270" y="1268"/>
                    </a:lnTo>
                    <a:lnTo>
                      <a:pt x="275" y="1270"/>
                    </a:lnTo>
                    <a:lnTo>
                      <a:pt x="279" y="1272"/>
                    </a:lnTo>
                    <a:lnTo>
                      <a:pt x="279" y="1272"/>
                    </a:lnTo>
                    <a:lnTo>
                      <a:pt x="282" y="1276"/>
                    </a:lnTo>
                    <a:lnTo>
                      <a:pt x="286" y="1281"/>
                    </a:lnTo>
                    <a:lnTo>
                      <a:pt x="290" y="1290"/>
                    </a:lnTo>
                    <a:lnTo>
                      <a:pt x="291" y="1299"/>
                    </a:lnTo>
                    <a:lnTo>
                      <a:pt x="295" y="1310"/>
                    </a:lnTo>
                    <a:lnTo>
                      <a:pt x="295" y="1310"/>
                    </a:lnTo>
                    <a:lnTo>
                      <a:pt x="299" y="1315"/>
                    </a:lnTo>
                    <a:lnTo>
                      <a:pt x="302" y="1321"/>
                    </a:lnTo>
                    <a:lnTo>
                      <a:pt x="308" y="1324"/>
                    </a:lnTo>
                    <a:lnTo>
                      <a:pt x="313" y="1326"/>
                    </a:lnTo>
                    <a:lnTo>
                      <a:pt x="326" y="1328"/>
                    </a:lnTo>
                    <a:lnTo>
                      <a:pt x="338" y="1330"/>
                    </a:lnTo>
                    <a:lnTo>
                      <a:pt x="338" y="1330"/>
                    </a:lnTo>
                    <a:lnTo>
                      <a:pt x="351" y="1328"/>
                    </a:lnTo>
                    <a:lnTo>
                      <a:pt x="362" y="1330"/>
                    </a:lnTo>
                    <a:lnTo>
                      <a:pt x="373" y="1335"/>
                    </a:lnTo>
                    <a:lnTo>
                      <a:pt x="384" y="1343"/>
                    </a:lnTo>
                    <a:lnTo>
                      <a:pt x="384" y="1343"/>
                    </a:lnTo>
                    <a:lnTo>
                      <a:pt x="396" y="1355"/>
                    </a:lnTo>
                    <a:lnTo>
                      <a:pt x="404" y="1361"/>
                    </a:lnTo>
                    <a:lnTo>
                      <a:pt x="413" y="1364"/>
                    </a:lnTo>
                    <a:lnTo>
                      <a:pt x="413" y="1364"/>
                    </a:lnTo>
                    <a:lnTo>
                      <a:pt x="429" y="1366"/>
                    </a:lnTo>
                    <a:lnTo>
                      <a:pt x="445" y="1370"/>
                    </a:lnTo>
                    <a:lnTo>
                      <a:pt x="445" y="1370"/>
                    </a:lnTo>
                    <a:lnTo>
                      <a:pt x="456" y="1370"/>
                    </a:lnTo>
                    <a:lnTo>
                      <a:pt x="467" y="1370"/>
                    </a:lnTo>
                    <a:lnTo>
                      <a:pt x="480" y="1368"/>
                    </a:lnTo>
                    <a:lnTo>
                      <a:pt x="490" y="1364"/>
                    </a:lnTo>
                    <a:lnTo>
                      <a:pt x="490" y="1364"/>
                    </a:lnTo>
                    <a:lnTo>
                      <a:pt x="501" y="1361"/>
                    </a:lnTo>
                    <a:lnTo>
                      <a:pt x="514" y="1357"/>
                    </a:lnTo>
                    <a:lnTo>
                      <a:pt x="519" y="1355"/>
                    </a:lnTo>
                    <a:lnTo>
                      <a:pt x="525" y="1357"/>
                    </a:lnTo>
                    <a:lnTo>
                      <a:pt x="530" y="1359"/>
                    </a:lnTo>
                    <a:lnTo>
                      <a:pt x="536" y="1362"/>
                    </a:lnTo>
                    <a:lnTo>
                      <a:pt x="536" y="1362"/>
                    </a:lnTo>
                    <a:lnTo>
                      <a:pt x="539" y="1366"/>
                    </a:lnTo>
                    <a:lnTo>
                      <a:pt x="543" y="1371"/>
                    </a:lnTo>
                    <a:lnTo>
                      <a:pt x="545" y="1381"/>
                    </a:lnTo>
                    <a:lnTo>
                      <a:pt x="548" y="1391"/>
                    </a:lnTo>
                    <a:lnTo>
                      <a:pt x="552" y="1400"/>
                    </a:lnTo>
                    <a:lnTo>
                      <a:pt x="552" y="1400"/>
                    </a:lnTo>
                    <a:lnTo>
                      <a:pt x="557" y="1406"/>
                    </a:lnTo>
                    <a:lnTo>
                      <a:pt x="565" y="1411"/>
                    </a:lnTo>
                    <a:lnTo>
                      <a:pt x="572" y="1413"/>
                    </a:lnTo>
                    <a:lnTo>
                      <a:pt x="577" y="1419"/>
                    </a:lnTo>
                    <a:lnTo>
                      <a:pt x="577" y="1419"/>
                    </a:lnTo>
                    <a:lnTo>
                      <a:pt x="581" y="1422"/>
                    </a:lnTo>
                    <a:lnTo>
                      <a:pt x="581" y="1426"/>
                    </a:lnTo>
                    <a:lnTo>
                      <a:pt x="581" y="1428"/>
                    </a:lnTo>
                    <a:lnTo>
                      <a:pt x="579" y="1429"/>
                    </a:lnTo>
                    <a:lnTo>
                      <a:pt x="574" y="1435"/>
                    </a:lnTo>
                    <a:lnTo>
                      <a:pt x="572" y="1438"/>
                    </a:lnTo>
                    <a:lnTo>
                      <a:pt x="570" y="1442"/>
                    </a:lnTo>
                    <a:lnTo>
                      <a:pt x="570" y="1442"/>
                    </a:lnTo>
                    <a:lnTo>
                      <a:pt x="572" y="1449"/>
                    </a:lnTo>
                    <a:lnTo>
                      <a:pt x="576" y="1456"/>
                    </a:lnTo>
                    <a:lnTo>
                      <a:pt x="583" y="1460"/>
                    </a:lnTo>
                    <a:lnTo>
                      <a:pt x="590" y="1460"/>
                    </a:lnTo>
                    <a:lnTo>
                      <a:pt x="590" y="1460"/>
                    </a:lnTo>
                    <a:lnTo>
                      <a:pt x="597" y="1460"/>
                    </a:lnTo>
                    <a:lnTo>
                      <a:pt x="601" y="1456"/>
                    </a:lnTo>
                    <a:lnTo>
                      <a:pt x="608" y="1444"/>
                    </a:lnTo>
                    <a:lnTo>
                      <a:pt x="608" y="1444"/>
                    </a:lnTo>
                    <a:lnTo>
                      <a:pt x="610" y="1440"/>
                    </a:lnTo>
                    <a:lnTo>
                      <a:pt x="615" y="1437"/>
                    </a:lnTo>
                    <a:lnTo>
                      <a:pt x="619" y="1438"/>
                    </a:lnTo>
                    <a:lnTo>
                      <a:pt x="621" y="1442"/>
                    </a:lnTo>
                    <a:lnTo>
                      <a:pt x="621" y="1442"/>
                    </a:lnTo>
                    <a:lnTo>
                      <a:pt x="623" y="1451"/>
                    </a:lnTo>
                    <a:lnTo>
                      <a:pt x="623" y="1462"/>
                    </a:lnTo>
                    <a:lnTo>
                      <a:pt x="619" y="1480"/>
                    </a:lnTo>
                    <a:lnTo>
                      <a:pt x="619" y="1480"/>
                    </a:lnTo>
                    <a:lnTo>
                      <a:pt x="619" y="1493"/>
                    </a:lnTo>
                    <a:lnTo>
                      <a:pt x="623" y="1504"/>
                    </a:lnTo>
                    <a:lnTo>
                      <a:pt x="626" y="1514"/>
                    </a:lnTo>
                    <a:lnTo>
                      <a:pt x="632" y="1525"/>
                    </a:lnTo>
                    <a:lnTo>
                      <a:pt x="632" y="1525"/>
                    </a:lnTo>
                    <a:lnTo>
                      <a:pt x="637" y="1536"/>
                    </a:lnTo>
                    <a:lnTo>
                      <a:pt x="643" y="1547"/>
                    </a:lnTo>
                    <a:lnTo>
                      <a:pt x="646" y="1569"/>
                    </a:lnTo>
                    <a:lnTo>
                      <a:pt x="646" y="1569"/>
                    </a:lnTo>
                    <a:lnTo>
                      <a:pt x="650" y="1587"/>
                    </a:lnTo>
                    <a:lnTo>
                      <a:pt x="653" y="1605"/>
                    </a:lnTo>
                    <a:lnTo>
                      <a:pt x="653" y="1605"/>
                    </a:lnTo>
                    <a:lnTo>
                      <a:pt x="659" y="1628"/>
                    </a:lnTo>
                    <a:lnTo>
                      <a:pt x="664" y="1652"/>
                    </a:lnTo>
                    <a:lnTo>
                      <a:pt x="664" y="1652"/>
                    </a:lnTo>
                    <a:lnTo>
                      <a:pt x="666" y="1659"/>
                    </a:lnTo>
                    <a:lnTo>
                      <a:pt x="670" y="1666"/>
                    </a:lnTo>
                    <a:lnTo>
                      <a:pt x="673" y="1674"/>
                    </a:lnTo>
                    <a:lnTo>
                      <a:pt x="679" y="1679"/>
                    </a:lnTo>
                    <a:lnTo>
                      <a:pt x="686" y="1683"/>
                    </a:lnTo>
                    <a:lnTo>
                      <a:pt x="693" y="1684"/>
                    </a:lnTo>
                    <a:lnTo>
                      <a:pt x="700" y="1684"/>
                    </a:lnTo>
                    <a:lnTo>
                      <a:pt x="708" y="1681"/>
                    </a:lnTo>
                    <a:lnTo>
                      <a:pt x="708" y="1681"/>
                    </a:lnTo>
                    <a:lnTo>
                      <a:pt x="715" y="1677"/>
                    </a:lnTo>
                    <a:lnTo>
                      <a:pt x="720" y="1670"/>
                    </a:lnTo>
                    <a:lnTo>
                      <a:pt x="724" y="1663"/>
                    </a:lnTo>
                    <a:lnTo>
                      <a:pt x="726" y="1654"/>
                    </a:lnTo>
                    <a:lnTo>
                      <a:pt x="726" y="1654"/>
                    </a:lnTo>
                    <a:lnTo>
                      <a:pt x="728" y="1637"/>
                    </a:lnTo>
                    <a:lnTo>
                      <a:pt x="728" y="1637"/>
                    </a:lnTo>
                    <a:lnTo>
                      <a:pt x="731" y="1630"/>
                    </a:lnTo>
                    <a:lnTo>
                      <a:pt x="735" y="1623"/>
                    </a:lnTo>
                    <a:lnTo>
                      <a:pt x="735" y="1623"/>
                    </a:lnTo>
                    <a:lnTo>
                      <a:pt x="735" y="1616"/>
                    </a:lnTo>
                    <a:lnTo>
                      <a:pt x="735" y="1610"/>
                    </a:lnTo>
                    <a:lnTo>
                      <a:pt x="731" y="1598"/>
                    </a:lnTo>
                    <a:lnTo>
                      <a:pt x="731" y="1598"/>
                    </a:lnTo>
                    <a:lnTo>
                      <a:pt x="729" y="1583"/>
                    </a:lnTo>
                    <a:lnTo>
                      <a:pt x="731" y="1576"/>
                    </a:lnTo>
                    <a:lnTo>
                      <a:pt x="733" y="1569"/>
                    </a:lnTo>
                    <a:lnTo>
                      <a:pt x="733" y="1569"/>
                    </a:lnTo>
                    <a:lnTo>
                      <a:pt x="738" y="1563"/>
                    </a:lnTo>
                    <a:lnTo>
                      <a:pt x="744" y="1560"/>
                    </a:lnTo>
                    <a:lnTo>
                      <a:pt x="744" y="1560"/>
                    </a:lnTo>
                    <a:lnTo>
                      <a:pt x="748" y="1554"/>
                    </a:lnTo>
                    <a:lnTo>
                      <a:pt x="751" y="1549"/>
                    </a:lnTo>
                    <a:lnTo>
                      <a:pt x="751" y="1549"/>
                    </a:lnTo>
                    <a:lnTo>
                      <a:pt x="757" y="1542"/>
                    </a:lnTo>
                    <a:lnTo>
                      <a:pt x="762" y="1538"/>
                    </a:lnTo>
                    <a:lnTo>
                      <a:pt x="776" y="1529"/>
                    </a:lnTo>
                    <a:lnTo>
                      <a:pt x="776" y="1529"/>
                    </a:lnTo>
                    <a:lnTo>
                      <a:pt x="791" y="1522"/>
                    </a:lnTo>
                    <a:lnTo>
                      <a:pt x="804" y="1513"/>
                    </a:lnTo>
                    <a:lnTo>
                      <a:pt x="814" y="1502"/>
                    </a:lnTo>
                    <a:lnTo>
                      <a:pt x="820" y="1496"/>
                    </a:lnTo>
                    <a:lnTo>
                      <a:pt x="824" y="1489"/>
                    </a:lnTo>
                    <a:lnTo>
                      <a:pt x="824" y="1489"/>
                    </a:lnTo>
                    <a:lnTo>
                      <a:pt x="829" y="1482"/>
                    </a:lnTo>
                    <a:lnTo>
                      <a:pt x="833" y="1476"/>
                    </a:lnTo>
                    <a:lnTo>
                      <a:pt x="842" y="1466"/>
                    </a:lnTo>
                    <a:lnTo>
                      <a:pt x="842" y="1466"/>
                    </a:lnTo>
                    <a:lnTo>
                      <a:pt x="847" y="1460"/>
                    </a:lnTo>
                    <a:lnTo>
                      <a:pt x="852" y="1455"/>
                    </a:lnTo>
                    <a:lnTo>
                      <a:pt x="852" y="1455"/>
                    </a:lnTo>
                    <a:lnTo>
                      <a:pt x="858" y="1455"/>
                    </a:lnTo>
                    <a:lnTo>
                      <a:pt x="865" y="1453"/>
                    </a:lnTo>
                    <a:lnTo>
                      <a:pt x="871" y="1453"/>
                    </a:lnTo>
                    <a:lnTo>
                      <a:pt x="876" y="1449"/>
                    </a:lnTo>
                    <a:lnTo>
                      <a:pt x="876" y="1449"/>
                    </a:lnTo>
                    <a:lnTo>
                      <a:pt x="881" y="1446"/>
                    </a:lnTo>
                    <a:lnTo>
                      <a:pt x="885" y="1438"/>
                    </a:lnTo>
                    <a:lnTo>
                      <a:pt x="889" y="1433"/>
                    </a:lnTo>
                    <a:lnTo>
                      <a:pt x="894" y="1429"/>
                    </a:lnTo>
                    <a:lnTo>
                      <a:pt x="894" y="1429"/>
                    </a:lnTo>
                    <a:lnTo>
                      <a:pt x="898" y="1429"/>
                    </a:lnTo>
                    <a:lnTo>
                      <a:pt x="901" y="1431"/>
                    </a:lnTo>
                    <a:lnTo>
                      <a:pt x="909" y="1437"/>
                    </a:lnTo>
                    <a:lnTo>
                      <a:pt x="909" y="1437"/>
                    </a:lnTo>
                    <a:lnTo>
                      <a:pt x="912" y="1444"/>
                    </a:lnTo>
                    <a:lnTo>
                      <a:pt x="916" y="1451"/>
                    </a:lnTo>
                    <a:lnTo>
                      <a:pt x="919" y="1460"/>
                    </a:lnTo>
                    <a:lnTo>
                      <a:pt x="923" y="1467"/>
                    </a:lnTo>
                    <a:lnTo>
                      <a:pt x="923" y="1467"/>
                    </a:lnTo>
                    <a:lnTo>
                      <a:pt x="927" y="1469"/>
                    </a:lnTo>
                    <a:lnTo>
                      <a:pt x="929" y="1471"/>
                    </a:lnTo>
                    <a:lnTo>
                      <a:pt x="936" y="1475"/>
                    </a:lnTo>
                    <a:lnTo>
                      <a:pt x="936" y="1475"/>
                    </a:lnTo>
                    <a:lnTo>
                      <a:pt x="939" y="1478"/>
                    </a:lnTo>
                    <a:lnTo>
                      <a:pt x="941" y="1482"/>
                    </a:lnTo>
                    <a:lnTo>
                      <a:pt x="943" y="1491"/>
                    </a:lnTo>
                    <a:lnTo>
                      <a:pt x="943" y="1491"/>
                    </a:lnTo>
                    <a:lnTo>
                      <a:pt x="947" y="1500"/>
                    </a:lnTo>
                    <a:lnTo>
                      <a:pt x="952" y="1507"/>
                    </a:lnTo>
                    <a:lnTo>
                      <a:pt x="952" y="1507"/>
                    </a:lnTo>
                    <a:lnTo>
                      <a:pt x="954" y="1513"/>
                    </a:lnTo>
                    <a:lnTo>
                      <a:pt x="954" y="1518"/>
                    </a:lnTo>
                    <a:lnTo>
                      <a:pt x="952" y="1529"/>
                    </a:lnTo>
                    <a:lnTo>
                      <a:pt x="952" y="1529"/>
                    </a:lnTo>
                    <a:lnTo>
                      <a:pt x="950" y="1534"/>
                    </a:lnTo>
                    <a:lnTo>
                      <a:pt x="948" y="1540"/>
                    </a:lnTo>
                    <a:lnTo>
                      <a:pt x="948" y="1547"/>
                    </a:lnTo>
                    <a:lnTo>
                      <a:pt x="950" y="1549"/>
                    </a:lnTo>
                    <a:lnTo>
                      <a:pt x="952" y="1552"/>
                    </a:lnTo>
                    <a:lnTo>
                      <a:pt x="952" y="1552"/>
                    </a:lnTo>
                    <a:lnTo>
                      <a:pt x="956" y="1552"/>
                    </a:lnTo>
                    <a:lnTo>
                      <a:pt x="961" y="1551"/>
                    </a:lnTo>
                    <a:lnTo>
                      <a:pt x="970" y="1547"/>
                    </a:lnTo>
                    <a:lnTo>
                      <a:pt x="970" y="1547"/>
                    </a:lnTo>
                    <a:lnTo>
                      <a:pt x="979" y="1538"/>
                    </a:lnTo>
                    <a:lnTo>
                      <a:pt x="985" y="1536"/>
                    </a:lnTo>
                    <a:lnTo>
                      <a:pt x="988" y="1536"/>
                    </a:lnTo>
                    <a:lnTo>
                      <a:pt x="992" y="1538"/>
                    </a:lnTo>
                    <a:lnTo>
                      <a:pt x="992" y="1538"/>
                    </a:lnTo>
                    <a:lnTo>
                      <a:pt x="995" y="1543"/>
                    </a:lnTo>
                    <a:lnTo>
                      <a:pt x="999" y="1549"/>
                    </a:lnTo>
                    <a:lnTo>
                      <a:pt x="1005" y="1561"/>
                    </a:lnTo>
                    <a:lnTo>
                      <a:pt x="1008" y="1576"/>
                    </a:lnTo>
                    <a:lnTo>
                      <a:pt x="1010" y="1589"/>
                    </a:lnTo>
                    <a:lnTo>
                      <a:pt x="1010" y="1589"/>
                    </a:lnTo>
                    <a:lnTo>
                      <a:pt x="1015" y="1614"/>
                    </a:lnTo>
                    <a:lnTo>
                      <a:pt x="1019" y="1625"/>
                    </a:lnTo>
                    <a:lnTo>
                      <a:pt x="1021" y="1637"/>
                    </a:lnTo>
                    <a:lnTo>
                      <a:pt x="1021" y="1637"/>
                    </a:lnTo>
                    <a:lnTo>
                      <a:pt x="1021" y="1654"/>
                    </a:lnTo>
                    <a:lnTo>
                      <a:pt x="1019" y="1668"/>
                    </a:lnTo>
                    <a:lnTo>
                      <a:pt x="1019" y="1683"/>
                    </a:lnTo>
                    <a:lnTo>
                      <a:pt x="1021" y="1690"/>
                    </a:lnTo>
                    <a:lnTo>
                      <a:pt x="1024" y="1699"/>
                    </a:lnTo>
                    <a:lnTo>
                      <a:pt x="1024" y="1699"/>
                    </a:lnTo>
                    <a:lnTo>
                      <a:pt x="1030" y="1706"/>
                    </a:lnTo>
                    <a:lnTo>
                      <a:pt x="1035" y="1715"/>
                    </a:lnTo>
                    <a:lnTo>
                      <a:pt x="1035" y="1715"/>
                    </a:lnTo>
                    <a:lnTo>
                      <a:pt x="1039" y="1724"/>
                    </a:lnTo>
                    <a:lnTo>
                      <a:pt x="1041" y="1735"/>
                    </a:lnTo>
                    <a:lnTo>
                      <a:pt x="1043" y="1755"/>
                    </a:lnTo>
                    <a:lnTo>
                      <a:pt x="1043" y="1755"/>
                    </a:lnTo>
                    <a:lnTo>
                      <a:pt x="1046" y="1777"/>
                    </a:lnTo>
                    <a:lnTo>
                      <a:pt x="1048" y="1788"/>
                    </a:lnTo>
                    <a:lnTo>
                      <a:pt x="1053" y="1797"/>
                    </a:lnTo>
                    <a:lnTo>
                      <a:pt x="1053" y="1797"/>
                    </a:lnTo>
                    <a:lnTo>
                      <a:pt x="1062" y="1806"/>
                    </a:lnTo>
                    <a:lnTo>
                      <a:pt x="1071" y="1813"/>
                    </a:lnTo>
                    <a:lnTo>
                      <a:pt x="1071" y="1813"/>
                    </a:lnTo>
                    <a:lnTo>
                      <a:pt x="1077" y="1817"/>
                    </a:lnTo>
                    <a:lnTo>
                      <a:pt x="1084" y="1818"/>
                    </a:lnTo>
                    <a:lnTo>
                      <a:pt x="1090" y="1820"/>
                    </a:lnTo>
                    <a:lnTo>
                      <a:pt x="1097" y="1818"/>
                    </a:lnTo>
                    <a:lnTo>
                      <a:pt x="1097" y="1818"/>
                    </a:lnTo>
                    <a:lnTo>
                      <a:pt x="1099" y="1815"/>
                    </a:lnTo>
                    <a:lnTo>
                      <a:pt x="1100" y="1808"/>
                    </a:lnTo>
                    <a:lnTo>
                      <a:pt x="1099" y="1802"/>
                    </a:lnTo>
                    <a:lnTo>
                      <a:pt x="1097" y="1797"/>
                    </a:lnTo>
                    <a:lnTo>
                      <a:pt x="1097" y="1797"/>
                    </a:lnTo>
                    <a:lnTo>
                      <a:pt x="1091" y="1782"/>
                    </a:lnTo>
                    <a:lnTo>
                      <a:pt x="1086" y="1768"/>
                    </a:lnTo>
                    <a:lnTo>
                      <a:pt x="1086" y="1768"/>
                    </a:lnTo>
                    <a:lnTo>
                      <a:pt x="1082" y="1751"/>
                    </a:lnTo>
                    <a:lnTo>
                      <a:pt x="1079" y="1744"/>
                    </a:lnTo>
                    <a:lnTo>
                      <a:pt x="1075" y="1737"/>
                    </a:lnTo>
                    <a:lnTo>
                      <a:pt x="1075" y="1737"/>
                    </a:lnTo>
                    <a:lnTo>
                      <a:pt x="1071" y="1730"/>
                    </a:lnTo>
                    <a:lnTo>
                      <a:pt x="1064" y="1722"/>
                    </a:lnTo>
                    <a:lnTo>
                      <a:pt x="1052" y="1710"/>
                    </a:lnTo>
                    <a:lnTo>
                      <a:pt x="1041" y="1697"/>
                    </a:lnTo>
                    <a:lnTo>
                      <a:pt x="1035" y="1690"/>
                    </a:lnTo>
                    <a:lnTo>
                      <a:pt x="1032" y="1681"/>
                    </a:lnTo>
                    <a:lnTo>
                      <a:pt x="1032" y="1681"/>
                    </a:lnTo>
                    <a:lnTo>
                      <a:pt x="1030" y="1670"/>
                    </a:lnTo>
                    <a:lnTo>
                      <a:pt x="1032" y="1657"/>
                    </a:lnTo>
                    <a:lnTo>
                      <a:pt x="1033" y="1632"/>
                    </a:lnTo>
                    <a:lnTo>
                      <a:pt x="1033" y="1632"/>
                    </a:lnTo>
                    <a:lnTo>
                      <a:pt x="1037" y="1621"/>
                    </a:lnTo>
                    <a:lnTo>
                      <a:pt x="1039" y="1616"/>
                    </a:lnTo>
                    <a:lnTo>
                      <a:pt x="1043" y="1612"/>
                    </a:lnTo>
                    <a:lnTo>
                      <a:pt x="1043" y="1612"/>
                    </a:lnTo>
                    <a:lnTo>
                      <a:pt x="1048" y="1612"/>
                    </a:lnTo>
                    <a:lnTo>
                      <a:pt x="1053" y="1616"/>
                    </a:lnTo>
                    <a:lnTo>
                      <a:pt x="1066" y="1623"/>
                    </a:lnTo>
                    <a:lnTo>
                      <a:pt x="1066" y="1623"/>
                    </a:lnTo>
                    <a:lnTo>
                      <a:pt x="1073" y="1627"/>
                    </a:lnTo>
                    <a:lnTo>
                      <a:pt x="1081" y="1632"/>
                    </a:lnTo>
                    <a:lnTo>
                      <a:pt x="1088" y="1639"/>
                    </a:lnTo>
                    <a:lnTo>
                      <a:pt x="1093" y="1646"/>
                    </a:lnTo>
                    <a:lnTo>
                      <a:pt x="1093" y="1646"/>
                    </a:lnTo>
                    <a:lnTo>
                      <a:pt x="1102" y="1668"/>
                    </a:lnTo>
                    <a:lnTo>
                      <a:pt x="1110" y="1679"/>
                    </a:lnTo>
                    <a:lnTo>
                      <a:pt x="1117" y="1686"/>
                    </a:lnTo>
                    <a:lnTo>
                      <a:pt x="1117" y="1686"/>
                    </a:lnTo>
                    <a:lnTo>
                      <a:pt x="1122" y="1690"/>
                    </a:lnTo>
                    <a:lnTo>
                      <a:pt x="1128" y="1688"/>
                    </a:lnTo>
                    <a:lnTo>
                      <a:pt x="1133" y="1684"/>
                    </a:lnTo>
                    <a:lnTo>
                      <a:pt x="1138" y="1677"/>
                    </a:lnTo>
                    <a:lnTo>
                      <a:pt x="1138" y="1677"/>
                    </a:lnTo>
                    <a:lnTo>
                      <a:pt x="1144" y="1668"/>
                    </a:lnTo>
                    <a:lnTo>
                      <a:pt x="1151" y="1661"/>
                    </a:lnTo>
                    <a:lnTo>
                      <a:pt x="1166" y="1645"/>
                    </a:lnTo>
                    <a:lnTo>
                      <a:pt x="1166" y="1645"/>
                    </a:lnTo>
                    <a:lnTo>
                      <a:pt x="1175" y="1637"/>
                    </a:lnTo>
                    <a:lnTo>
                      <a:pt x="1180" y="1627"/>
                    </a:lnTo>
                    <a:lnTo>
                      <a:pt x="1180" y="1627"/>
                    </a:lnTo>
                    <a:lnTo>
                      <a:pt x="1182" y="1618"/>
                    </a:lnTo>
                    <a:lnTo>
                      <a:pt x="1184" y="1608"/>
                    </a:lnTo>
                    <a:lnTo>
                      <a:pt x="1182" y="1589"/>
                    </a:lnTo>
                    <a:lnTo>
                      <a:pt x="1178" y="1570"/>
                    </a:lnTo>
                    <a:lnTo>
                      <a:pt x="1171" y="1552"/>
                    </a:lnTo>
                    <a:lnTo>
                      <a:pt x="1171" y="1552"/>
                    </a:lnTo>
                    <a:lnTo>
                      <a:pt x="1160" y="1538"/>
                    </a:lnTo>
                    <a:lnTo>
                      <a:pt x="1149" y="1525"/>
                    </a:lnTo>
                    <a:lnTo>
                      <a:pt x="1140" y="1509"/>
                    </a:lnTo>
                    <a:lnTo>
                      <a:pt x="1137" y="1502"/>
                    </a:lnTo>
                    <a:lnTo>
                      <a:pt x="1137" y="1494"/>
                    </a:lnTo>
                    <a:lnTo>
                      <a:pt x="1137" y="1494"/>
                    </a:lnTo>
                    <a:lnTo>
                      <a:pt x="1137" y="1482"/>
                    </a:lnTo>
                    <a:lnTo>
                      <a:pt x="1140" y="1471"/>
                    </a:lnTo>
                    <a:lnTo>
                      <a:pt x="1146" y="1460"/>
                    </a:lnTo>
                    <a:lnTo>
                      <a:pt x="1153" y="1453"/>
                    </a:lnTo>
                    <a:lnTo>
                      <a:pt x="1160" y="1447"/>
                    </a:lnTo>
                    <a:lnTo>
                      <a:pt x="1169" y="1446"/>
                    </a:lnTo>
                    <a:lnTo>
                      <a:pt x="1175" y="1446"/>
                    </a:lnTo>
                    <a:lnTo>
                      <a:pt x="1180" y="1447"/>
                    </a:lnTo>
                    <a:lnTo>
                      <a:pt x="1186" y="1451"/>
                    </a:lnTo>
                    <a:lnTo>
                      <a:pt x="1189" y="1456"/>
                    </a:lnTo>
                    <a:lnTo>
                      <a:pt x="1189" y="1456"/>
                    </a:lnTo>
                    <a:lnTo>
                      <a:pt x="1195" y="1460"/>
                    </a:lnTo>
                    <a:lnTo>
                      <a:pt x="1198" y="1460"/>
                    </a:lnTo>
                    <a:lnTo>
                      <a:pt x="1202" y="1458"/>
                    </a:lnTo>
                    <a:lnTo>
                      <a:pt x="1205" y="1453"/>
                    </a:lnTo>
                    <a:lnTo>
                      <a:pt x="1205" y="1453"/>
                    </a:lnTo>
                    <a:lnTo>
                      <a:pt x="1213" y="1444"/>
                    </a:lnTo>
                    <a:lnTo>
                      <a:pt x="1220" y="1438"/>
                    </a:lnTo>
                    <a:lnTo>
                      <a:pt x="1227" y="1435"/>
                    </a:lnTo>
                    <a:lnTo>
                      <a:pt x="1238" y="1431"/>
                    </a:lnTo>
                    <a:lnTo>
                      <a:pt x="1238" y="1431"/>
                    </a:lnTo>
                    <a:lnTo>
                      <a:pt x="1262" y="1426"/>
                    </a:lnTo>
                    <a:lnTo>
                      <a:pt x="1274" y="1422"/>
                    </a:lnTo>
                    <a:lnTo>
                      <a:pt x="1285" y="1419"/>
                    </a:lnTo>
                    <a:lnTo>
                      <a:pt x="1285" y="1419"/>
                    </a:lnTo>
                    <a:lnTo>
                      <a:pt x="1292" y="1413"/>
                    </a:lnTo>
                    <a:lnTo>
                      <a:pt x="1300" y="1408"/>
                    </a:lnTo>
                    <a:lnTo>
                      <a:pt x="1300" y="1408"/>
                    </a:lnTo>
                    <a:lnTo>
                      <a:pt x="1305" y="1402"/>
                    </a:lnTo>
                    <a:lnTo>
                      <a:pt x="1309" y="1395"/>
                    </a:lnTo>
                    <a:lnTo>
                      <a:pt x="1316" y="1382"/>
                    </a:lnTo>
                    <a:lnTo>
                      <a:pt x="1319" y="1366"/>
                    </a:lnTo>
                    <a:lnTo>
                      <a:pt x="1325" y="1352"/>
                    </a:lnTo>
                    <a:lnTo>
                      <a:pt x="1325" y="1352"/>
                    </a:lnTo>
                    <a:lnTo>
                      <a:pt x="1329" y="1344"/>
                    </a:lnTo>
                    <a:lnTo>
                      <a:pt x="1332" y="1339"/>
                    </a:lnTo>
                    <a:lnTo>
                      <a:pt x="1343" y="1328"/>
                    </a:lnTo>
                    <a:lnTo>
                      <a:pt x="1352" y="1315"/>
                    </a:lnTo>
                    <a:lnTo>
                      <a:pt x="1357" y="1310"/>
                    </a:lnTo>
                    <a:lnTo>
                      <a:pt x="1361" y="1303"/>
                    </a:lnTo>
                    <a:lnTo>
                      <a:pt x="1361" y="1303"/>
                    </a:lnTo>
                    <a:lnTo>
                      <a:pt x="1363" y="1295"/>
                    </a:lnTo>
                    <a:lnTo>
                      <a:pt x="1361" y="1290"/>
                    </a:lnTo>
                    <a:lnTo>
                      <a:pt x="1359" y="1285"/>
                    </a:lnTo>
                    <a:lnTo>
                      <a:pt x="1356" y="1279"/>
                    </a:lnTo>
                    <a:lnTo>
                      <a:pt x="1356" y="1279"/>
                    </a:lnTo>
                    <a:lnTo>
                      <a:pt x="1352" y="1274"/>
                    </a:lnTo>
                    <a:lnTo>
                      <a:pt x="1352" y="1268"/>
                    </a:lnTo>
                    <a:lnTo>
                      <a:pt x="1356" y="1257"/>
                    </a:lnTo>
                    <a:lnTo>
                      <a:pt x="1356" y="1257"/>
                    </a:lnTo>
                    <a:lnTo>
                      <a:pt x="1356" y="1245"/>
                    </a:lnTo>
                    <a:lnTo>
                      <a:pt x="1356" y="1245"/>
                    </a:lnTo>
                    <a:lnTo>
                      <a:pt x="1354" y="1236"/>
                    </a:lnTo>
                    <a:lnTo>
                      <a:pt x="1348" y="1227"/>
                    </a:lnTo>
                    <a:lnTo>
                      <a:pt x="1343" y="1218"/>
                    </a:lnTo>
                    <a:lnTo>
                      <a:pt x="1341" y="1214"/>
                    </a:lnTo>
                    <a:lnTo>
                      <a:pt x="1339" y="1209"/>
                    </a:lnTo>
                    <a:lnTo>
                      <a:pt x="1339" y="1209"/>
                    </a:lnTo>
                    <a:lnTo>
                      <a:pt x="1339" y="1203"/>
                    </a:lnTo>
                    <a:lnTo>
                      <a:pt x="1341" y="1200"/>
                    </a:lnTo>
                    <a:lnTo>
                      <a:pt x="1341" y="1194"/>
                    </a:lnTo>
                    <a:lnTo>
                      <a:pt x="1341" y="1189"/>
                    </a:lnTo>
                    <a:lnTo>
                      <a:pt x="1341" y="1189"/>
                    </a:lnTo>
                    <a:lnTo>
                      <a:pt x="1338" y="1174"/>
                    </a:lnTo>
                    <a:lnTo>
                      <a:pt x="1336" y="1167"/>
                    </a:lnTo>
                    <a:lnTo>
                      <a:pt x="1338" y="1158"/>
                    </a:lnTo>
                    <a:lnTo>
                      <a:pt x="1338" y="1158"/>
                    </a:lnTo>
                    <a:lnTo>
                      <a:pt x="1339" y="1154"/>
                    </a:lnTo>
                    <a:lnTo>
                      <a:pt x="1343" y="1151"/>
                    </a:lnTo>
                    <a:lnTo>
                      <a:pt x="1354" y="1147"/>
                    </a:lnTo>
                    <a:lnTo>
                      <a:pt x="1363" y="1142"/>
                    </a:lnTo>
                    <a:lnTo>
                      <a:pt x="1367" y="1140"/>
                    </a:lnTo>
                    <a:lnTo>
                      <a:pt x="1368" y="1136"/>
                    </a:lnTo>
                    <a:lnTo>
                      <a:pt x="1368" y="1136"/>
                    </a:lnTo>
                    <a:lnTo>
                      <a:pt x="1368" y="1131"/>
                    </a:lnTo>
                    <a:lnTo>
                      <a:pt x="1365" y="1125"/>
                    </a:lnTo>
                    <a:lnTo>
                      <a:pt x="1361" y="1124"/>
                    </a:lnTo>
                    <a:lnTo>
                      <a:pt x="1357" y="1120"/>
                    </a:lnTo>
                    <a:lnTo>
                      <a:pt x="1357" y="1120"/>
                    </a:lnTo>
                    <a:lnTo>
                      <a:pt x="1345" y="1118"/>
                    </a:lnTo>
                    <a:lnTo>
                      <a:pt x="1330" y="1118"/>
                    </a:lnTo>
                    <a:lnTo>
                      <a:pt x="1325" y="1116"/>
                    </a:lnTo>
                    <a:lnTo>
                      <a:pt x="1319" y="1113"/>
                    </a:lnTo>
                    <a:lnTo>
                      <a:pt x="1314" y="1109"/>
                    </a:lnTo>
                    <a:lnTo>
                      <a:pt x="1312" y="1104"/>
                    </a:lnTo>
                    <a:lnTo>
                      <a:pt x="1312" y="1104"/>
                    </a:lnTo>
                    <a:lnTo>
                      <a:pt x="1310" y="1096"/>
                    </a:lnTo>
                    <a:lnTo>
                      <a:pt x="1310" y="1091"/>
                    </a:lnTo>
                    <a:lnTo>
                      <a:pt x="1314" y="1086"/>
                    </a:lnTo>
                    <a:lnTo>
                      <a:pt x="1318" y="1082"/>
                    </a:lnTo>
                    <a:lnTo>
                      <a:pt x="1329" y="1077"/>
                    </a:lnTo>
                    <a:lnTo>
                      <a:pt x="1338" y="1073"/>
                    </a:lnTo>
                    <a:lnTo>
                      <a:pt x="1338" y="1073"/>
                    </a:lnTo>
                    <a:lnTo>
                      <a:pt x="1347" y="1064"/>
                    </a:lnTo>
                    <a:lnTo>
                      <a:pt x="1352" y="1060"/>
                    </a:lnTo>
                    <a:lnTo>
                      <a:pt x="1357" y="1058"/>
                    </a:lnTo>
                    <a:lnTo>
                      <a:pt x="1357" y="1058"/>
                    </a:lnTo>
                    <a:lnTo>
                      <a:pt x="1361" y="1058"/>
                    </a:lnTo>
                    <a:lnTo>
                      <a:pt x="1367" y="1060"/>
                    </a:lnTo>
                    <a:lnTo>
                      <a:pt x="1370" y="1062"/>
                    </a:lnTo>
                    <a:lnTo>
                      <a:pt x="1374" y="1066"/>
                    </a:lnTo>
                    <a:lnTo>
                      <a:pt x="1374" y="1066"/>
                    </a:lnTo>
                    <a:lnTo>
                      <a:pt x="1374" y="1069"/>
                    </a:lnTo>
                    <a:lnTo>
                      <a:pt x="1374" y="1071"/>
                    </a:lnTo>
                    <a:lnTo>
                      <a:pt x="1370" y="1077"/>
                    </a:lnTo>
                    <a:lnTo>
                      <a:pt x="1370" y="1077"/>
                    </a:lnTo>
                    <a:lnTo>
                      <a:pt x="1368" y="1082"/>
                    </a:lnTo>
                    <a:lnTo>
                      <a:pt x="1370" y="1087"/>
                    </a:lnTo>
                    <a:lnTo>
                      <a:pt x="1374" y="1089"/>
                    </a:lnTo>
                    <a:lnTo>
                      <a:pt x="1379" y="1087"/>
                    </a:lnTo>
                    <a:lnTo>
                      <a:pt x="1379" y="1087"/>
                    </a:lnTo>
                    <a:lnTo>
                      <a:pt x="1392" y="1084"/>
                    </a:lnTo>
                    <a:lnTo>
                      <a:pt x="1397" y="1084"/>
                    </a:lnTo>
                    <a:lnTo>
                      <a:pt x="1403" y="1086"/>
                    </a:lnTo>
                    <a:lnTo>
                      <a:pt x="1406" y="1087"/>
                    </a:lnTo>
                    <a:lnTo>
                      <a:pt x="1410" y="1089"/>
                    </a:lnTo>
                    <a:lnTo>
                      <a:pt x="1417" y="1102"/>
                    </a:lnTo>
                    <a:lnTo>
                      <a:pt x="1417" y="1102"/>
                    </a:lnTo>
                    <a:lnTo>
                      <a:pt x="1421" y="1107"/>
                    </a:lnTo>
                    <a:lnTo>
                      <a:pt x="1426" y="1113"/>
                    </a:lnTo>
                    <a:lnTo>
                      <a:pt x="1437" y="1124"/>
                    </a:lnTo>
                    <a:lnTo>
                      <a:pt x="1437" y="1124"/>
                    </a:lnTo>
                    <a:lnTo>
                      <a:pt x="1441" y="1131"/>
                    </a:lnTo>
                    <a:lnTo>
                      <a:pt x="1444" y="1138"/>
                    </a:lnTo>
                    <a:lnTo>
                      <a:pt x="1446" y="1156"/>
                    </a:lnTo>
                    <a:lnTo>
                      <a:pt x="1446" y="1156"/>
                    </a:lnTo>
                    <a:lnTo>
                      <a:pt x="1446" y="1171"/>
                    </a:lnTo>
                    <a:lnTo>
                      <a:pt x="1446" y="1176"/>
                    </a:lnTo>
                    <a:lnTo>
                      <a:pt x="1450" y="1181"/>
                    </a:lnTo>
                    <a:lnTo>
                      <a:pt x="1450" y="1181"/>
                    </a:lnTo>
                    <a:lnTo>
                      <a:pt x="1455" y="1185"/>
                    </a:lnTo>
                    <a:lnTo>
                      <a:pt x="1461" y="1185"/>
                    </a:lnTo>
                    <a:lnTo>
                      <a:pt x="1466" y="1183"/>
                    </a:lnTo>
                    <a:lnTo>
                      <a:pt x="1470" y="1180"/>
                    </a:lnTo>
                    <a:lnTo>
                      <a:pt x="1470" y="1180"/>
                    </a:lnTo>
                    <a:lnTo>
                      <a:pt x="1477" y="1171"/>
                    </a:lnTo>
                    <a:lnTo>
                      <a:pt x="1479" y="1162"/>
                    </a:lnTo>
                    <a:lnTo>
                      <a:pt x="1477" y="1151"/>
                    </a:lnTo>
                    <a:lnTo>
                      <a:pt x="1473" y="1142"/>
                    </a:lnTo>
                    <a:lnTo>
                      <a:pt x="1464" y="1124"/>
                    </a:lnTo>
                    <a:lnTo>
                      <a:pt x="1462" y="1115"/>
                    </a:lnTo>
                    <a:lnTo>
                      <a:pt x="1462" y="1105"/>
                    </a:lnTo>
                    <a:lnTo>
                      <a:pt x="1462" y="1105"/>
                    </a:lnTo>
                    <a:lnTo>
                      <a:pt x="1466" y="1093"/>
                    </a:lnTo>
                    <a:lnTo>
                      <a:pt x="1472" y="1084"/>
                    </a:lnTo>
                    <a:lnTo>
                      <a:pt x="1477" y="1073"/>
                    </a:lnTo>
                    <a:lnTo>
                      <a:pt x="1481" y="1060"/>
                    </a:lnTo>
                    <a:lnTo>
                      <a:pt x="1481" y="1060"/>
                    </a:lnTo>
                    <a:lnTo>
                      <a:pt x="1482" y="1046"/>
                    </a:lnTo>
                    <a:lnTo>
                      <a:pt x="1484" y="1039"/>
                    </a:lnTo>
                    <a:lnTo>
                      <a:pt x="1486" y="1033"/>
                    </a:lnTo>
                    <a:lnTo>
                      <a:pt x="1486" y="1033"/>
                    </a:lnTo>
                    <a:lnTo>
                      <a:pt x="1493" y="1022"/>
                    </a:lnTo>
                    <a:lnTo>
                      <a:pt x="1500" y="1011"/>
                    </a:lnTo>
                    <a:lnTo>
                      <a:pt x="1500" y="1011"/>
                    </a:lnTo>
                    <a:lnTo>
                      <a:pt x="1504" y="1006"/>
                    </a:lnTo>
                    <a:lnTo>
                      <a:pt x="1508" y="1002"/>
                    </a:lnTo>
                    <a:lnTo>
                      <a:pt x="1511" y="1002"/>
                    </a:lnTo>
                    <a:lnTo>
                      <a:pt x="1517" y="1001"/>
                    </a:lnTo>
                    <a:lnTo>
                      <a:pt x="1526" y="1004"/>
                    </a:lnTo>
                    <a:lnTo>
                      <a:pt x="1538" y="1006"/>
                    </a:lnTo>
                    <a:lnTo>
                      <a:pt x="1538" y="1006"/>
                    </a:lnTo>
                    <a:lnTo>
                      <a:pt x="1549" y="1006"/>
                    </a:lnTo>
                    <a:lnTo>
                      <a:pt x="1560" y="1004"/>
                    </a:lnTo>
                    <a:lnTo>
                      <a:pt x="1569" y="997"/>
                    </a:lnTo>
                    <a:lnTo>
                      <a:pt x="1573" y="993"/>
                    </a:lnTo>
                    <a:lnTo>
                      <a:pt x="1575" y="988"/>
                    </a:lnTo>
                    <a:lnTo>
                      <a:pt x="1575" y="988"/>
                    </a:lnTo>
                    <a:lnTo>
                      <a:pt x="1582" y="975"/>
                    </a:lnTo>
                    <a:lnTo>
                      <a:pt x="1593" y="963"/>
                    </a:lnTo>
                    <a:lnTo>
                      <a:pt x="1593" y="963"/>
                    </a:lnTo>
                    <a:lnTo>
                      <a:pt x="1605" y="944"/>
                    </a:lnTo>
                    <a:lnTo>
                      <a:pt x="1618" y="928"/>
                    </a:lnTo>
                    <a:lnTo>
                      <a:pt x="1618" y="928"/>
                    </a:lnTo>
                    <a:lnTo>
                      <a:pt x="1629" y="908"/>
                    </a:lnTo>
                    <a:lnTo>
                      <a:pt x="1640" y="888"/>
                    </a:lnTo>
                    <a:lnTo>
                      <a:pt x="1640" y="888"/>
                    </a:lnTo>
                    <a:lnTo>
                      <a:pt x="1645" y="879"/>
                    </a:lnTo>
                    <a:lnTo>
                      <a:pt x="1649" y="870"/>
                    </a:lnTo>
                    <a:lnTo>
                      <a:pt x="1651" y="861"/>
                    </a:lnTo>
                    <a:lnTo>
                      <a:pt x="1651" y="850"/>
                    </a:lnTo>
                    <a:lnTo>
                      <a:pt x="1651" y="850"/>
                    </a:lnTo>
                    <a:lnTo>
                      <a:pt x="1651" y="830"/>
                    </a:lnTo>
                    <a:lnTo>
                      <a:pt x="1649" y="809"/>
                    </a:lnTo>
                    <a:lnTo>
                      <a:pt x="1649" y="809"/>
                    </a:lnTo>
                    <a:lnTo>
                      <a:pt x="1647" y="792"/>
                    </a:lnTo>
                    <a:lnTo>
                      <a:pt x="1645" y="785"/>
                    </a:lnTo>
                    <a:lnTo>
                      <a:pt x="1642" y="780"/>
                    </a:lnTo>
                    <a:lnTo>
                      <a:pt x="1642" y="780"/>
                    </a:lnTo>
                    <a:lnTo>
                      <a:pt x="1638" y="773"/>
                    </a:lnTo>
                    <a:lnTo>
                      <a:pt x="1633" y="769"/>
                    </a:lnTo>
                    <a:lnTo>
                      <a:pt x="1629" y="767"/>
                    </a:lnTo>
                    <a:lnTo>
                      <a:pt x="1624" y="767"/>
                    </a:lnTo>
                    <a:lnTo>
                      <a:pt x="1613" y="769"/>
                    </a:lnTo>
                    <a:lnTo>
                      <a:pt x="1600" y="769"/>
                    </a:lnTo>
                    <a:lnTo>
                      <a:pt x="1600" y="769"/>
                    </a:lnTo>
                    <a:lnTo>
                      <a:pt x="1595" y="767"/>
                    </a:lnTo>
                    <a:lnTo>
                      <a:pt x="1591" y="765"/>
                    </a:lnTo>
                    <a:lnTo>
                      <a:pt x="1584" y="758"/>
                    </a:lnTo>
                    <a:lnTo>
                      <a:pt x="1580" y="749"/>
                    </a:lnTo>
                    <a:lnTo>
                      <a:pt x="1578" y="740"/>
                    </a:lnTo>
                    <a:lnTo>
                      <a:pt x="1578" y="740"/>
                    </a:lnTo>
                    <a:lnTo>
                      <a:pt x="1582" y="733"/>
                    </a:lnTo>
                    <a:lnTo>
                      <a:pt x="1586" y="725"/>
                    </a:lnTo>
                    <a:lnTo>
                      <a:pt x="1591" y="720"/>
                    </a:lnTo>
                    <a:lnTo>
                      <a:pt x="1596" y="716"/>
                    </a:lnTo>
                    <a:lnTo>
                      <a:pt x="1596" y="716"/>
                    </a:lnTo>
                    <a:lnTo>
                      <a:pt x="1615" y="704"/>
                    </a:lnTo>
                    <a:lnTo>
                      <a:pt x="1629" y="689"/>
                    </a:lnTo>
                    <a:lnTo>
                      <a:pt x="1629" y="689"/>
                    </a:lnTo>
                    <a:lnTo>
                      <a:pt x="1636" y="682"/>
                    </a:lnTo>
                    <a:lnTo>
                      <a:pt x="1642" y="675"/>
                    </a:lnTo>
                    <a:lnTo>
                      <a:pt x="1642" y="675"/>
                    </a:lnTo>
                    <a:lnTo>
                      <a:pt x="1643" y="668"/>
                    </a:lnTo>
                    <a:lnTo>
                      <a:pt x="1645" y="659"/>
                    </a:lnTo>
                    <a:lnTo>
                      <a:pt x="1649" y="651"/>
                    </a:lnTo>
                    <a:lnTo>
                      <a:pt x="1653" y="644"/>
                    </a:lnTo>
                    <a:lnTo>
                      <a:pt x="1653" y="644"/>
                    </a:lnTo>
                    <a:lnTo>
                      <a:pt x="1662" y="635"/>
                    </a:lnTo>
                    <a:lnTo>
                      <a:pt x="1674" y="628"/>
                    </a:lnTo>
                    <a:lnTo>
                      <a:pt x="1687" y="626"/>
                    </a:lnTo>
                    <a:lnTo>
                      <a:pt x="1700" y="626"/>
                    </a:lnTo>
                    <a:lnTo>
                      <a:pt x="1700" y="626"/>
                    </a:lnTo>
                    <a:lnTo>
                      <a:pt x="1721" y="628"/>
                    </a:lnTo>
                    <a:lnTo>
                      <a:pt x="1743" y="630"/>
                    </a:lnTo>
                    <a:lnTo>
                      <a:pt x="1752" y="630"/>
                    </a:lnTo>
                    <a:lnTo>
                      <a:pt x="1763" y="628"/>
                    </a:lnTo>
                    <a:lnTo>
                      <a:pt x="1774" y="626"/>
                    </a:lnTo>
                    <a:lnTo>
                      <a:pt x="1783" y="621"/>
                    </a:lnTo>
                    <a:lnTo>
                      <a:pt x="1783" y="621"/>
                    </a:lnTo>
                    <a:lnTo>
                      <a:pt x="1790" y="617"/>
                    </a:lnTo>
                    <a:lnTo>
                      <a:pt x="1799" y="615"/>
                    </a:lnTo>
                    <a:lnTo>
                      <a:pt x="1806" y="613"/>
                    </a:lnTo>
                    <a:lnTo>
                      <a:pt x="1814" y="615"/>
                    </a:lnTo>
                    <a:lnTo>
                      <a:pt x="1814" y="615"/>
                    </a:lnTo>
                    <a:lnTo>
                      <a:pt x="1819" y="617"/>
                    </a:lnTo>
                    <a:lnTo>
                      <a:pt x="1823" y="619"/>
                    </a:lnTo>
                    <a:lnTo>
                      <a:pt x="1826" y="626"/>
                    </a:lnTo>
                    <a:lnTo>
                      <a:pt x="1826" y="626"/>
                    </a:lnTo>
                    <a:lnTo>
                      <a:pt x="1834" y="635"/>
                    </a:lnTo>
                    <a:lnTo>
                      <a:pt x="1839" y="640"/>
                    </a:lnTo>
                    <a:lnTo>
                      <a:pt x="1844" y="642"/>
                    </a:lnTo>
                    <a:lnTo>
                      <a:pt x="1850" y="640"/>
                    </a:lnTo>
                    <a:lnTo>
                      <a:pt x="1855" y="637"/>
                    </a:lnTo>
                    <a:lnTo>
                      <a:pt x="1861" y="631"/>
                    </a:lnTo>
                    <a:lnTo>
                      <a:pt x="1864" y="624"/>
                    </a:lnTo>
                    <a:lnTo>
                      <a:pt x="1868" y="615"/>
                    </a:lnTo>
                    <a:lnTo>
                      <a:pt x="1868" y="615"/>
                    </a:lnTo>
                    <a:lnTo>
                      <a:pt x="1872" y="604"/>
                    </a:lnTo>
                    <a:lnTo>
                      <a:pt x="1877" y="597"/>
                    </a:lnTo>
                    <a:lnTo>
                      <a:pt x="1891" y="583"/>
                    </a:lnTo>
                    <a:lnTo>
                      <a:pt x="1891" y="583"/>
                    </a:lnTo>
                    <a:lnTo>
                      <a:pt x="1900" y="573"/>
                    </a:lnTo>
                    <a:lnTo>
                      <a:pt x="1910" y="570"/>
                    </a:lnTo>
                    <a:lnTo>
                      <a:pt x="1919" y="568"/>
                    </a:lnTo>
                    <a:lnTo>
                      <a:pt x="1931" y="568"/>
                    </a:lnTo>
                    <a:lnTo>
                      <a:pt x="1931" y="568"/>
                    </a:lnTo>
                    <a:lnTo>
                      <a:pt x="1937" y="570"/>
                    </a:lnTo>
                    <a:lnTo>
                      <a:pt x="1938" y="572"/>
                    </a:lnTo>
                    <a:lnTo>
                      <a:pt x="1944" y="579"/>
                    </a:lnTo>
                    <a:lnTo>
                      <a:pt x="1944" y="579"/>
                    </a:lnTo>
                    <a:lnTo>
                      <a:pt x="1951" y="581"/>
                    </a:lnTo>
                    <a:lnTo>
                      <a:pt x="1955" y="583"/>
                    </a:lnTo>
                    <a:lnTo>
                      <a:pt x="1958" y="581"/>
                    </a:lnTo>
                    <a:lnTo>
                      <a:pt x="1962" y="577"/>
                    </a:lnTo>
                    <a:lnTo>
                      <a:pt x="1967" y="566"/>
                    </a:lnTo>
                    <a:lnTo>
                      <a:pt x="1973" y="557"/>
                    </a:lnTo>
                    <a:lnTo>
                      <a:pt x="1973" y="557"/>
                    </a:lnTo>
                    <a:lnTo>
                      <a:pt x="1980" y="550"/>
                    </a:lnTo>
                    <a:lnTo>
                      <a:pt x="1991" y="545"/>
                    </a:lnTo>
                    <a:lnTo>
                      <a:pt x="1995" y="545"/>
                    </a:lnTo>
                    <a:lnTo>
                      <a:pt x="2000" y="545"/>
                    </a:lnTo>
                    <a:lnTo>
                      <a:pt x="2004" y="548"/>
                    </a:lnTo>
                    <a:lnTo>
                      <a:pt x="2005" y="554"/>
                    </a:lnTo>
                    <a:lnTo>
                      <a:pt x="2005" y="554"/>
                    </a:lnTo>
                    <a:lnTo>
                      <a:pt x="2005" y="559"/>
                    </a:lnTo>
                    <a:lnTo>
                      <a:pt x="2005" y="564"/>
                    </a:lnTo>
                    <a:lnTo>
                      <a:pt x="2000" y="573"/>
                    </a:lnTo>
                    <a:lnTo>
                      <a:pt x="1995" y="583"/>
                    </a:lnTo>
                    <a:lnTo>
                      <a:pt x="1987" y="592"/>
                    </a:lnTo>
                    <a:lnTo>
                      <a:pt x="1987" y="592"/>
                    </a:lnTo>
                    <a:lnTo>
                      <a:pt x="1978" y="602"/>
                    </a:lnTo>
                    <a:lnTo>
                      <a:pt x="1971" y="613"/>
                    </a:lnTo>
                    <a:lnTo>
                      <a:pt x="1962" y="624"/>
                    </a:lnTo>
                    <a:lnTo>
                      <a:pt x="1953" y="635"/>
                    </a:lnTo>
                    <a:lnTo>
                      <a:pt x="1953" y="635"/>
                    </a:lnTo>
                    <a:lnTo>
                      <a:pt x="1946" y="640"/>
                    </a:lnTo>
                    <a:lnTo>
                      <a:pt x="1937" y="644"/>
                    </a:lnTo>
                    <a:lnTo>
                      <a:pt x="1929" y="648"/>
                    </a:lnTo>
                    <a:lnTo>
                      <a:pt x="1920" y="653"/>
                    </a:lnTo>
                    <a:lnTo>
                      <a:pt x="1920" y="653"/>
                    </a:lnTo>
                    <a:lnTo>
                      <a:pt x="1910" y="662"/>
                    </a:lnTo>
                    <a:lnTo>
                      <a:pt x="1900" y="673"/>
                    </a:lnTo>
                    <a:lnTo>
                      <a:pt x="1893" y="686"/>
                    </a:lnTo>
                    <a:lnTo>
                      <a:pt x="1890" y="700"/>
                    </a:lnTo>
                    <a:lnTo>
                      <a:pt x="1886" y="715"/>
                    </a:lnTo>
                    <a:lnTo>
                      <a:pt x="1884" y="729"/>
                    </a:lnTo>
                    <a:lnTo>
                      <a:pt x="1882" y="758"/>
                    </a:lnTo>
                    <a:lnTo>
                      <a:pt x="1882" y="758"/>
                    </a:lnTo>
                    <a:lnTo>
                      <a:pt x="1882" y="774"/>
                    </a:lnTo>
                    <a:lnTo>
                      <a:pt x="1884" y="785"/>
                    </a:lnTo>
                    <a:lnTo>
                      <a:pt x="1888" y="796"/>
                    </a:lnTo>
                    <a:lnTo>
                      <a:pt x="1891" y="805"/>
                    </a:lnTo>
                    <a:lnTo>
                      <a:pt x="1899" y="812"/>
                    </a:lnTo>
                    <a:lnTo>
                      <a:pt x="1902" y="814"/>
                    </a:lnTo>
                    <a:lnTo>
                      <a:pt x="1906" y="814"/>
                    </a:lnTo>
                    <a:lnTo>
                      <a:pt x="1910" y="816"/>
                    </a:lnTo>
                    <a:lnTo>
                      <a:pt x="1915" y="814"/>
                    </a:lnTo>
                    <a:lnTo>
                      <a:pt x="1915" y="814"/>
                    </a:lnTo>
                    <a:lnTo>
                      <a:pt x="1920" y="811"/>
                    </a:lnTo>
                    <a:lnTo>
                      <a:pt x="1926" y="805"/>
                    </a:lnTo>
                    <a:lnTo>
                      <a:pt x="1928" y="798"/>
                    </a:lnTo>
                    <a:lnTo>
                      <a:pt x="1929" y="789"/>
                    </a:lnTo>
                    <a:lnTo>
                      <a:pt x="1931" y="773"/>
                    </a:lnTo>
                    <a:lnTo>
                      <a:pt x="1935" y="765"/>
                    </a:lnTo>
                    <a:lnTo>
                      <a:pt x="1938" y="760"/>
                    </a:lnTo>
                    <a:lnTo>
                      <a:pt x="1938" y="760"/>
                    </a:lnTo>
                    <a:lnTo>
                      <a:pt x="1946" y="756"/>
                    </a:lnTo>
                    <a:lnTo>
                      <a:pt x="1953" y="754"/>
                    </a:lnTo>
                    <a:lnTo>
                      <a:pt x="1962" y="751"/>
                    </a:lnTo>
                    <a:lnTo>
                      <a:pt x="1967" y="747"/>
                    </a:lnTo>
                    <a:lnTo>
                      <a:pt x="1967" y="747"/>
                    </a:lnTo>
                    <a:lnTo>
                      <a:pt x="1971" y="742"/>
                    </a:lnTo>
                    <a:lnTo>
                      <a:pt x="1973" y="736"/>
                    </a:lnTo>
                    <a:lnTo>
                      <a:pt x="1977" y="724"/>
                    </a:lnTo>
                    <a:lnTo>
                      <a:pt x="1977" y="724"/>
                    </a:lnTo>
                    <a:lnTo>
                      <a:pt x="1978" y="718"/>
                    </a:lnTo>
                    <a:lnTo>
                      <a:pt x="1982" y="713"/>
                    </a:lnTo>
                    <a:lnTo>
                      <a:pt x="1991" y="704"/>
                    </a:lnTo>
                    <a:lnTo>
                      <a:pt x="2000" y="695"/>
                    </a:lnTo>
                    <a:lnTo>
                      <a:pt x="2002" y="689"/>
                    </a:lnTo>
                    <a:lnTo>
                      <a:pt x="2002" y="682"/>
                    </a:lnTo>
                    <a:lnTo>
                      <a:pt x="2002" y="682"/>
                    </a:lnTo>
                    <a:lnTo>
                      <a:pt x="2000" y="675"/>
                    </a:lnTo>
                    <a:lnTo>
                      <a:pt x="1996" y="668"/>
                    </a:lnTo>
                    <a:lnTo>
                      <a:pt x="1993" y="660"/>
                    </a:lnTo>
                    <a:lnTo>
                      <a:pt x="1991" y="653"/>
                    </a:lnTo>
                    <a:lnTo>
                      <a:pt x="1991" y="653"/>
                    </a:lnTo>
                    <a:lnTo>
                      <a:pt x="1991" y="646"/>
                    </a:lnTo>
                    <a:lnTo>
                      <a:pt x="1995" y="639"/>
                    </a:lnTo>
                    <a:lnTo>
                      <a:pt x="2004" y="628"/>
                    </a:lnTo>
                    <a:lnTo>
                      <a:pt x="2004" y="628"/>
                    </a:lnTo>
                    <a:lnTo>
                      <a:pt x="2009" y="621"/>
                    </a:lnTo>
                    <a:lnTo>
                      <a:pt x="2016" y="613"/>
                    </a:lnTo>
                    <a:lnTo>
                      <a:pt x="2024" y="610"/>
                    </a:lnTo>
                    <a:lnTo>
                      <a:pt x="2033" y="606"/>
                    </a:lnTo>
                    <a:lnTo>
                      <a:pt x="2033" y="606"/>
                    </a:lnTo>
                    <a:lnTo>
                      <a:pt x="2043" y="602"/>
                    </a:lnTo>
                    <a:lnTo>
                      <a:pt x="2056" y="599"/>
                    </a:lnTo>
                    <a:lnTo>
                      <a:pt x="2067" y="595"/>
                    </a:lnTo>
                    <a:lnTo>
                      <a:pt x="2080" y="595"/>
                    </a:lnTo>
                    <a:lnTo>
                      <a:pt x="2080" y="595"/>
                    </a:lnTo>
                    <a:lnTo>
                      <a:pt x="2085" y="597"/>
                    </a:lnTo>
                    <a:lnTo>
                      <a:pt x="2091" y="601"/>
                    </a:lnTo>
                    <a:lnTo>
                      <a:pt x="2096" y="602"/>
                    </a:lnTo>
                    <a:lnTo>
                      <a:pt x="2103" y="604"/>
                    </a:lnTo>
                    <a:lnTo>
                      <a:pt x="2103" y="604"/>
                    </a:lnTo>
                    <a:lnTo>
                      <a:pt x="2110" y="601"/>
                    </a:lnTo>
                    <a:lnTo>
                      <a:pt x="2118" y="595"/>
                    </a:lnTo>
                    <a:lnTo>
                      <a:pt x="2129" y="581"/>
                    </a:lnTo>
                    <a:lnTo>
                      <a:pt x="2129" y="581"/>
                    </a:lnTo>
                    <a:lnTo>
                      <a:pt x="2136" y="575"/>
                    </a:lnTo>
                    <a:lnTo>
                      <a:pt x="2141" y="570"/>
                    </a:lnTo>
                    <a:lnTo>
                      <a:pt x="2158" y="561"/>
                    </a:lnTo>
                    <a:lnTo>
                      <a:pt x="2174" y="555"/>
                    </a:lnTo>
                    <a:lnTo>
                      <a:pt x="2192" y="552"/>
                    </a:lnTo>
                    <a:lnTo>
                      <a:pt x="2192" y="552"/>
                    </a:lnTo>
                    <a:lnTo>
                      <a:pt x="2210" y="550"/>
                    </a:lnTo>
                    <a:lnTo>
                      <a:pt x="2219" y="548"/>
                    </a:lnTo>
                    <a:lnTo>
                      <a:pt x="2226" y="543"/>
                    </a:lnTo>
                    <a:lnTo>
                      <a:pt x="2226" y="543"/>
                    </a:lnTo>
                    <a:lnTo>
                      <a:pt x="2232" y="535"/>
                    </a:lnTo>
                    <a:lnTo>
                      <a:pt x="2235" y="528"/>
                    </a:lnTo>
                    <a:lnTo>
                      <a:pt x="2237" y="521"/>
                    </a:lnTo>
                    <a:lnTo>
                      <a:pt x="2234" y="512"/>
                    </a:lnTo>
                    <a:lnTo>
                      <a:pt x="2234" y="512"/>
                    </a:lnTo>
                    <a:lnTo>
                      <a:pt x="2230" y="508"/>
                    </a:lnTo>
                    <a:lnTo>
                      <a:pt x="2223" y="503"/>
                    </a:lnTo>
                    <a:lnTo>
                      <a:pt x="2217" y="497"/>
                    </a:lnTo>
                    <a:lnTo>
                      <a:pt x="2215" y="494"/>
                    </a:lnTo>
                    <a:lnTo>
                      <a:pt x="2215" y="492"/>
                    </a:lnTo>
                    <a:lnTo>
                      <a:pt x="2215" y="492"/>
                    </a:lnTo>
                    <a:lnTo>
                      <a:pt x="2217" y="490"/>
                    </a:lnTo>
                    <a:lnTo>
                      <a:pt x="2219" y="488"/>
                    </a:lnTo>
                    <a:lnTo>
                      <a:pt x="2224" y="488"/>
                    </a:lnTo>
                    <a:lnTo>
                      <a:pt x="2230" y="490"/>
                    </a:lnTo>
                    <a:lnTo>
                      <a:pt x="2235" y="490"/>
                    </a:lnTo>
                    <a:lnTo>
                      <a:pt x="2235" y="490"/>
                    </a:lnTo>
                    <a:lnTo>
                      <a:pt x="2241" y="487"/>
                    </a:lnTo>
                    <a:lnTo>
                      <a:pt x="2244" y="481"/>
                    </a:lnTo>
                    <a:lnTo>
                      <a:pt x="2250" y="478"/>
                    </a:lnTo>
                    <a:lnTo>
                      <a:pt x="2253" y="472"/>
                    </a:lnTo>
                    <a:lnTo>
                      <a:pt x="2253" y="472"/>
                    </a:lnTo>
                    <a:lnTo>
                      <a:pt x="2259" y="470"/>
                    </a:lnTo>
                    <a:lnTo>
                      <a:pt x="2262" y="470"/>
                    </a:lnTo>
                    <a:lnTo>
                      <a:pt x="2273" y="472"/>
                    </a:lnTo>
                    <a:lnTo>
                      <a:pt x="2273" y="472"/>
                    </a:lnTo>
                    <a:lnTo>
                      <a:pt x="2281" y="472"/>
                    </a:lnTo>
                    <a:lnTo>
                      <a:pt x="2286" y="470"/>
                    </a:lnTo>
                    <a:lnTo>
                      <a:pt x="2291" y="469"/>
                    </a:lnTo>
                    <a:lnTo>
                      <a:pt x="2299" y="469"/>
                    </a:lnTo>
                    <a:lnTo>
                      <a:pt x="2299" y="469"/>
                    </a:lnTo>
                    <a:lnTo>
                      <a:pt x="2304" y="472"/>
                    </a:lnTo>
                    <a:lnTo>
                      <a:pt x="2308" y="476"/>
                    </a:lnTo>
                    <a:lnTo>
                      <a:pt x="2315" y="487"/>
                    </a:lnTo>
                    <a:lnTo>
                      <a:pt x="2315" y="487"/>
                    </a:lnTo>
                    <a:lnTo>
                      <a:pt x="2322" y="492"/>
                    </a:lnTo>
                    <a:lnTo>
                      <a:pt x="2331" y="496"/>
                    </a:lnTo>
                    <a:lnTo>
                      <a:pt x="2349" y="499"/>
                    </a:lnTo>
                    <a:lnTo>
                      <a:pt x="2349" y="499"/>
                    </a:lnTo>
                    <a:lnTo>
                      <a:pt x="2357" y="501"/>
                    </a:lnTo>
                    <a:lnTo>
                      <a:pt x="2362" y="501"/>
                    </a:lnTo>
                    <a:lnTo>
                      <a:pt x="2366" y="497"/>
                    </a:lnTo>
                    <a:lnTo>
                      <a:pt x="2367" y="490"/>
                    </a:lnTo>
                    <a:lnTo>
                      <a:pt x="2367" y="490"/>
                    </a:lnTo>
                    <a:lnTo>
                      <a:pt x="2369" y="483"/>
                    </a:lnTo>
                    <a:lnTo>
                      <a:pt x="2371" y="479"/>
                    </a:lnTo>
                    <a:lnTo>
                      <a:pt x="2377" y="478"/>
                    </a:lnTo>
                    <a:lnTo>
                      <a:pt x="2382" y="476"/>
                    </a:lnTo>
                    <a:lnTo>
                      <a:pt x="2382" y="476"/>
                    </a:lnTo>
                    <a:lnTo>
                      <a:pt x="2389" y="474"/>
                    </a:lnTo>
                    <a:lnTo>
                      <a:pt x="2391" y="469"/>
                    </a:lnTo>
                    <a:lnTo>
                      <a:pt x="2391" y="463"/>
                    </a:lnTo>
                    <a:lnTo>
                      <a:pt x="2389" y="458"/>
                    </a:lnTo>
                    <a:lnTo>
                      <a:pt x="2389" y="458"/>
                    </a:lnTo>
                    <a:close/>
                  </a:path>
                </a:pathLst>
              </a:custGeom>
              <a:solidFill>
                <a:srgbClr val="161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12"/>
              <p:cNvSpPr>
                <a:spLocks noEditPoints="1"/>
              </p:cNvSpPr>
              <p:nvPr/>
            </p:nvSpPr>
            <p:spPr bwMode="auto">
              <a:xfrm>
                <a:off x="4144495" y="1555291"/>
                <a:ext cx="2139090" cy="1609711"/>
              </a:xfrm>
              <a:custGeom>
                <a:avLst/>
                <a:gdLst>
                  <a:gd name="T0" fmla="*/ 231 w 1406"/>
                  <a:gd name="T1" fmla="*/ 660 h 1049"/>
                  <a:gd name="T2" fmla="*/ 240 w 1406"/>
                  <a:gd name="T3" fmla="*/ 588 h 1049"/>
                  <a:gd name="T4" fmla="*/ 204 w 1406"/>
                  <a:gd name="T5" fmla="*/ 640 h 1049"/>
                  <a:gd name="T6" fmla="*/ 1200 w 1406"/>
                  <a:gd name="T7" fmla="*/ 159 h 1049"/>
                  <a:gd name="T8" fmla="*/ 1373 w 1406"/>
                  <a:gd name="T9" fmla="*/ 3 h 1049"/>
                  <a:gd name="T10" fmla="*/ 1169 w 1406"/>
                  <a:gd name="T11" fmla="*/ 96 h 1049"/>
                  <a:gd name="T12" fmla="*/ 267 w 1406"/>
                  <a:gd name="T13" fmla="*/ 700 h 1049"/>
                  <a:gd name="T14" fmla="*/ 356 w 1406"/>
                  <a:gd name="T15" fmla="*/ 669 h 1049"/>
                  <a:gd name="T16" fmla="*/ 336 w 1406"/>
                  <a:gd name="T17" fmla="*/ 602 h 1049"/>
                  <a:gd name="T18" fmla="*/ 320 w 1406"/>
                  <a:gd name="T19" fmla="*/ 521 h 1049"/>
                  <a:gd name="T20" fmla="*/ 267 w 1406"/>
                  <a:gd name="T21" fmla="*/ 516 h 1049"/>
                  <a:gd name="T22" fmla="*/ 289 w 1406"/>
                  <a:gd name="T23" fmla="*/ 584 h 1049"/>
                  <a:gd name="T24" fmla="*/ 277 w 1406"/>
                  <a:gd name="T25" fmla="*/ 640 h 1049"/>
                  <a:gd name="T26" fmla="*/ 525 w 1406"/>
                  <a:gd name="T27" fmla="*/ 566 h 1049"/>
                  <a:gd name="T28" fmla="*/ 126 w 1406"/>
                  <a:gd name="T29" fmla="*/ 338 h 1049"/>
                  <a:gd name="T30" fmla="*/ 85 w 1406"/>
                  <a:gd name="T31" fmla="*/ 302 h 1049"/>
                  <a:gd name="T32" fmla="*/ 36 w 1406"/>
                  <a:gd name="T33" fmla="*/ 316 h 1049"/>
                  <a:gd name="T34" fmla="*/ 16 w 1406"/>
                  <a:gd name="T35" fmla="*/ 342 h 1049"/>
                  <a:gd name="T36" fmla="*/ 106 w 1406"/>
                  <a:gd name="T37" fmla="*/ 356 h 1049"/>
                  <a:gd name="T38" fmla="*/ 1033 w 1406"/>
                  <a:gd name="T39" fmla="*/ 877 h 1049"/>
                  <a:gd name="T40" fmla="*/ 1118 w 1406"/>
                  <a:gd name="T41" fmla="*/ 691 h 1049"/>
                  <a:gd name="T42" fmla="*/ 1303 w 1406"/>
                  <a:gd name="T43" fmla="*/ 682 h 1049"/>
                  <a:gd name="T44" fmla="*/ 1268 w 1406"/>
                  <a:gd name="T45" fmla="*/ 619 h 1049"/>
                  <a:gd name="T46" fmla="*/ 1274 w 1406"/>
                  <a:gd name="T47" fmla="*/ 472 h 1049"/>
                  <a:gd name="T48" fmla="*/ 1277 w 1406"/>
                  <a:gd name="T49" fmla="*/ 208 h 1049"/>
                  <a:gd name="T50" fmla="*/ 1180 w 1406"/>
                  <a:gd name="T51" fmla="*/ 251 h 1049"/>
                  <a:gd name="T52" fmla="*/ 1042 w 1406"/>
                  <a:gd name="T53" fmla="*/ 289 h 1049"/>
                  <a:gd name="T54" fmla="*/ 999 w 1406"/>
                  <a:gd name="T55" fmla="*/ 302 h 1049"/>
                  <a:gd name="T56" fmla="*/ 894 w 1406"/>
                  <a:gd name="T57" fmla="*/ 358 h 1049"/>
                  <a:gd name="T58" fmla="*/ 955 w 1406"/>
                  <a:gd name="T59" fmla="*/ 289 h 1049"/>
                  <a:gd name="T60" fmla="*/ 798 w 1406"/>
                  <a:gd name="T61" fmla="*/ 190 h 1049"/>
                  <a:gd name="T62" fmla="*/ 749 w 1406"/>
                  <a:gd name="T63" fmla="*/ 170 h 1049"/>
                  <a:gd name="T64" fmla="*/ 682 w 1406"/>
                  <a:gd name="T65" fmla="*/ 183 h 1049"/>
                  <a:gd name="T66" fmla="*/ 591 w 1406"/>
                  <a:gd name="T67" fmla="*/ 264 h 1049"/>
                  <a:gd name="T68" fmla="*/ 525 w 1406"/>
                  <a:gd name="T69" fmla="*/ 342 h 1049"/>
                  <a:gd name="T70" fmla="*/ 452 w 1406"/>
                  <a:gd name="T71" fmla="*/ 394 h 1049"/>
                  <a:gd name="T72" fmla="*/ 429 w 1406"/>
                  <a:gd name="T73" fmla="*/ 449 h 1049"/>
                  <a:gd name="T74" fmla="*/ 443 w 1406"/>
                  <a:gd name="T75" fmla="*/ 510 h 1049"/>
                  <a:gd name="T76" fmla="*/ 523 w 1406"/>
                  <a:gd name="T77" fmla="*/ 503 h 1049"/>
                  <a:gd name="T78" fmla="*/ 586 w 1406"/>
                  <a:gd name="T79" fmla="*/ 554 h 1049"/>
                  <a:gd name="T80" fmla="*/ 617 w 1406"/>
                  <a:gd name="T81" fmla="*/ 416 h 1049"/>
                  <a:gd name="T82" fmla="*/ 716 w 1406"/>
                  <a:gd name="T83" fmla="*/ 322 h 1049"/>
                  <a:gd name="T84" fmla="*/ 704 w 1406"/>
                  <a:gd name="T85" fmla="*/ 459 h 1049"/>
                  <a:gd name="T86" fmla="*/ 745 w 1406"/>
                  <a:gd name="T87" fmla="*/ 479 h 1049"/>
                  <a:gd name="T88" fmla="*/ 669 w 1406"/>
                  <a:gd name="T89" fmla="*/ 561 h 1049"/>
                  <a:gd name="T90" fmla="*/ 541 w 1406"/>
                  <a:gd name="T91" fmla="*/ 610 h 1049"/>
                  <a:gd name="T92" fmla="*/ 505 w 1406"/>
                  <a:gd name="T93" fmla="*/ 525 h 1049"/>
                  <a:gd name="T94" fmla="*/ 474 w 1406"/>
                  <a:gd name="T95" fmla="*/ 577 h 1049"/>
                  <a:gd name="T96" fmla="*/ 414 w 1406"/>
                  <a:gd name="T97" fmla="*/ 673 h 1049"/>
                  <a:gd name="T98" fmla="*/ 325 w 1406"/>
                  <a:gd name="T99" fmla="*/ 724 h 1049"/>
                  <a:gd name="T100" fmla="*/ 338 w 1406"/>
                  <a:gd name="T101" fmla="*/ 814 h 1049"/>
                  <a:gd name="T102" fmla="*/ 208 w 1406"/>
                  <a:gd name="T103" fmla="*/ 861 h 1049"/>
                  <a:gd name="T104" fmla="*/ 304 w 1406"/>
                  <a:gd name="T105" fmla="*/ 997 h 1049"/>
                  <a:gd name="T106" fmla="*/ 407 w 1406"/>
                  <a:gd name="T107" fmla="*/ 854 h 1049"/>
                  <a:gd name="T108" fmla="*/ 572 w 1406"/>
                  <a:gd name="T109" fmla="*/ 917 h 1049"/>
                  <a:gd name="T110" fmla="*/ 573 w 1406"/>
                  <a:gd name="T111" fmla="*/ 986 h 1049"/>
                  <a:gd name="T112" fmla="*/ 608 w 1406"/>
                  <a:gd name="T113" fmla="*/ 910 h 1049"/>
                  <a:gd name="T114" fmla="*/ 582 w 1406"/>
                  <a:gd name="T115" fmla="*/ 859 h 1049"/>
                  <a:gd name="T116" fmla="*/ 671 w 1406"/>
                  <a:gd name="T117" fmla="*/ 984 h 1049"/>
                  <a:gd name="T118" fmla="*/ 715 w 1406"/>
                  <a:gd name="T119" fmla="*/ 928 h 1049"/>
                  <a:gd name="T120" fmla="*/ 798 w 1406"/>
                  <a:gd name="T121" fmla="*/ 1015 h 1049"/>
                  <a:gd name="T122" fmla="*/ 928 w 1406"/>
                  <a:gd name="T123" fmla="*/ 1035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6" h="1049">
                    <a:moveTo>
                      <a:pt x="1095" y="206"/>
                    </a:moveTo>
                    <a:lnTo>
                      <a:pt x="1095" y="206"/>
                    </a:lnTo>
                    <a:lnTo>
                      <a:pt x="1096" y="206"/>
                    </a:lnTo>
                    <a:lnTo>
                      <a:pt x="1096" y="206"/>
                    </a:lnTo>
                    <a:lnTo>
                      <a:pt x="1100" y="208"/>
                    </a:lnTo>
                    <a:lnTo>
                      <a:pt x="1102" y="210"/>
                    </a:lnTo>
                    <a:lnTo>
                      <a:pt x="1104" y="217"/>
                    </a:lnTo>
                    <a:lnTo>
                      <a:pt x="1104" y="221"/>
                    </a:lnTo>
                    <a:lnTo>
                      <a:pt x="1102" y="224"/>
                    </a:lnTo>
                    <a:lnTo>
                      <a:pt x="1098" y="226"/>
                    </a:lnTo>
                    <a:lnTo>
                      <a:pt x="1095" y="224"/>
                    </a:lnTo>
                    <a:lnTo>
                      <a:pt x="1095" y="224"/>
                    </a:lnTo>
                    <a:lnTo>
                      <a:pt x="1093" y="224"/>
                    </a:lnTo>
                    <a:lnTo>
                      <a:pt x="1089" y="221"/>
                    </a:lnTo>
                    <a:lnTo>
                      <a:pt x="1087" y="213"/>
                    </a:lnTo>
                    <a:lnTo>
                      <a:pt x="1087" y="210"/>
                    </a:lnTo>
                    <a:lnTo>
                      <a:pt x="1089" y="208"/>
                    </a:lnTo>
                    <a:lnTo>
                      <a:pt x="1091" y="206"/>
                    </a:lnTo>
                    <a:lnTo>
                      <a:pt x="1095" y="206"/>
                    </a:lnTo>
                    <a:lnTo>
                      <a:pt x="1095" y="206"/>
                    </a:lnTo>
                    <a:close/>
                    <a:moveTo>
                      <a:pt x="197" y="669"/>
                    </a:moveTo>
                    <a:lnTo>
                      <a:pt x="197" y="669"/>
                    </a:lnTo>
                    <a:lnTo>
                      <a:pt x="201" y="668"/>
                    </a:lnTo>
                    <a:lnTo>
                      <a:pt x="206" y="668"/>
                    </a:lnTo>
                    <a:lnTo>
                      <a:pt x="206" y="668"/>
                    </a:lnTo>
                    <a:lnTo>
                      <a:pt x="211" y="669"/>
                    </a:lnTo>
                    <a:lnTo>
                      <a:pt x="217" y="671"/>
                    </a:lnTo>
                    <a:lnTo>
                      <a:pt x="217" y="671"/>
                    </a:lnTo>
                    <a:lnTo>
                      <a:pt x="220" y="669"/>
                    </a:lnTo>
                    <a:lnTo>
                      <a:pt x="222" y="666"/>
                    </a:lnTo>
                    <a:lnTo>
                      <a:pt x="222" y="666"/>
                    </a:lnTo>
                    <a:lnTo>
                      <a:pt x="231" y="660"/>
                    </a:lnTo>
                    <a:lnTo>
                      <a:pt x="231" y="660"/>
                    </a:lnTo>
                    <a:lnTo>
                      <a:pt x="239" y="658"/>
                    </a:lnTo>
                    <a:lnTo>
                      <a:pt x="239" y="658"/>
                    </a:lnTo>
                    <a:lnTo>
                      <a:pt x="242" y="655"/>
                    </a:lnTo>
                    <a:lnTo>
                      <a:pt x="244" y="651"/>
                    </a:lnTo>
                    <a:lnTo>
                      <a:pt x="244" y="651"/>
                    </a:lnTo>
                    <a:lnTo>
                      <a:pt x="246" y="648"/>
                    </a:lnTo>
                    <a:lnTo>
                      <a:pt x="249" y="644"/>
                    </a:lnTo>
                    <a:lnTo>
                      <a:pt x="249" y="644"/>
                    </a:lnTo>
                    <a:lnTo>
                      <a:pt x="249" y="639"/>
                    </a:lnTo>
                    <a:lnTo>
                      <a:pt x="248" y="635"/>
                    </a:lnTo>
                    <a:lnTo>
                      <a:pt x="246" y="631"/>
                    </a:lnTo>
                    <a:lnTo>
                      <a:pt x="244" y="628"/>
                    </a:lnTo>
                    <a:lnTo>
                      <a:pt x="244" y="628"/>
                    </a:lnTo>
                    <a:lnTo>
                      <a:pt x="246" y="620"/>
                    </a:lnTo>
                    <a:lnTo>
                      <a:pt x="246" y="620"/>
                    </a:lnTo>
                    <a:lnTo>
                      <a:pt x="246" y="615"/>
                    </a:lnTo>
                    <a:lnTo>
                      <a:pt x="246" y="615"/>
                    </a:lnTo>
                    <a:lnTo>
                      <a:pt x="248" y="611"/>
                    </a:lnTo>
                    <a:lnTo>
                      <a:pt x="249" y="610"/>
                    </a:lnTo>
                    <a:lnTo>
                      <a:pt x="255" y="606"/>
                    </a:lnTo>
                    <a:lnTo>
                      <a:pt x="255" y="606"/>
                    </a:lnTo>
                    <a:lnTo>
                      <a:pt x="257" y="602"/>
                    </a:lnTo>
                    <a:lnTo>
                      <a:pt x="257" y="597"/>
                    </a:lnTo>
                    <a:lnTo>
                      <a:pt x="255" y="592"/>
                    </a:lnTo>
                    <a:lnTo>
                      <a:pt x="251" y="588"/>
                    </a:lnTo>
                    <a:lnTo>
                      <a:pt x="251" y="588"/>
                    </a:lnTo>
                    <a:lnTo>
                      <a:pt x="249" y="588"/>
                    </a:lnTo>
                    <a:lnTo>
                      <a:pt x="248" y="588"/>
                    </a:lnTo>
                    <a:lnTo>
                      <a:pt x="242" y="588"/>
                    </a:lnTo>
                    <a:lnTo>
                      <a:pt x="242" y="588"/>
                    </a:lnTo>
                    <a:lnTo>
                      <a:pt x="240" y="588"/>
                    </a:lnTo>
                    <a:lnTo>
                      <a:pt x="240" y="588"/>
                    </a:lnTo>
                    <a:lnTo>
                      <a:pt x="239" y="586"/>
                    </a:lnTo>
                    <a:lnTo>
                      <a:pt x="235" y="584"/>
                    </a:lnTo>
                    <a:lnTo>
                      <a:pt x="235" y="584"/>
                    </a:lnTo>
                    <a:lnTo>
                      <a:pt x="231" y="584"/>
                    </a:lnTo>
                    <a:lnTo>
                      <a:pt x="228" y="586"/>
                    </a:lnTo>
                    <a:lnTo>
                      <a:pt x="224" y="592"/>
                    </a:lnTo>
                    <a:lnTo>
                      <a:pt x="224" y="592"/>
                    </a:lnTo>
                    <a:lnTo>
                      <a:pt x="219" y="597"/>
                    </a:lnTo>
                    <a:lnTo>
                      <a:pt x="211" y="601"/>
                    </a:lnTo>
                    <a:lnTo>
                      <a:pt x="211" y="601"/>
                    </a:lnTo>
                    <a:lnTo>
                      <a:pt x="206" y="602"/>
                    </a:lnTo>
                    <a:lnTo>
                      <a:pt x="204" y="602"/>
                    </a:lnTo>
                    <a:lnTo>
                      <a:pt x="202" y="604"/>
                    </a:lnTo>
                    <a:lnTo>
                      <a:pt x="202" y="604"/>
                    </a:lnTo>
                    <a:lnTo>
                      <a:pt x="201" y="606"/>
                    </a:lnTo>
                    <a:lnTo>
                      <a:pt x="202" y="608"/>
                    </a:lnTo>
                    <a:lnTo>
                      <a:pt x="204" y="611"/>
                    </a:lnTo>
                    <a:lnTo>
                      <a:pt x="204" y="611"/>
                    </a:lnTo>
                    <a:lnTo>
                      <a:pt x="204" y="613"/>
                    </a:lnTo>
                    <a:lnTo>
                      <a:pt x="204" y="615"/>
                    </a:lnTo>
                    <a:lnTo>
                      <a:pt x="201" y="615"/>
                    </a:lnTo>
                    <a:lnTo>
                      <a:pt x="197" y="617"/>
                    </a:lnTo>
                    <a:lnTo>
                      <a:pt x="195" y="619"/>
                    </a:lnTo>
                    <a:lnTo>
                      <a:pt x="197" y="622"/>
                    </a:lnTo>
                    <a:lnTo>
                      <a:pt x="197" y="622"/>
                    </a:lnTo>
                    <a:lnTo>
                      <a:pt x="197" y="624"/>
                    </a:lnTo>
                    <a:lnTo>
                      <a:pt x="199" y="626"/>
                    </a:lnTo>
                    <a:lnTo>
                      <a:pt x="202" y="630"/>
                    </a:lnTo>
                    <a:lnTo>
                      <a:pt x="202" y="630"/>
                    </a:lnTo>
                    <a:lnTo>
                      <a:pt x="204" y="635"/>
                    </a:lnTo>
                    <a:lnTo>
                      <a:pt x="204" y="640"/>
                    </a:lnTo>
                    <a:lnTo>
                      <a:pt x="204" y="640"/>
                    </a:lnTo>
                    <a:lnTo>
                      <a:pt x="202" y="646"/>
                    </a:lnTo>
                    <a:lnTo>
                      <a:pt x="199" y="651"/>
                    </a:lnTo>
                    <a:lnTo>
                      <a:pt x="199" y="651"/>
                    </a:lnTo>
                    <a:lnTo>
                      <a:pt x="195" y="653"/>
                    </a:lnTo>
                    <a:lnTo>
                      <a:pt x="193" y="655"/>
                    </a:lnTo>
                    <a:lnTo>
                      <a:pt x="193" y="655"/>
                    </a:lnTo>
                    <a:lnTo>
                      <a:pt x="191" y="660"/>
                    </a:lnTo>
                    <a:lnTo>
                      <a:pt x="190" y="664"/>
                    </a:lnTo>
                    <a:lnTo>
                      <a:pt x="190" y="664"/>
                    </a:lnTo>
                    <a:lnTo>
                      <a:pt x="190" y="668"/>
                    </a:lnTo>
                    <a:lnTo>
                      <a:pt x="191" y="669"/>
                    </a:lnTo>
                    <a:lnTo>
                      <a:pt x="191" y="669"/>
                    </a:lnTo>
                    <a:lnTo>
                      <a:pt x="195" y="669"/>
                    </a:lnTo>
                    <a:lnTo>
                      <a:pt x="197" y="669"/>
                    </a:lnTo>
                    <a:lnTo>
                      <a:pt x="197" y="669"/>
                    </a:lnTo>
                    <a:close/>
                    <a:moveTo>
                      <a:pt x="1149" y="163"/>
                    </a:moveTo>
                    <a:lnTo>
                      <a:pt x="1149" y="163"/>
                    </a:lnTo>
                    <a:lnTo>
                      <a:pt x="1153" y="166"/>
                    </a:lnTo>
                    <a:lnTo>
                      <a:pt x="1156" y="170"/>
                    </a:lnTo>
                    <a:lnTo>
                      <a:pt x="1160" y="174"/>
                    </a:lnTo>
                    <a:lnTo>
                      <a:pt x="1165" y="177"/>
                    </a:lnTo>
                    <a:lnTo>
                      <a:pt x="1165" y="177"/>
                    </a:lnTo>
                    <a:lnTo>
                      <a:pt x="1172" y="181"/>
                    </a:lnTo>
                    <a:lnTo>
                      <a:pt x="1182" y="183"/>
                    </a:lnTo>
                    <a:lnTo>
                      <a:pt x="1192" y="183"/>
                    </a:lnTo>
                    <a:lnTo>
                      <a:pt x="1196" y="181"/>
                    </a:lnTo>
                    <a:lnTo>
                      <a:pt x="1198" y="179"/>
                    </a:lnTo>
                    <a:lnTo>
                      <a:pt x="1198" y="179"/>
                    </a:lnTo>
                    <a:lnTo>
                      <a:pt x="1200" y="175"/>
                    </a:lnTo>
                    <a:lnTo>
                      <a:pt x="1200" y="170"/>
                    </a:lnTo>
                    <a:lnTo>
                      <a:pt x="1200" y="159"/>
                    </a:lnTo>
                    <a:lnTo>
                      <a:pt x="1196" y="141"/>
                    </a:lnTo>
                    <a:lnTo>
                      <a:pt x="1196" y="141"/>
                    </a:lnTo>
                    <a:lnTo>
                      <a:pt x="1194" y="127"/>
                    </a:lnTo>
                    <a:lnTo>
                      <a:pt x="1194" y="114"/>
                    </a:lnTo>
                    <a:lnTo>
                      <a:pt x="1198" y="99"/>
                    </a:lnTo>
                    <a:lnTo>
                      <a:pt x="1203" y="87"/>
                    </a:lnTo>
                    <a:lnTo>
                      <a:pt x="1203" y="87"/>
                    </a:lnTo>
                    <a:lnTo>
                      <a:pt x="1211" y="79"/>
                    </a:lnTo>
                    <a:lnTo>
                      <a:pt x="1220" y="70"/>
                    </a:lnTo>
                    <a:lnTo>
                      <a:pt x="1239" y="60"/>
                    </a:lnTo>
                    <a:lnTo>
                      <a:pt x="1239" y="60"/>
                    </a:lnTo>
                    <a:lnTo>
                      <a:pt x="1254" y="51"/>
                    </a:lnTo>
                    <a:lnTo>
                      <a:pt x="1268" y="43"/>
                    </a:lnTo>
                    <a:lnTo>
                      <a:pt x="1283" y="40"/>
                    </a:lnTo>
                    <a:lnTo>
                      <a:pt x="1301" y="36"/>
                    </a:lnTo>
                    <a:lnTo>
                      <a:pt x="1301" y="36"/>
                    </a:lnTo>
                    <a:lnTo>
                      <a:pt x="1341" y="32"/>
                    </a:lnTo>
                    <a:lnTo>
                      <a:pt x="1341" y="32"/>
                    </a:lnTo>
                    <a:lnTo>
                      <a:pt x="1368" y="29"/>
                    </a:lnTo>
                    <a:lnTo>
                      <a:pt x="1381" y="27"/>
                    </a:lnTo>
                    <a:lnTo>
                      <a:pt x="1393" y="23"/>
                    </a:lnTo>
                    <a:lnTo>
                      <a:pt x="1393" y="23"/>
                    </a:lnTo>
                    <a:lnTo>
                      <a:pt x="1401" y="20"/>
                    </a:lnTo>
                    <a:lnTo>
                      <a:pt x="1404" y="18"/>
                    </a:lnTo>
                    <a:lnTo>
                      <a:pt x="1406" y="16"/>
                    </a:lnTo>
                    <a:lnTo>
                      <a:pt x="1406" y="13"/>
                    </a:lnTo>
                    <a:lnTo>
                      <a:pt x="1402" y="7"/>
                    </a:lnTo>
                    <a:lnTo>
                      <a:pt x="1402" y="7"/>
                    </a:lnTo>
                    <a:lnTo>
                      <a:pt x="1395" y="2"/>
                    </a:lnTo>
                    <a:lnTo>
                      <a:pt x="1388" y="0"/>
                    </a:lnTo>
                    <a:lnTo>
                      <a:pt x="1381" y="0"/>
                    </a:lnTo>
                    <a:lnTo>
                      <a:pt x="1373" y="3"/>
                    </a:lnTo>
                    <a:lnTo>
                      <a:pt x="1373" y="3"/>
                    </a:lnTo>
                    <a:lnTo>
                      <a:pt x="1366" y="7"/>
                    </a:lnTo>
                    <a:lnTo>
                      <a:pt x="1366" y="7"/>
                    </a:lnTo>
                    <a:lnTo>
                      <a:pt x="1353" y="13"/>
                    </a:lnTo>
                    <a:lnTo>
                      <a:pt x="1341" y="16"/>
                    </a:lnTo>
                    <a:lnTo>
                      <a:pt x="1341" y="16"/>
                    </a:lnTo>
                    <a:lnTo>
                      <a:pt x="1328" y="16"/>
                    </a:lnTo>
                    <a:lnTo>
                      <a:pt x="1314" y="16"/>
                    </a:lnTo>
                    <a:lnTo>
                      <a:pt x="1314" y="16"/>
                    </a:lnTo>
                    <a:lnTo>
                      <a:pt x="1301" y="16"/>
                    </a:lnTo>
                    <a:lnTo>
                      <a:pt x="1294" y="16"/>
                    </a:lnTo>
                    <a:lnTo>
                      <a:pt x="1288" y="18"/>
                    </a:lnTo>
                    <a:lnTo>
                      <a:pt x="1288" y="18"/>
                    </a:lnTo>
                    <a:lnTo>
                      <a:pt x="1272" y="27"/>
                    </a:lnTo>
                    <a:lnTo>
                      <a:pt x="1265" y="31"/>
                    </a:lnTo>
                    <a:lnTo>
                      <a:pt x="1256" y="32"/>
                    </a:lnTo>
                    <a:lnTo>
                      <a:pt x="1256" y="32"/>
                    </a:lnTo>
                    <a:lnTo>
                      <a:pt x="1243" y="34"/>
                    </a:lnTo>
                    <a:lnTo>
                      <a:pt x="1232" y="36"/>
                    </a:lnTo>
                    <a:lnTo>
                      <a:pt x="1220" y="38"/>
                    </a:lnTo>
                    <a:lnTo>
                      <a:pt x="1209" y="41"/>
                    </a:lnTo>
                    <a:lnTo>
                      <a:pt x="1209" y="41"/>
                    </a:lnTo>
                    <a:lnTo>
                      <a:pt x="1198" y="49"/>
                    </a:lnTo>
                    <a:lnTo>
                      <a:pt x="1187" y="58"/>
                    </a:lnTo>
                    <a:lnTo>
                      <a:pt x="1180" y="69"/>
                    </a:lnTo>
                    <a:lnTo>
                      <a:pt x="1176" y="72"/>
                    </a:lnTo>
                    <a:lnTo>
                      <a:pt x="1174" y="78"/>
                    </a:lnTo>
                    <a:lnTo>
                      <a:pt x="1174" y="78"/>
                    </a:lnTo>
                    <a:lnTo>
                      <a:pt x="1174" y="87"/>
                    </a:lnTo>
                    <a:lnTo>
                      <a:pt x="1172" y="90"/>
                    </a:lnTo>
                    <a:lnTo>
                      <a:pt x="1169" y="96"/>
                    </a:lnTo>
                    <a:lnTo>
                      <a:pt x="1169" y="96"/>
                    </a:lnTo>
                    <a:lnTo>
                      <a:pt x="1156" y="107"/>
                    </a:lnTo>
                    <a:lnTo>
                      <a:pt x="1149" y="114"/>
                    </a:lnTo>
                    <a:lnTo>
                      <a:pt x="1144" y="121"/>
                    </a:lnTo>
                    <a:lnTo>
                      <a:pt x="1144" y="121"/>
                    </a:lnTo>
                    <a:lnTo>
                      <a:pt x="1138" y="136"/>
                    </a:lnTo>
                    <a:lnTo>
                      <a:pt x="1136" y="143"/>
                    </a:lnTo>
                    <a:lnTo>
                      <a:pt x="1136" y="152"/>
                    </a:lnTo>
                    <a:lnTo>
                      <a:pt x="1136" y="152"/>
                    </a:lnTo>
                    <a:lnTo>
                      <a:pt x="1136" y="157"/>
                    </a:lnTo>
                    <a:lnTo>
                      <a:pt x="1140" y="159"/>
                    </a:lnTo>
                    <a:lnTo>
                      <a:pt x="1149" y="163"/>
                    </a:lnTo>
                    <a:lnTo>
                      <a:pt x="1149" y="163"/>
                    </a:lnTo>
                    <a:close/>
                    <a:moveTo>
                      <a:pt x="286" y="675"/>
                    </a:moveTo>
                    <a:lnTo>
                      <a:pt x="286" y="675"/>
                    </a:lnTo>
                    <a:lnTo>
                      <a:pt x="278" y="677"/>
                    </a:lnTo>
                    <a:lnTo>
                      <a:pt x="275" y="682"/>
                    </a:lnTo>
                    <a:lnTo>
                      <a:pt x="275" y="682"/>
                    </a:lnTo>
                    <a:lnTo>
                      <a:pt x="271" y="686"/>
                    </a:lnTo>
                    <a:lnTo>
                      <a:pt x="266" y="691"/>
                    </a:lnTo>
                    <a:lnTo>
                      <a:pt x="266" y="691"/>
                    </a:lnTo>
                    <a:lnTo>
                      <a:pt x="260" y="695"/>
                    </a:lnTo>
                    <a:lnTo>
                      <a:pt x="255" y="698"/>
                    </a:lnTo>
                    <a:lnTo>
                      <a:pt x="255" y="698"/>
                    </a:lnTo>
                    <a:lnTo>
                      <a:pt x="255" y="702"/>
                    </a:lnTo>
                    <a:lnTo>
                      <a:pt x="255" y="704"/>
                    </a:lnTo>
                    <a:lnTo>
                      <a:pt x="257" y="706"/>
                    </a:lnTo>
                    <a:lnTo>
                      <a:pt x="258" y="706"/>
                    </a:lnTo>
                    <a:lnTo>
                      <a:pt x="258" y="706"/>
                    </a:lnTo>
                    <a:lnTo>
                      <a:pt x="262" y="706"/>
                    </a:lnTo>
                    <a:lnTo>
                      <a:pt x="264" y="704"/>
                    </a:lnTo>
                    <a:lnTo>
                      <a:pt x="267" y="700"/>
                    </a:lnTo>
                    <a:lnTo>
                      <a:pt x="267" y="700"/>
                    </a:lnTo>
                    <a:lnTo>
                      <a:pt x="275" y="695"/>
                    </a:lnTo>
                    <a:lnTo>
                      <a:pt x="278" y="695"/>
                    </a:lnTo>
                    <a:lnTo>
                      <a:pt x="282" y="695"/>
                    </a:lnTo>
                    <a:lnTo>
                      <a:pt x="282" y="695"/>
                    </a:lnTo>
                    <a:lnTo>
                      <a:pt x="289" y="695"/>
                    </a:lnTo>
                    <a:lnTo>
                      <a:pt x="291" y="695"/>
                    </a:lnTo>
                    <a:lnTo>
                      <a:pt x="295" y="693"/>
                    </a:lnTo>
                    <a:lnTo>
                      <a:pt x="295" y="693"/>
                    </a:lnTo>
                    <a:lnTo>
                      <a:pt x="298" y="691"/>
                    </a:lnTo>
                    <a:lnTo>
                      <a:pt x="300" y="691"/>
                    </a:lnTo>
                    <a:lnTo>
                      <a:pt x="307" y="693"/>
                    </a:lnTo>
                    <a:lnTo>
                      <a:pt x="307" y="693"/>
                    </a:lnTo>
                    <a:lnTo>
                      <a:pt x="313" y="691"/>
                    </a:lnTo>
                    <a:lnTo>
                      <a:pt x="316" y="689"/>
                    </a:lnTo>
                    <a:lnTo>
                      <a:pt x="320" y="686"/>
                    </a:lnTo>
                    <a:lnTo>
                      <a:pt x="324" y="684"/>
                    </a:lnTo>
                    <a:lnTo>
                      <a:pt x="324" y="684"/>
                    </a:lnTo>
                    <a:lnTo>
                      <a:pt x="331" y="684"/>
                    </a:lnTo>
                    <a:lnTo>
                      <a:pt x="336" y="686"/>
                    </a:lnTo>
                    <a:lnTo>
                      <a:pt x="336" y="686"/>
                    </a:lnTo>
                    <a:lnTo>
                      <a:pt x="353" y="686"/>
                    </a:lnTo>
                    <a:lnTo>
                      <a:pt x="353" y="686"/>
                    </a:lnTo>
                    <a:lnTo>
                      <a:pt x="358" y="684"/>
                    </a:lnTo>
                    <a:lnTo>
                      <a:pt x="365" y="680"/>
                    </a:lnTo>
                    <a:lnTo>
                      <a:pt x="365" y="680"/>
                    </a:lnTo>
                    <a:lnTo>
                      <a:pt x="367" y="677"/>
                    </a:lnTo>
                    <a:lnTo>
                      <a:pt x="365" y="673"/>
                    </a:lnTo>
                    <a:lnTo>
                      <a:pt x="365" y="671"/>
                    </a:lnTo>
                    <a:lnTo>
                      <a:pt x="365" y="671"/>
                    </a:lnTo>
                    <a:lnTo>
                      <a:pt x="360" y="671"/>
                    </a:lnTo>
                    <a:lnTo>
                      <a:pt x="358" y="671"/>
                    </a:lnTo>
                    <a:lnTo>
                      <a:pt x="356" y="669"/>
                    </a:lnTo>
                    <a:lnTo>
                      <a:pt x="356" y="669"/>
                    </a:lnTo>
                    <a:lnTo>
                      <a:pt x="356" y="668"/>
                    </a:lnTo>
                    <a:lnTo>
                      <a:pt x="356" y="664"/>
                    </a:lnTo>
                    <a:lnTo>
                      <a:pt x="362" y="660"/>
                    </a:lnTo>
                    <a:lnTo>
                      <a:pt x="362" y="660"/>
                    </a:lnTo>
                    <a:lnTo>
                      <a:pt x="365" y="660"/>
                    </a:lnTo>
                    <a:lnTo>
                      <a:pt x="369" y="658"/>
                    </a:lnTo>
                    <a:lnTo>
                      <a:pt x="369" y="658"/>
                    </a:lnTo>
                    <a:lnTo>
                      <a:pt x="371" y="653"/>
                    </a:lnTo>
                    <a:lnTo>
                      <a:pt x="371" y="648"/>
                    </a:lnTo>
                    <a:lnTo>
                      <a:pt x="371" y="648"/>
                    </a:lnTo>
                    <a:lnTo>
                      <a:pt x="371" y="642"/>
                    </a:lnTo>
                    <a:lnTo>
                      <a:pt x="369" y="639"/>
                    </a:lnTo>
                    <a:lnTo>
                      <a:pt x="367" y="635"/>
                    </a:lnTo>
                    <a:lnTo>
                      <a:pt x="362" y="635"/>
                    </a:lnTo>
                    <a:lnTo>
                      <a:pt x="362" y="635"/>
                    </a:lnTo>
                    <a:lnTo>
                      <a:pt x="354" y="637"/>
                    </a:lnTo>
                    <a:lnTo>
                      <a:pt x="353" y="635"/>
                    </a:lnTo>
                    <a:lnTo>
                      <a:pt x="351" y="631"/>
                    </a:lnTo>
                    <a:lnTo>
                      <a:pt x="351" y="631"/>
                    </a:lnTo>
                    <a:lnTo>
                      <a:pt x="349" y="626"/>
                    </a:lnTo>
                    <a:lnTo>
                      <a:pt x="349" y="626"/>
                    </a:lnTo>
                    <a:lnTo>
                      <a:pt x="349" y="622"/>
                    </a:lnTo>
                    <a:lnTo>
                      <a:pt x="349" y="620"/>
                    </a:lnTo>
                    <a:lnTo>
                      <a:pt x="349" y="620"/>
                    </a:lnTo>
                    <a:lnTo>
                      <a:pt x="349" y="617"/>
                    </a:lnTo>
                    <a:lnTo>
                      <a:pt x="347" y="615"/>
                    </a:lnTo>
                    <a:lnTo>
                      <a:pt x="344" y="611"/>
                    </a:lnTo>
                    <a:lnTo>
                      <a:pt x="344" y="611"/>
                    </a:lnTo>
                    <a:lnTo>
                      <a:pt x="338" y="608"/>
                    </a:lnTo>
                    <a:lnTo>
                      <a:pt x="336" y="602"/>
                    </a:lnTo>
                    <a:lnTo>
                      <a:pt x="336" y="602"/>
                    </a:lnTo>
                    <a:lnTo>
                      <a:pt x="334" y="601"/>
                    </a:lnTo>
                    <a:lnTo>
                      <a:pt x="334" y="601"/>
                    </a:lnTo>
                    <a:lnTo>
                      <a:pt x="331" y="595"/>
                    </a:lnTo>
                    <a:lnTo>
                      <a:pt x="331" y="595"/>
                    </a:lnTo>
                    <a:lnTo>
                      <a:pt x="327" y="592"/>
                    </a:lnTo>
                    <a:lnTo>
                      <a:pt x="324" y="586"/>
                    </a:lnTo>
                    <a:lnTo>
                      <a:pt x="324" y="586"/>
                    </a:lnTo>
                    <a:lnTo>
                      <a:pt x="320" y="581"/>
                    </a:lnTo>
                    <a:lnTo>
                      <a:pt x="316" y="575"/>
                    </a:lnTo>
                    <a:lnTo>
                      <a:pt x="316" y="575"/>
                    </a:lnTo>
                    <a:lnTo>
                      <a:pt x="313" y="572"/>
                    </a:lnTo>
                    <a:lnTo>
                      <a:pt x="311" y="568"/>
                    </a:lnTo>
                    <a:lnTo>
                      <a:pt x="311" y="568"/>
                    </a:lnTo>
                    <a:lnTo>
                      <a:pt x="309" y="564"/>
                    </a:lnTo>
                    <a:lnTo>
                      <a:pt x="305" y="563"/>
                    </a:lnTo>
                    <a:lnTo>
                      <a:pt x="305" y="563"/>
                    </a:lnTo>
                    <a:lnTo>
                      <a:pt x="304" y="559"/>
                    </a:lnTo>
                    <a:lnTo>
                      <a:pt x="304" y="557"/>
                    </a:lnTo>
                    <a:lnTo>
                      <a:pt x="305" y="554"/>
                    </a:lnTo>
                    <a:lnTo>
                      <a:pt x="305" y="554"/>
                    </a:lnTo>
                    <a:lnTo>
                      <a:pt x="305" y="550"/>
                    </a:lnTo>
                    <a:lnTo>
                      <a:pt x="305" y="546"/>
                    </a:lnTo>
                    <a:lnTo>
                      <a:pt x="305" y="546"/>
                    </a:lnTo>
                    <a:lnTo>
                      <a:pt x="307" y="544"/>
                    </a:lnTo>
                    <a:lnTo>
                      <a:pt x="309" y="543"/>
                    </a:lnTo>
                    <a:lnTo>
                      <a:pt x="313" y="541"/>
                    </a:lnTo>
                    <a:lnTo>
                      <a:pt x="313" y="541"/>
                    </a:lnTo>
                    <a:lnTo>
                      <a:pt x="316" y="535"/>
                    </a:lnTo>
                    <a:lnTo>
                      <a:pt x="318" y="530"/>
                    </a:lnTo>
                    <a:lnTo>
                      <a:pt x="318" y="530"/>
                    </a:lnTo>
                    <a:lnTo>
                      <a:pt x="320" y="523"/>
                    </a:lnTo>
                    <a:lnTo>
                      <a:pt x="320" y="521"/>
                    </a:lnTo>
                    <a:lnTo>
                      <a:pt x="318" y="517"/>
                    </a:lnTo>
                    <a:lnTo>
                      <a:pt x="318" y="517"/>
                    </a:lnTo>
                    <a:lnTo>
                      <a:pt x="311" y="514"/>
                    </a:lnTo>
                    <a:lnTo>
                      <a:pt x="311" y="514"/>
                    </a:lnTo>
                    <a:lnTo>
                      <a:pt x="305" y="514"/>
                    </a:lnTo>
                    <a:lnTo>
                      <a:pt x="300" y="514"/>
                    </a:lnTo>
                    <a:lnTo>
                      <a:pt x="295" y="512"/>
                    </a:lnTo>
                    <a:lnTo>
                      <a:pt x="295" y="510"/>
                    </a:lnTo>
                    <a:lnTo>
                      <a:pt x="293" y="506"/>
                    </a:lnTo>
                    <a:lnTo>
                      <a:pt x="293" y="506"/>
                    </a:lnTo>
                    <a:lnTo>
                      <a:pt x="295" y="503"/>
                    </a:lnTo>
                    <a:lnTo>
                      <a:pt x="296" y="499"/>
                    </a:lnTo>
                    <a:lnTo>
                      <a:pt x="296" y="499"/>
                    </a:lnTo>
                    <a:lnTo>
                      <a:pt x="295" y="496"/>
                    </a:lnTo>
                    <a:lnTo>
                      <a:pt x="293" y="494"/>
                    </a:lnTo>
                    <a:lnTo>
                      <a:pt x="291" y="494"/>
                    </a:lnTo>
                    <a:lnTo>
                      <a:pt x="287" y="494"/>
                    </a:lnTo>
                    <a:lnTo>
                      <a:pt x="287" y="494"/>
                    </a:lnTo>
                    <a:lnTo>
                      <a:pt x="286" y="494"/>
                    </a:lnTo>
                    <a:lnTo>
                      <a:pt x="286" y="494"/>
                    </a:lnTo>
                    <a:lnTo>
                      <a:pt x="278" y="496"/>
                    </a:lnTo>
                    <a:lnTo>
                      <a:pt x="278" y="496"/>
                    </a:lnTo>
                    <a:lnTo>
                      <a:pt x="275" y="497"/>
                    </a:lnTo>
                    <a:lnTo>
                      <a:pt x="275" y="497"/>
                    </a:lnTo>
                    <a:lnTo>
                      <a:pt x="273" y="503"/>
                    </a:lnTo>
                    <a:lnTo>
                      <a:pt x="273" y="503"/>
                    </a:lnTo>
                    <a:lnTo>
                      <a:pt x="273" y="505"/>
                    </a:lnTo>
                    <a:lnTo>
                      <a:pt x="271" y="506"/>
                    </a:lnTo>
                    <a:lnTo>
                      <a:pt x="267" y="508"/>
                    </a:lnTo>
                    <a:lnTo>
                      <a:pt x="267" y="508"/>
                    </a:lnTo>
                    <a:lnTo>
                      <a:pt x="267" y="512"/>
                    </a:lnTo>
                    <a:lnTo>
                      <a:pt x="267" y="516"/>
                    </a:lnTo>
                    <a:lnTo>
                      <a:pt x="267" y="516"/>
                    </a:lnTo>
                    <a:lnTo>
                      <a:pt x="264" y="519"/>
                    </a:lnTo>
                    <a:lnTo>
                      <a:pt x="260" y="521"/>
                    </a:lnTo>
                    <a:lnTo>
                      <a:pt x="260" y="521"/>
                    </a:lnTo>
                    <a:lnTo>
                      <a:pt x="260" y="526"/>
                    </a:lnTo>
                    <a:lnTo>
                      <a:pt x="260" y="530"/>
                    </a:lnTo>
                    <a:lnTo>
                      <a:pt x="260" y="530"/>
                    </a:lnTo>
                    <a:lnTo>
                      <a:pt x="264" y="534"/>
                    </a:lnTo>
                    <a:lnTo>
                      <a:pt x="262" y="537"/>
                    </a:lnTo>
                    <a:lnTo>
                      <a:pt x="258" y="543"/>
                    </a:lnTo>
                    <a:lnTo>
                      <a:pt x="258" y="543"/>
                    </a:lnTo>
                    <a:lnTo>
                      <a:pt x="260" y="546"/>
                    </a:lnTo>
                    <a:lnTo>
                      <a:pt x="262" y="550"/>
                    </a:lnTo>
                    <a:lnTo>
                      <a:pt x="262" y="550"/>
                    </a:lnTo>
                    <a:lnTo>
                      <a:pt x="262" y="554"/>
                    </a:lnTo>
                    <a:lnTo>
                      <a:pt x="260" y="559"/>
                    </a:lnTo>
                    <a:lnTo>
                      <a:pt x="260" y="559"/>
                    </a:lnTo>
                    <a:lnTo>
                      <a:pt x="262" y="561"/>
                    </a:lnTo>
                    <a:lnTo>
                      <a:pt x="262" y="563"/>
                    </a:lnTo>
                    <a:lnTo>
                      <a:pt x="267" y="563"/>
                    </a:lnTo>
                    <a:lnTo>
                      <a:pt x="267" y="563"/>
                    </a:lnTo>
                    <a:lnTo>
                      <a:pt x="269" y="564"/>
                    </a:lnTo>
                    <a:lnTo>
                      <a:pt x="271" y="568"/>
                    </a:lnTo>
                    <a:lnTo>
                      <a:pt x="271" y="568"/>
                    </a:lnTo>
                    <a:lnTo>
                      <a:pt x="271" y="572"/>
                    </a:lnTo>
                    <a:lnTo>
                      <a:pt x="271" y="575"/>
                    </a:lnTo>
                    <a:lnTo>
                      <a:pt x="271" y="575"/>
                    </a:lnTo>
                    <a:lnTo>
                      <a:pt x="273" y="579"/>
                    </a:lnTo>
                    <a:lnTo>
                      <a:pt x="275" y="581"/>
                    </a:lnTo>
                    <a:lnTo>
                      <a:pt x="280" y="584"/>
                    </a:lnTo>
                    <a:lnTo>
                      <a:pt x="280" y="584"/>
                    </a:lnTo>
                    <a:lnTo>
                      <a:pt x="289" y="584"/>
                    </a:lnTo>
                    <a:lnTo>
                      <a:pt x="293" y="586"/>
                    </a:lnTo>
                    <a:lnTo>
                      <a:pt x="295" y="588"/>
                    </a:lnTo>
                    <a:lnTo>
                      <a:pt x="295" y="588"/>
                    </a:lnTo>
                    <a:lnTo>
                      <a:pt x="296" y="590"/>
                    </a:lnTo>
                    <a:lnTo>
                      <a:pt x="295" y="593"/>
                    </a:lnTo>
                    <a:lnTo>
                      <a:pt x="293" y="597"/>
                    </a:lnTo>
                    <a:lnTo>
                      <a:pt x="291" y="601"/>
                    </a:lnTo>
                    <a:lnTo>
                      <a:pt x="291" y="602"/>
                    </a:lnTo>
                    <a:lnTo>
                      <a:pt x="293" y="604"/>
                    </a:lnTo>
                    <a:lnTo>
                      <a:pt x="293" y="604"/>
                    </a:lnTo>
                    <a:lnTo>
                      <a:pt x="296" y="604"/>
                    </a:lnTo>
                    <a:lnTo>
                      <a:pt x="298" y="602"/>
                    </a:lnTo>
                    <a:lnTo>
                      <a:pt x="300" y="602"/>
                    </a:lnTo>
                    <a:lnTo>
                      <a:pt x="302" y="604"/>
                    </a:lnTo>
                    <a:lnTo>
                      <a:pt x="302" y="604"/>
                    </a:lnTo>
                    <a:lnTo>
                      <a:pt x="304" y="610"/>
                    </a:lnTo>
                    <a:lnTo>
                      <a:pt x="302" y="613"/>
                    </a:lnTo>
                    <a:lnTo>
                      <a:pt x="298" y="615"/>
                    </a:lnTo>
                    <a:lnTo>
                      <a:pt x="295" y="615"/>
                    </a:lnTo>
                    <a:lnTo>
                      <a:pt x="286" y="617"/>
                    </a:lnTo>
                    <a:lnTo>
                      <a:pt x="280" y="619"/>
                    </a:lnTo>
                    <a:lnTo>
                      <a:pt x="278" y="620"/>
                    </a:lnTo>
                    <a:lnTo>
                      <a:pt x="278" y="620"/>
                    </a:lnTo>
                    <a:lnTo>
                      <a:pt x="278" y="624"/>
                    </a:lnTo>
                    <a:lnTo>
                      <a:pt x="278" y="626"/>
                    </a:lnTo>
                    <a:lnTo>
                      <a:pt x="280" y="628"/>
                    </a:lnTo>
                    <a:lnTo>
                      <a:pt x="280" y="631"/>
                    </a:lnTo>
                    <a:lnTo>
                      <a:pt x="280" y="631"/>
                    </a:lnTo>
                    <a:lnTo>
                      <a:pt x="280" y="633"/>
                    </a:lnTo>
                    <a:lnTo>
                      <a:pt x="278" y="635"/>
                    </a:lnTo>
                    <a:lnTo>
                      <a:pt x="277" y="637"/>
                    </a:lnTo>
                    <a:lnTo>
                      <a:pt x="277" y="640"/>
                    </a:lnTo>
                    <a:lnTo>
                      <a:pt x="277" y="640"/>
                    </a:lnTo>
                    <a:lnTo>
                      <a:pt x="278" y="646"/>
                    </a:lnTo>
                    <a:lnTo>
                      <a:pt x="278" y="648"/>
                    </a:lnTo>
                    <a:lnTo>
                      <a:pt x="278" y="649"/>
                    </a:lnTo>
                    <a:lnTo>
                      <a:pt x="278" y="649"/>
                    </a:lnTo>
                    <a:lnTo>
                      <a:pt x="273" y="653"/>
                    </a:lnTo>
                    <a:lnTo>
                      <a:pt x="269" y="657"/>
                    </a:lnTo>
                    <a:lnTo>
                      <a:pt x="269" y="657"/>
                    </a:lnTo>
                    <a:lnTo>
                      <a:pt x="269" y="660"/>
                    </a:lnTo>
                    <a:lnTo>
                      <a:pt x="269" y="662"/>
                    </a:lnTo>
                    <a:lnTo>
                      <a:pt x="275" y="664"/>
                    </a:lnTo>
                    <a:lnTo>
                      <a:pt x="275" y="664"/>
                    </a:lnTo>
                    <a:lnTo>
                      <a:pt x="280" y="666"/>
                    </a:lnTo>
                    <a:lnTo>
                      <a:pt x="286" y="668"/>
                    </a:lnTo>
                    <a:lnTo>
                      <a:pt x="286" y="668"/>
                    </a:lnTo>
                    <a:lnTo>
                      <a:pt x="291" y="668"/>
                    </a:lnTo>
                    <a:lnTo>
                      <a:pt x="298" y="668"/>
                    </a:lnTo>
                    <a:lnTo>
                      <a:pt x="298" y="668"/>
                    </a:lnTo>
                    <a:lnTo>
                      <a:pt x="302" y="669"/>
                    </a:lnTo>
                    <a:lnTo>
                      <a:pt x="302" y="671"/>
                    </a:lnTo>
                    <a:lnTo>
                      <a:pt x="302" y="673"/>
                    </a:lnTo>
                    <a:lnTo>
                      <a:pt x="302" y="673"/>
                    </a:lnTo>
                    <a:lnTo>
                      <a:pt x="298" y="675"/>
                    </a:lnTo>
                    <a:lnTo>
                      <a:pt x="293" y="675"/>
                    </a:lnTo>
                    <a:lnTo>
                      <a:pt x="286" y="675"/>
                    </a:lnTo>
                    <a:lnTo>
                      <a:pt x="286" y="675"/>
                    </a:lnTo>
                    <a:close/>
                    <a:moveTo>
                      <a:pt x="534" y="572"/>
                    </a:moveTo>
                    <a:lnTo>
                      <a:pt x="534" y="572"/>
                    </a:lnTo>
                    <a:lnTo>
                      <a:pt x="532" y="566"/>
                    </a:lnTo>
                    <a:lnTo>
                      <a:pt x="530" y="564"/>
                    </a:lnTo>
                    <a:lnTo>
                      <a:pt x="526" y="564"/>
                    </a:lnTo>
                    <a:lnTo>
                      <a:pt x="525" y="566"/>
                    </a:lnTo>
                    <a:lnTo>
                      <a:pt x="519" y="570"/>
                    </a:lnTo>
                    <a:lnTo>
                      <a:pt x="515" y="577"/>
                    </a:lnTo>
                    <a:lnTo>
                      <a:pt x="515" y="577"/>
                    </a:lnTo>
                    <a:lnTo>
                      <a:pt x="515" y="577"/>
                    </a:lnTo>
                    <a:lnTo>
                      <a:pt x="515" y="577"/>
                    </a:lnTo>
                    <a:lnTo>
                      <a:pt x="517" y="582"/>
                    </a:lnTo>
                    <a:lnTo>
                      <a:pt x="517" y="586"/>
                    </a:lnTo>
                    <a:lnTo>
                      <a:pt x="521" y="590"/>
                    </a:lnTo>
                    <a:lnTo>
                      <a:pt x="526" y="590"/>
                    </a:lnTo>
                    <a:lnTo>
                      <a:pt x="526" y="590"/>
                    </a:lnTo>
                    <a:lnTo>
                      <a:pt x="530" y="590"/>
                    </a:lnTo>
                    <a:lnTo>
                      <a:pt x="532" y="588"/>
                    </a:lnTo>
                    <a:lnTo>
                      <a:pt x="535" y="582"/>
                    </a:lnTo>
                    <a:lnTo>
                      <a:pt x="535" y="577"/>
                    </a:lnTo>
                    <a:lnTo>
                      <a:pt x="534" y="572"/>
                    </a:lnTo>
                    <a:lnTo>
                      <a:pt x="534" y="572"/>
                    </a:lnTo>
                    <a:close/>
                    <a:moveTo>
                      <a:pt x="937" y="338"/>
                    </a:moveTo>
                    <a:lnTo>
                      <a:pt x="937" y="338"/>
                    </a:lnTo>
                    <a:lnTo>
                      <a:pt x="935" y="336"/>
                    </a:lnTo>
                    <a:lnTo>
                      <a:pt x="935" y="338"/>
                    </a:lnTo>
                    <a:lnTo>
                      <a:pt x="935" y="342"/>
                    </a:lnTo>
                    <a:lnTo>
                      <a:pt x="935" y="342"/>
                    </a:lnTo>
                    <a:lnTo>
                      <a:pt x="937" y="340"/>
                    </a:lnTo>
                    <a:lnTo>
                      <a:pt x="939" y="338"/>
                    </a:lnTo>
                    <a:lnTo>
                      <a:pt x="937" y="338"/>
                    </a:lnTo>
                    <a:lnTo>
                      <a:pt x="937" y="338"/>
                    </a:lnTo>
                    <a:close/>
                    <a:moveTo>
                      <a:pt x="110" y="354"/>
                    </a:moveTo>
                    <a:lnTo>
                      <a:pt x="110" y="354"/>
                    </a:lnTo>
                    <a:lnTo>
                      <a:pt x="121" y="347"/>
                    </a:lnTo>
                    <a:lnTo>
                      <a:pt x="124" y="344"/>
                    </a:lnTo>
                    <a:lnTo>
                      <a:pt x="126" y="338"/>
                    </a:lnTo>
                    <a:lnTo>
                      <a:pt x="126" y="338"/>
                    </a:lnTo>
                    <a:lnTo>
                      <a:pt x="128" y="335"/>
                    </a:lnTo>
                    <a:lnTo>
                      <a:pt x="130" y="333"/>
                    </a:lnTo>
                    <a:lnTo>
                      <a:pt x="130" y="333"/>
                    </a:lnTo>
                    <a:lnTo>
                      <a:pt x="134" y="331"/>
                    </a:lnTo>
                    <a:lnTo>
                      <a:pt x="137" y="329"/>
                    </a:lnTo>
                    <a:lnTo>
                      <a:pt x="137" y="329"/>
                    </a:lnTo>
                    <a:lnTo>
                      <a:pt x="139" y="326"/>
                    </a:lnTo>
                    <a:lnTo>
                      <a:pt x="139" y="322"/>
                    </a:lnTo>
                    <a:lnTo>
                      <a:pt x="137" y="316"/>
                    </a:lnTo>
                    <a:lnTo>
                      <a:pt x="137" y="316"/>
                    </a:lnTo>
                    <a:lnTo>
                      <a:pt x="135" y="313"/>
                    </a:lnTo>
                    <a:lnTo>
                      <a:pt x="132" y="313"/>
                    </a:lnTo>
                    <a:lnTo>
                      <a:pt x="126" y="313"/>
                    </a:lnTo>
                    <a:lnTo>
                      <a:pt x="119" y="311"/>
                    </a:lnTo>
                    <a:lnTo>
                      <a:pt x="117" y="309"/>
                    </a:lnTo>
                    <a:lnTo>
                      <a:pt x="115" y="307"/>
                    </a:lnTo>
                    <a:lnTo>
                      <a:pt x="115" y="307"/>
                    </a:lnTo>
                    <a:lnTo>
                      <a:pt x="112" y="300"/>
                    </a:lnTo>
                    <a:lnTo>
                      <a:pt x="108" y="297"/>
                    </a:lnTo>
                    <a:lnTo>
                      <a:pt x="108" y="297"/>
                    </a:lnTo>
                    <a:lnTo>
                      <a:pt x="105" y="295"/>
                    </a:lnTo>
                    <a:lnTo>
                      <a:pt x="101" y="295"/>
                    </a:lnTo>
                    <a:lnTo>
                      <a:pt x="101" y="295"/>
                    </a:lnTo>
                    <a:lnTo>
                      <a:pt x="99" y="295"/>
                    </a:lnTo>
                    <a:lnTo>
                      <a:pt x="99" y="295"/>
                    </a:lnTo>
                    <a:lnTo>
                      <a:pt x="97" y="297"/>
                    </a:lnTo>
                    <a:lnTo>
                      <a:pt x="96" y="300"/>
                    </a:lnTo>
                    <a:lnTo>
                      <a:pt x="96" y="300"/>
                    </a:lnTo>
                    <a:lnTo>
                      <a:pt x="94" y="302"/>
                    </a:lnTo>
                    <a:lnTo>
                      <a:pt x="90" y="302"/>
                    </a:lnTo>
                    <a:lnTo>
                      <a:pt x="85" y="302"/>
                    </a:lnTo>
                    <a:lnTo>
                      <a:pt x="85" y="302"/>
                    </a:lnTo>
                    <a:lnTo>
                      <a:pt x="81" y="304"/>
                    </a:lnTo>
                    <a:lnTo>
                      <a:pt x="79" y="306"/>
                    </a:lnTo>
                    <a:lnTo>
                      <a:pt x="77" y="306"/>
                    </a:lnTo>
                    <a:lnTo>
                      <a:pt x="77" y="306"/>
                    </a:lnTo>
                    <a:lnTo>
                      <a:pt x="72" y="304"/>
                    </a:lnTo>
                    <a:lnTo>
                      <a:pt x="72" y="304"/>
                    </a:lnTo>
                    <a:lnTo>
                      <a:pt x="68" y="304"/>
                    </a:lnTo>
                    <a:lnTo>
                      <a:pt x="67" y="306"/>
                    </a:lnTo>
                    <a:lnTo>
                      <a:pt x="67" y="306"/>
                    </a:lnTo>
                    <a:lnTo>
                      <a:pt x="63" y="306"/>
                    </a:lnTo>
                    <a:lnTo>
                      <a:pt x="61" y="302"/>
                    </a:lnTo>
                    <a:lnTo>
                      <a:pt x="61" y="302"/>
                    </a:lnTo>
                    <a:lnTo>
                      <a:pt x="61" y="298"/>
                    </a:lnTo>
                    <a:lnTo>
                      <a:pt x="59" y="298"/>
                    </a:lnTo>
                    <a:lnTo>
                      <a:pt x="58" y="298"/>
                    </a:lnTo>
                    <a:lnTo>
                      <a:pt x="58" y="298"/>
                    </a:lnTo>
                    <a:lnTo>
                      <a:pt x="54" y="302"/>
                    </a:lnTo>
                    <a:lnTo>
                      <a:pt x="52" y="306"/>
                    </a:lnTo>
                    <a:lnTo>
                      <a:pt x="52" y="306"/>
                    </a:lnTo>
                    <a:lnTo>
                      <a:pt x="48" y="309"/>
                    </a:lnTo>
                    <a:lnTo>
                      <a:pt x="47" y="309"/>
                    </a:lnTo>
                    <a:lnTo>
                      <a:pt x="45" y="307"/>
                    </a:lnTo>
                    <a:lnTo>
                      <a:pt x="45" y="307"/>
                    </a:lnTo>
                    <a:lnTo>
                      <a:pt x="43" y="304"/>
                    </a:lnTo>
                    <a:lnTo>
                      <a:pt x="43" y="302"/>
                    </a:lnTo>
                    <a:lnTo>
                      <a:pt x="41" y="302"/>
                    </a:lnTo>
                    <a:lnTo>
                      <a:pt x="41" y="302"/>
                    </a:lnTo>
                    <a:lnTo>
                      <a:pt x="38" y="304"/>
                    </a:lnTo>
                    <a:lnTo>
                      <a:pt x="38" y="307"/>
                    </a:lnTo>
                    <a:lnTo>
                      <a:pt x="38" y="315"/>
                    </a:lnTo>
                    <a:lnTo>
                      <a:pt x="38" y="315"/>
                    </a:lnTo>
                    <a:lnTo>
                      <a:pt x="36" y="316"/>
                    </a:lnTo>
                    <a:lnTo>
                      <a:pt x="34" y="316"/>
                    </a:lnTo>
                    <a:lnTo>
                      <a:pt x="34" y="316"/>
                    </a:lnTo>
                    <a:lnTo>
                      <a:pt x="29" y="320"/>
                    </a:lnTo>
                    <a:lnTo>
                      <a:pt x="27" y="320"/>
                    </a:lnTo>
                    <a:lnTo>
                      <a:pt x="23" y="320"/>
                    </a:lnTo>
                    <a:lnTo>
                      <a:pt x="23" y="320"/>
                    </a:lnTo>
                    <a:lnTo>
                      <a:pt x="21" y="316"/>
                    </a:lnTo>
                    <a:lnTo>
                      <a:pt x="21" y="315"/>
                    </a:lnTo>
                    <a:lnTo>
                      <a:pt x="20" y="311"/>
                    </a:lnTo>
                    <a:lnTo>
                      <a:pt x="18" y="307"/>
                    </a:lnTo>
                    <a:lnTo>
                      <a:pt x="18" y="307"/>
                    </a:lnTo>
                    <a:lnTo>
                      <a:pt x="12" y="306"/>
                    </a:lnTo>
                    <a:lnTo>
                      <a:pt x="7" y="307"/>
                    </a:lnTo>
                    <a:lnTo>
                      <a:pt x="7" y="307"/>
                    </a:lnTo>
                    <a:lnTo>
                      <a:pt x="3" y="309"/>
                    </a:lnTo>
                    <a:lnTo>
                      <a:pt x="3" y="311"/>
                    </a:lnTo>
                    <a:lnTo>
                      <a:pt x="3" y="315"/>
                    </a:lnTo>
                    <a:lnTo>
                      <a:pt x="5" y="316"/>
                    </a:lnTo>
                    <a:lnTo>
                      <a:pt x="5" y="316"/>
                    </a:lnTo>
                    <a:lnTo>
                      <a:pt x="9" y="320"/>
                    </a:lnTo>
                    <a:lnTo>
                      <a:pt x="10" y="324"/>
                    </a:lnTo>
                    <a:lnTo>
                      <a:pt x="9" y="326"/>
                    </a:lnTo>
                    <a:lnTo>
                      <a:pt x="9" y="326"/>
                    </a:lnTo>
                    <a:lnTo>
                      <a:pt x="5" y="327"/>
                    </a:lnTo>
                    <a:lnTo>
                      <a:pt x="1" y="329"/>
                    </a:lnTo>
                    <a:lnTo>
                      <a:pt x="1" y="329"/>
                    </a:lnTo>
                    <a:lnTo>
                      <a:pt x="0" y="331"/>
                    </a:lnTo>
                    <a:lnTo>
                      <a:pt x="1" y="333"/>
                    </a:lnTo>
                    <a:lnTo>
                      <a:pt x="5" y="336"/>
                    </a:lnTo>
                    <a:lnTo>
                      <a:pt x="12" y="340"/>
                    </a:lnTo>
                    <a:lnTo>
                      <a:pt x="12" y="340"/>
                    </a:lnTo>
                    <a:lnTo>
                      <a:pt x="16" y="342"/>
                    </a:lnTo>
                    <a:lnTo>
                      <a:pt x="18" y="345"/>
                    </a:lnTo>
                    <a:lnTo>
                      <a:pt x="18" y="345"/>
                    </a:lnTo>
                    <a:lnTo>
                      <a:pt x="18" y="347"/>
                    </a:lnTo>
                    <a:lnTo>
                      <a:pt x="16" y="349"/>
                    </a:lnTo>
                    <a:lnTo>
                      <a:pt x="10" y="353"/>
                    </a:lnTo>
                    <a:lnTo>
                      <a:pt x="10" y="353"/>
                    </a:lnTo>
                    <a:lnTo>
                      <a:pt x="9" y="356"/>
                    </a:lnTo>
                    <a:lnTo>
                      <a:pt x="10" y="356"/>
                    </a:lnTo>
                    <a:lnTo>
                      <a:pt x="12" y="358"/>
                    </a:lnTo>
                    <a:lnTo>
                      <a:pt x="12" y="358"/>
                    </a:lnTo>
                    <a:lnTo>
                      <a:pt x="16" y="358"/>
                    </a:lnTo>
                    <a:lnTo>
                      <a:pt x="20" y="356"/>
                    </a:lnTo>
                    <a:lnTo>
                      <a:pt x="27" y="353"/>
                    </a:lnTo>
                    <a:lnTo>
                      <a:pt x="27" y="353"/>
                    </a:lnTo>
                    <a:lnTo>
                      <a:pt x="30" y="353"/>
                    </a:lnTo>
                    <a:lnTo>
                      <a:pt x="32" y="354"/>
                    </a:lnTo>
                    <a:lnTo>
                      <a:pt x="32" y="354"/>
                    </a:lnTo>
                    <a:lnTo>
                      <a:pt x="34" y="358"/>
                    </a:lnTo>
                    <a:lnTo>
                      <a:pt x="38" y="362"/>
                    </a:lnTo>
                    <a:lnTo>
                      <a:pt x="38" y="362"/>
                    </a:lnTo>
                    <a:lnTo>
                      <a:pt x="50" y="365"/>
                    </a:lnTo>
                    <a:lnTo>
                      <a:pt x="58" y="365"/>
                    </a:lnTo>
                    <a:lnTo>
                      <a:pt x="65" y="365"/>
                    </a:lnTo>
                    <a:lnTo>
                      <a:pt x="65" y="365"/>
                    </a:lnTo>
                    <a:lnTo>
                      <a:pt x="74" y="360"/>
                    </a:lnTo>
                    <a:lnTo>
                      <a:pt x="79" y="358"/>
                    </a:lnTo>
                    <a:lnTo>
                      <a:pt x="85" y="356"/>
                    </a:lnTo>
                    <a:lnTo>
                      <a:pt x="85" y="356"/>
                    </a:lnTo>
                    <a:lnTo>
                      <a:pt x="90" y="358"/>
                    </a:lnTo>
                    <a:lnTo>
                      <a:pt x="90" y="358"/>
                    </a:lnTo>
                    <a:lnTo>
                      <a:pt x="101" y="358"/>
                    </a:lnTo>
                    <a:lnTo>
                      <a:pt x="106" y="356"/>
                    </a:lnTo>
                    <a:lnTo>
                      <a:pt x="110" y="354"/>
                    </a:lnTo>
                    <a:lnTo>
                      <a:pt x="110" y="354"/>
                    </a:lnTo>
                    <a:close/>
                    <a:moveTo>
                      <a:pt x="1109" y="1044"/>
                    </a:moveTo>
                    <a:lnTo>
                      <a:pt x="1109" y="1044"/>
                    </a:lnTo>
                    <a:lnTo>
                      <a:pt x="1107" y="1035"/>
                    </a:lnTo>
                    <a:lnTo>
                      <a:pt x="1106" y="1026"/>
                    </a:lnTo>
                    <a:lnTo>
                      <a:pt x="1107" y="1004"/>
                    </a:lnTo>
                    <a:lnTo>
                      <a:pt x="1107" y="1004"/>
                    </a:lnTo>
                    <a:lnTo>
                      <a:pt x="1109" y="986"/>
                    </a:lnTo>
                    <a:lnTo>
                      <a:pt x="1109" y="977"/>
                    </a:lnTo>
                    <a:lnTo>
                      <a:pt x="1107" y="968"/>
                    </a:lnTo>
                    <a:lnTo>
                      <a:pt x="1107" y="968"/>
                    </a:lnTo>
                    <a:lnTo>
                      <a:pt x="1104" y="961"/>
                    </a:lnTo>
                    <a:lnTo>
                      <a:pt x="1100" y="957"/>
                    </a:lnTo>
                    <a:lnTo>
                      <a:pt x="1091" y="948"/>
                    </a:lnTo>
                    <a:lnTo>
                      <a:pt x="1078" y="941"/>
                    </a:lnTo>
                    <a:lnTo>
                      <a:pt x="1068" y="932"/>
                    </a:lnTo>
                    <a:lnTo>
                      <a:pt x="1068" y="932"/>
                    </a:lnTo>
                    <a:lnTo>
                      <a:pt x="1060" y="924"/>
                    </a:lnTo>
                    <a:lnTo>
                      <a:pt x="1055" y="917"/>
                    </a:lnTo>
                    <a:lnTo>
                      <a:pt x="1055" y="917"/>
                    </a:lnTo>
                    <a:lnTo>
                      <a:pt x="1053" y="912"/>
                    </a:lnTo>
                    <a:lnTo>
                      <a:pt x="1053" y="906"/>
                    </a:lnTo>
                    <a:lnTo>
                      <a:pt x="1053" y="901"/>
                    </a:lnTo>
                    <a:lnTo>
                      <a:pt x="1053" y="897"/>
                    </a:lnTo>
                    <a:lnTo>
                      <a:pt x="1053" y="897"/>
                    </a:lnTo>
                    <a:lnTo>
                      <a:pt x="1048" y="894"/>
                    </a:lnTo>
                    <a:lnTo>
                      <a:pt x="1042" y="890"/>
                    </a:lnTo>
                    <a:lnTo>
                      <a:pt x="1039" y="888"/>
                    </a:lnTo>
                    <a:lnTo>
                      <a:pt x="1035" y="883"/>
                    </a:lnTo>
                    <a:lnTo>
                      <a:pt x="1035" y="883"/>
                    </a:lnTo>
                    <a:lnTo>
                      <a:pt x="1033" y="877"/>
                    </a:lnTo>
                    <a:lnTo>
                      <a:pt x="1037" y="872"/>
                    </a:lnTo>
                    <a:lnTo>
                      <a:pt x="1042" y="861"/>
                    </a:lnTo>
                    <a:lnTo>
                      <a:pt x="1042" y="861"/>
                    </a:lnTo>
                    <a:lnTo>
                      <a:pt x="1046" y="852"/>
                    </a:lnTo>
                    <a:lnTo>
                      <a:pt x="1051" y="848"/>
                    </a:lnTo>
                    <a:lnTo>
                      <a:pt x="1068" y="843"/>
                    </a:lnTo>
                    <a:lnTo>
                      <a:pt x="1068" y="843"/>
                    </a:lnTo>
                    <a:lnTo>
                      <a:pt x="1073" y="841"/>
                    </a:lnTo>
                    <a:lnTo>
                      <a:pt x="1078" y="838"/>
                    </a:lnTo>
                    <a:lnTo>
                      <a:pt x="1084" y="832"/>
                    </a:lnTo>
                    <a:lnTo>
                      <a:pt x="1089" y="825"/>
                    </a:lnTo>
                    <a:lnTo>
                      <a:pt x="1098" y="820"/>
                    </a:lnTo>
                    <a:lnTo>
                      <a:pt x="1098" y="820"/>
                    </a:lnTo>
                    <a:lnTo>
                      <a:pt x="1107" y="814"/>
                    </a:lnTo>
                    <a:lnTo>
                      <a:pt x="1116" y="812"/>
                    </a:lnTo>
                    <a:lnTo>
                      <a:pt x="1125" y="814"/>
                    </a:lnTo>
                    <a:lnTo>
                      <a:pt x="1134" y="816"/>
                    </a:lnTo>
                    <a:lnTo>
                      <a:pt x="1134" y="816"/>
                    </a:lnTo>
                    <a:lnTo>
                      <a:pt x="1134" y="800"/>
                    </a:lnTo>
                    <a:lnTo>
                      <a:pt x="1136" y="785"/>
                    </a:lnTo>
                    <a:lnTo>
                      <a:pt x="1136" y="785"/>
                    </a:lnTo>
                    <a:lnTo>
                      <a:pt x="1134" y="774"/>
                    </a:lnTo>
                    <a:lnTo>
                      <a:pt x="1131" y="767"/>
                    </a:lnTo>
                    <a:lnTo>
                      <a:pt x="1127" y="758"/>
                    </a:lnTo>
                    <a:lnTo>
                      <a:pt x="1124" y="749"/>
                    </a:lnTo>
                    <a:lnTo>
                      <a:pt x="1124" y="749"/>
                    </a:lnTo>
                    <a:lnTo>
                      <a:pt x="1124" y="740"/>
                    </a:lnTo>
                    <a:lnTo>
                      <a:pt x="1124" y="729"/>
                    </a:lnTo>
                    <a:lnTo>
                      <a:pt x="1125" y="720"/>
                    </a:lnTo>
                    <a:lnTo>
                      <a:pt x="1125" y="709"/>
                    </a:lnTo>
                    <a:lnTo>
                      <a:pt x="1125" y="709"/>
                    </a:lnTo>
                    <a:lnTo>
                      <a:pt x="1118" y="691"/>
                    </a:lnTo>
                    <a:lnTo>
                      <a:pt x="1118" y="682"/>
                    </a:lnTo>
                    <a:lnTo>
                      <a:pt x="1120" y="671"/>
                    </a:lnTo>
                    <a:lnTo>
                      <a:pt x="1120" y="671"/>
                    </a:lnTo>
                    <a:lnTo>
                      <a:pt x="1124" y="664"/>
                    </a:lnTo>
                    <a:lnTo>
                      <a:pt x="1127" y="660"/>
                    </a:lnTo>
                    <a:lnTo>
                      <a:pt x="1131" y="658"/>
                    </a:lnTo>
                    <a:lnTo>
                      <a:pt x="1134" y="658"/>
                    </a:lnTo>
                    <a:lnTo>
                      <a:pt x="1145" y="660"/>
                    </a:lnTo>
                    <a:lnTo>
                      <a:pt x="1158" y="664"/>
                    </a:lnTo>
                    <a:lnTo>
                      <a:pt x="1158" y="664"/>
                    </a:lnTo>
                    <a:lnTo>
                      <a:pt x="1167" y="666"/>
                    </a:lnTo>
                    <a:lnTo>
                      <a:pt x="1172" y="666"/>
                    </a:lnTo>
                    <a:lnTo>
                      <a:pt x="1187" y="664"/>
                    </a:lnTo>
                    <a:lnTo>
                      <a:pt x="1200" y="664"/>
                    </a:lnTo>
                    <a:lnTo>
                      <a:pt x="1205" y="664"/>
                    </a:lnTo>
                    <a:lnTo>
                      <a:pt x="1212" y="664"/>
                    </a:lnTo>
                    <a:lnTo>
                      <a:pt x="1212" y="664"/>
                    </a:lnTo>
                    <a:lnTo>
                      <a:pt x="1220" y="668"/>
                    </a:lnTo>
                    <a:lnTo>
                      <a:pt x="1225" y="671"/>
                    </a:lnTo>
                    <a:lnTo>
                      <a:pt x="1238" y="680"/>
                    </a:lnTo>
                    <a:lnTo>
                      <a:pt x="1249" y="691"/>
                    </a:lnTo>
                    <a:lnTo>
                      <a:pt x="1261" y="700"/>
                    </a:lnTo>
                    <a:lnTo>
                      <a:pt x="1261" y="700"/>
                    </a:lnTo>
                    <a:lnTo>
                      <a:pt x="1272" y="706"/>
                    </a:lnTo>
                    <a:lnTo>
                      <a:pt x="1277" y="707"/>
                    </a:lnTo>
                    <a:lnTo>
                      <a:pt x="1283" y="707"/>
                    </a:lnTo>
                    <a:lnTo>
                      <a:pt x="1287" y="706"/>
                    </a:lnTo>
                    <a:lnTo>
                      <a:pt x="1290" y="696"/>
                    </a:lnTo>
                    <a:lnTo>
                      <a:pt x="1294" y="691"/>
                    </a:lnTo>
                    <a:lnTo>
                      <a:pt x="1299" y="686"/>
                    </a:lnTo>
                    <a:lnTo>
                      <a:pt x="1299" y="686"/>
                    </a:lnTo>
                    <a:lnTo>
                      <a:pt x="1303" y="682"/>
                    </a:lnTo>
                    <a:lnTo>
                      <a:pt x="1310" y="680"/>
                    </a:lnTo>
                    <a:lnTo>
                      <a:pt x="1315" y="678"/>
                    </a:lnTo>
                    <a:lnTo>
                      <a:pt x="1319" y="677"/>
                    </a:lnTo>
                    <a:lnTo>
                      <a:pt x="1319" y="677"/>
                    </a:lnTo>
                    <a:lnTo>
                      <a:pt x="1321" y="671"/>
                    </a:lnTo>
                    <a:lnTo>
                      <a:pt x="1321" y="669"/>
                    </a:lnTo>
                    <a:lnTo>
                      <a:pt x="1319" y="668"/>
                    </a:lnTo>
                    <a:lnTo>
                      <a:pt x="1317" y="666"/>
                    </a:lnTo>
                    <a:lnTo>
                      <a:pt x="1310" y="664"/>
                    </a:lnTo>
                    <a:lnTo>
                      <a:pt x="1308" y="662"/>
                    </a:lnTo>
                    <a:lnTo>
                      <a:pt x="1306" y="658"/>
                    </a:lnTo>
                    <a:lnTo>
                      <a:pt x="1306" y="658"/>
                    </a:lnTo>
                    <a:lnTo>
                      <a:pt x="1306" y="649"/>
                    </a:lnTo>
                    <a:lnTo>
                      <a:pt x="1308" y="639"/>
                    </a:lnTo>
                    <a:lnTo>
                      <a:pt x="1314" y="619"/>
                    </a:lnTo>
                    <a:lnTo>
                      <a:pt x="1314" y="619"/>
                    </a:lnTo>
                    <a:lnTo>
                      <a:pt x="1315" y="610"/>
                    </a:lnTo>
                    <a:lnTo>
                      <a:pt x="1315" y="599"/>
                    </a:lnTo>
                    <a:lnTo>
                      <a:pt x="1315" y="595"/>
                    </a:lnTo>
                    <a:lnTo>
                      <a:pt x="1314" y="592"/>
                    </a:lnTo>
                    <a:lnTo>
                      <a:pt x="1308" y="590"/>
                    </a:lnTo>
                    <a:lnTo>
                      <a:pt x="1303" y="588"/>
                    </a:lnTo>
                    <a:lnTo>
                      <a:pt x="1303" y="588"/>
                    </a:lnTo>
                    <a:lnTo>
                      <a:pt x="1296" y="588"/>
                    </a:lnTo>
                    <a:lnTo>
                      <a:pt x="1290" y="592"/>
                    </a:lnTo>
                    <a:lnTo>
                      <a:pt x="1287" y="595"/>
                    </a:lnTo>
                    <a:lnTo>
                      <a:pt x="1285" y="601"/>
                    </a:lnTo>
                    <a:lnTo>
                      <a:pt x="1281" y="610"/>
                    </a:lnTo>
                    <a:lnTo>
                      <a:pt x="1279" y="615"/>
                    </a:lnTo>
                    <a:lnTo>
                      <a:pt x="1276" y="619"/>
                    </a:lnTo>
                    <a:lnTo>
                      <a:pt x="1276" y="619"/>
                    </a:lnTo>
                    <a:lnTo>
                      <a:pt x="1268" y="619"/>
                    </a:lnTo>
                    <a:lnTo>
                      <a:pt x="1263" y="619"/>
                    </a:lnTo>
                    <a:lnTo>
                      <a:pt x="1259" y="615"/>
                    </a:lnTo>
                    <a:lnTo>
                      <a:pt x="1256" y="610"/>
                    </a:lnTo>
                    <a:lnTo>
                      <a:pt x="1250" y="597"/>
                    </a:lnTo>
                    <a:lnTo>
                      <a:pt x="1247" y="586"/>
                    </a:lnTo>
                    <a:lnTo>
                      <a:pt x="1247" y="586"/>
                    </a:lnTo>
                    <a:lnTo>
                      <a:pt x="1241" y="572"/>
                    </a:lnTo>
                    <a:lnTo>
                      <a:pt x="1241" y="568"/>
                    </a:lnTo>
                    <a:lnTo>
                      <a:pt x="1243" y="566"/>
                    </a:lnTo>
                    <a:lnTo>
                      <a:pt x="1250" y="564"/>
                    </a:lnTo>
                    <a:lnTo>
                      <a:pt x="1258" y="563"/>
                    </a:lnTo>
                    <a:lnTo>
                      <a:pt x="1265" y="561"/>
                    </a:lnTo>
                    <a:lnTo>
                      <a:pt x="1265" y="561"/>
                    </a:lnTo>
                    <a:lnTo>
                      <a:pt x="1274" y="554"/>
                    </a:lnTo>
                    <a:lnTo>
                      <a:pt x="1285" y="543"/>
                    </a:lnTo>
                    <a:lnTo>
                      <a:pt x="1288" y="535"/>
                    </a:lnTo>
                    <a:lnTo>
                      <a:pt x="1292" y="530"/>
                    </a:lnTo>
                    <a:lnTo>
                      <a:pt x="1294" y="525"/>
                    </a:lnTo>
                    <a:lnTo>
                      <a:pt x="1292" y="519"/>
                    </a:lnTo>
                    <a:lnTo>
                      <a:pt x="1292" y="519"/>
                    </a:lnTo>
                    <a:lnTo>
                      <a:pt x="1290" y="516"/>
                    </a:lnTo>
                    <a:lnTo>
                      <a:pt x="1288" y="514"/>
                    </a:lnTo>
                    <a:lnTo>
                      <a:pt x="1283" y="512"/>
                    </a:lnTo>
                    <a:lnTo>
                      <a:pt x="1276" y="510"/>
                    </a:lnTo>
                    <a:lnTo>
                      <a:pt x="1272" y="506"/>
                    </a:lnTo>
                    <a:lnTo>
                      <a:pt x="1272" y="506"/>
                    </a:lnTo>
                    <a:lnTo>
                      <a:pt x="1270" y="501"/>
                    </a:lnTo>
                    <a:lnTo>
                      <a:pt x="1272" y="497"/>
                    </a:lnTo>
                    <a:lnTo>
                      <a:pt x="1274" y="494"/>
                    </a:lnTo>
                    <a:lnTo>
                      <a:pt x="1276" y="490"/>
                    </a:lnTo>
                    <a:lnTo>
                      <a:pt x="1276" y="490"/>
                    </a:lnTo>
                    <a:lnTo>
                      <a:pt x="1274" y="472"/>
                    </a:lnTo>
                    <a:lnTo>
                      <a:pt x="1274" y="458"/>
                    </a:lnTo>
                    <a:lnTo>
                      <a:pt x="1277" y="425"/>
                    </a:lnTo>
                    <a:lnTo>
                      <a:pt x="1277" y="425"/>
                    </a:lnTo>
                    <a:lnTo>
                      <a:pt x="1277" y="402"/>
                    </a:lnTo>
                    <a:lnTo>
                      <a:pt x="1276" y="378"/>
                    </a:lnTo>
                    <a:lnTo>
                      <a:pt x="1270" y="354"/>
                    </a:lnTo>
                    <a:lnTo>
                      <a:pt x="1265" y="331"/>
                    </a:lnTo>
                    <a:lnTo>
                      <a:pt x="1265" y="331"/>
                    </a:lnTo>
                    <a:lnTo>
                      <a:pt x="1261" y="318"/>
                    </a:lnTo>
                    <a:lnTo>
                      <a:pt x="1263" y="306"/>
                    </a:lnTo>
                    <a:lnTo>
                      <a:pt x="1268" y="297"/>
                    </a:lnTo>
                    <a:lnTo>
                      <a:pt x="1276" y="288"/>
                    </a:lnTo>
                    <a:lnTo>
                      <a:pt x="1287" y="282"/>
                    </a:lnTo>
                    <a:lnTo>
                      <a:pt x="1297" y="277"/>
                    </a:lnTo>
                    <a:lnTo>
                      <a:pt x="1325" y="269"/>
                    </a:lnTo>
                    <a:lnTo>
                      <a:pt x="1325" y="269"/>
                    </a:lnTo>
                    <a:lnTo>
                      <a:pt x="1339" y="262"/>
                    </a:lnTo>
                    <a:lnTo>
                      <a:pt x="1350" y="255"/>
                    </a:lnTo>
                    <a:lnTo>
                      <a:pt x="1357" y="248"/>
                    </a:lnTo>
                    <a:lnTo>
                      <a:pt x="1359" y="237"/>
                    </a:lnTo>
                    <a:lnTo>
                      <a:pt x="1359" y="237"/>
                    </a:lnTo>
                    <a:lnTo>
                      <a:pt x="1352" y="230"/>
                    </a:lnTo>
                    <a:lnTo>
                      <a:pt x="1343" y="221"/>
                    </a:lnTo>
                    <a:lnTo>
                      <a:pt x="1335" y="213"/>
                    </a:lnTo>
                    <a:lnTo>
                      <a:pt x="1330" y="212"/>
                    </a:lnTo>
                    <a:lnTo>
                      <a:pt x="1325" y="208"/>
                    </a:lnTo>
                    <a:lnTo>
                      <a:pt x="1325" y="208"/>
                    </a:lnTo>
                    <a:lnTo>
                      <a:pt x="1315" y="208"/>
                    </a:lnTo>
                    <a:lnTo>
                      <a:pt x="1308" y="206"/>
                    </a:lnTo>
                    <a:lnTo>
                      <a:pt x="1292" y="208"/>
                    </a:lnTo>
                    <a:lnTo>
                      <a:pt x="1292" y="208"/>
                    </a:lnTo>
                    <a:lnTo>
                      <a:pt x="1277" y="208"/>
                    </a:lnTo>
                    <a:lnTo>
                      <a:pt x="1272" y="210"/>
                    </a:lnTo>
                    <a:lnTo>
                      <a:pt x="1270" y="212"/>
                    </a:lnTo>
                    <a:lnTo>
                      <a:pt x="1268" y="213"/>
                    </a:lnTo>
                    <a:lnTo>
                      <a:pt x="1268" y="213"/>
                    </a:lnTo>
                    <a:lnTo>
                      <a:pt x="1267" y="217"/>
                    </a:lnTo>
                    <a:lnTo>
                      <a:pt x="1268" y="221"/>
                    </a:lnTo>
                    <a:lnTo>
                      <a:pt x="1270" y="228"/>
                    </a:lnTo>
                    <a:lnTo>
                      <a:pt x="1272" y="233"/>
                    </a:lnTo>
                    <a:lnTo>
                      <a:pt x="1272" y="237"/>
                    </a:lnTo>
                    <a:lnTo>
                      <a:pt x="1268" y="241"/>
                    </a:lnTo>
                    <a:lnTo>
                      <a:pt x="1268" y="241"/>
                    </a:lnTo>
                    <a:lnTo>
                      <a:pt x="1265" y="242"/>
                    </a:lnTo>
                    <a:lnTo>
                      <a:pt x="1259" y="244"/>
                    </a:lnTo>
                    <a:lnTo>
                      <a:pt x="1252" y="241"/>
                    </a:lnTo>
                    <a:lnTo>
                      <a:pt x="1243" y="235"/>
                    </a:lnTo>
                    <a:lnTo>
                      <a:pt x="1236" y="233"/>
                    </a:lnTo>
                    <a:lnTo>
                      <a:pt x="1236" y="233"/>
                    </a:lnTo>
                    <a:lnTo>
                      <a:pt x="1230" y="233"/>
                    </a:lnTo>
                    <a:lnTo>
                      <a:pt x="1227" y="235"/>
                    </a:lnTo>
                    <a:lnTo>
                      <a:pt x="1221" y="241"/>
                    </a:lnTo>
                    <a:lnTo>
                      <a:pt x="1216" y="246"/>
                    </a:lnTo>
                    <a:lnTo>
                      <a:pt x="1212" y="248"/>
                    </a:lnTo>
                    <a:lnTo>
                      <a:pt x="1207" y="248"/>
                    </a:lnTo>
                    <a:lnTo>
                      <a:pt x="1207" y="248"/>
                    </a:lnTo>
                    <a:lnTo>
                      <a:pt x="1201" y="248"/>
                    </a:lnTo>
                    <a:lnTo>
                      <a:pt x="1198" y="246"/>
                    </a:lnTo>
                    <a:lnTo>
                      <a:pt x="1196" y="244"/>
                    </a:lnTo>
                    <a:lnTo>
                      <a:pt x="1192" y="242"/>
                    </a:lnTo>
                    <a:lnTo>
                      <a:pt x="1192" y="242"/>
                    </a:lnTo>
                    <a:lnTo>
                      <a:pt x="1187" y="242"/>
                    </a:lnTo>
                    <a:lnTo>
                      <a:pt x="1185" y="244"/>
                    </a:lnTo>
                    <a:lnTo>
                      <a:pt x="1180" y="251"/>
                    </a:lnTo>
                    <a:lnTo>
                      <a:pt x="1180" y="251"/>
                    </a:lnTo>
                    <a:lnTo>
                      <a:pt x="1174" y="253"/>
                    </a:lnTo>
                    <a:lnTo>
                      <a:pt x="1172" y="251"/>
                    </a:lnTo>
                    <a:lnTo>
                      <a:pt x="1169" y="251"/>
                    </a:lnTo>
                    <a:lnTo>
                      <a:pt x="1167" y="248"/>
                    </a:lnTo>
                    <a:lnTo>
                      <a:pt x="1163" y="241"/>
                    </a:lnTo>
                    <a:lnTo>
                      <a:pt x="1162" y="239"/>
                    </a:lnTo>
                    <a:lnTo>
                      <a:pt x="1158" y="237"/>
                    </a:lnTo>
                    <a:lnTo>
                      <a:pt x="1158" y="237"/>
                    </a:lnTo>
                    <a:lnTo>
                      <a:pt x="1153" y="237"/>
                    </a:lnTo>
                    <a:lnTo>
                      <a:pt x="1149" y="237"/>
                    </a:lnTo>
                    <a:lnTo>
                      <a:pt x="1136" y="242"/>
                    </a:lnTo>
                    <a:lnTo>
                      <a:pt x="1125" y="250"/>
                    </a:lnTo>
                    <a:lnTo>
                      <a:pt x="1115" y="253"/>
                    </a:lnTo>
                    <a:lnTo>
                      <a:pt x="1115" y="253"/>
                    </a:lnTo>
                    <a:lnTo>
                      <a:pt x="1109" y="255"/>
                    </a:lnTo>
                    <a:lnTo>
                      <a:pt x="1102" y="255"/>
                    </a:lnTo>
                    <a:lnTo>
                      <a:pt x="1096" y="255"/>
                    </a:lnTo>
                    <a:lnTo>
                      <a:pt x="1089" y="259"/>
                    </a:lnTo>
                    <a:lnTo>
                      <a:pt x="1089" y="259"/>
                    </a:lnTo>
                    <a:lnTo>
                      <a:pt x="1086" y="264"/>
                    </a:lnTo>
                    <a:lnTo>
                      <a:pt x="1084" y="269"/>
                    </a:lnTo>
                    <a:lnTo>
                      <a:pt x="1082" y="277"/>
                    </a:lnTo>
                    <a:lnTo>
                      <a:pt x="1078" y="282"/>
                    </a:lnTo>
                    <a:lnTo>
                      <a:pt x="1078" y="282"/>
                    </a:lnTo>
                    <a:lnTo>
                      <a:pt x="1071" y="289"/>
                    </a:lnTo>
                    <a:lnTo>
                      <a:pt x="1060" y="295"/>
                    </a:lnTo>
                    <a:lnTo>
                      <a:pt x="1055" y="295"/>
                    </a:lnTo>
                    <a:lnTo>
                      <a:pt x="1049" y="295"/>
                    </a:lnTo>
                    <a:lnTo>
                      <a:pt x="1046" y="293"/>
                    </a:lnTo>
                    <a:lnTo>
                      <a:pt x="1042" y="289"/>
                    </a:lnTo>
                    <a:lnTo>
                      <a:pt x="1042" y="289"/>
                    </a:lnTo>
                    <a:lnTo>
                      <a:pt x="1042" y="282"/>
                    </a:lnTo>
                    <a:lnTo>
                      <a:pt x="1042" y="277"/>
                    </a:lnTo>
                    <a:lnTo>
                      <a:pt x="1049" y="264"/>
                    </a:lnTo>
                    <a:lnTo>
                      <a:pt x="1053" y="259"/>
                    </a:lnTo>
                    <a:lnTo>
                      <a:pt x="1055" y="253"/>
                    </a:lnTo>
                    <a:lnTo>
                      <a:pt x="1053" y="246"/>
                    </a:lnTo>
                    <a:lnTo>
                      <a:pt x="1048" y="241"/>
                    </a:lnTo>
                    <a:lnTo>
                      <a:pt x="1048" y="241"/>
                    </a:lnTo>
                    <a:lnTo>
                      <a:pt x="1042" y="235"/>
                    </a:lnTo>
                    <a:lnTo>
                      <a:pt x="1031" y="231"/>
                    </a:lnTo>
                    <a:lnTo>
                      <a:pt x="1022" y="230"/>
                    </a:lnTo>
                    <a:lnTo>
                      <a:pt x="1019" y="230"/>
                    </a:lnTo>
                    <a:lnTo>
                      <a:pt x="1015" y="231"/>
                    </a:lnTo>
                    <a:lnTo>
                      <a:pt x="1015" y="231"/>
                    </a:lnTo>
                    <a:lnTo>
                      <a:pt x="1013" y="233"/>
                    </a:lnTo>
                    <a:lnTo>
                      <a:pt x="1011" y="237"/>
                    </a:lnTo>
                    <a:lnTo>
                      <a:pt x="1010" y="242"/>
                    </a:lnTo>
                    <a:lnTo>
                      <a:pt x="1011" y="248"/>
                    </a:lnTo>
                    <a:lnTo>
                      <a:pt x="1015" y="253"/>
                    </a:lnTo>
                    <a:lnTo>
                      <a:pt x="1015" y="253"/>
                    </a:lnTo>
                    <a:lnTo>
                      <a:pt x="1017" y="260"/>
                    </a:lnTo>
                    <a:lnTo>
                      <a:pt x="1015" y="266"/>
                    </a:lnTo>
                    <a:lnTo>
                      <a:pt x="1008" y="277"/>
                    </a:lnTo>
                    <a:lnTo>
                      <a:pt x="1008" y="277"/>
                    </a:lnTo>
                    <a:lnTo>
                      <a:pt x="1008" y="282"/>
                    </a:lnTo>
                    <a:lnTo>
                      <a:pt x="1008" y="289"/>
                    </a:lnTo>
                    <a:lnTo>
                      <a:pt x="1010" y="295"/>
                    </a:lnTo>
                    <a:lnTo>
                      <a:pt x="1010" y="297"/>
                    </a:lnTo>
                    <a:lnTo>
                      <a:pt x="1008" y="300"/>
                    </a:lnTo>
                    <a:lnTo>
                      <a:pt x="1008" y="300"/>
                    </a:lnTo>
                    <a:lnTo>
                      <a:pt x="1002" y="302"/>
                    </a:lnTo>
                    <a:lnTo>
                      <a:pt x="999" y="302"/>
                    </a:lnTo>
                    <a:lnTo>
                      <a:pt x="988" y="302"/>
                    </a:lnTo>
                    <a:lnTo>
                      <a:pt x="988" y="302"/>
                    </a:lnTo>
                    <a:lnTo>
                      <a:pt x="982" y="302"/>
                    </a:lnTo>
                    <a:lnTo>
                      <a:pt x="975" y="306"/>
                    </a:lnTo>
                    <a:lnTo>
                      <a:pt x="970" y="309"/>
                    </a:lnTo>
                    <a:lnTo>
                      <a:pt x="966" y="315"/>
                    </a:lnTo>
                    <a:lnTo>
                      <a:pt x="966" y="315"/>
                    </a:lnTo>
                    <a:lnTo>
                      <a:pt x="966" y="320"/>
                    </a:lnTo>
                    <a:lnTo>
                      <a:pt x="966" y="324"/>
                    </a:lnTo>
                    <a:lnTo>
                      <a:pt x="970" y="335"/>
                    </a:lnTo>
                    <a:lnTo>
                      <a:pt x="970" y="344"/>
                    </a:lnTo>
                    <a:lnTo>
                      <a:pt x="970" y="347"/>
                    </a:lnTo>
                    <a:lnTo>
                      <a:pt x="966" y="351"/>
                    </a:lnTo>
                    <a:lnTo>
                      <a:pt x="966" y="351"/>
                    </a:lnTo>
                    <a:lnTo>
                      <a:pt x="963" y="353"/>
                    </a:lnTo>
                    <a:lnTo>
                      <a:pt x="957" y="353"/>
                    </a:lnTo>
                    <a:lnTo>
                      <a:pt x="946" y="351"/>
                    </a:lnTo>
                    <a:lnTo>
                      <a:pt x="946" y="351"/>
                    </a:lnTo>
                    <a:lnTo>
                      <a:pt x="941" y="347"/>
                    </a:lnTo>
                    <a:lnTo>
                      <a:pt x="939" y="347"/>
                    </a:lnTo>
                    <a:lnTo>
                      <a:pt x="937" y="351"/>
                    </a:lnTo>
                    <a:lnTo>
                      <a:pt x="937" y="351"/>
                    </a:lnTo>
                    <a:lnTo>
                      <a:pt x="934" y="358"/>
                    </a:lnTo>
                    <a:lnTo>
                      <a:pt x="932" y="367"/>
                    </a:lnTo>
                    <a:lnTo>
                      <a:pt x="932" y="371"/>
                    </a:lnTo>
                    <a:lnTo>
                      <a:pt x="928" y="374"/>
                    </a:lnTo>
                    <a:lnTo>
                      <a:pt x="925" y="374"/>
                    </a:lnTo>
                    <a:lnTo>
                      <a:pt x="919" y="374"/>
                    </a:lnTo>
                    <a:lnTo>
                      <a:pt x="919" y="374"/>
                    </a:lnTo>
                    <a:lnTo>
                      <a:pt x="910" y="371"/>
                    </a:lnTo>
                    <a:lnTo>
                      <a:pt x="903" y="365"/>
                    </a:lnTo>
                    <a:lnTo>
                      <a:pt x="894" y="358"/>
                    </a:lnTo>
                    <a:lnTo>
                      <a:pt x="890" y="353"/>
                    </a:lnTo>
                    <a:lnTo>
                      <a:pt x="890" y="353"/>
                    </a:lnTo>
                    <a:lnTo>
                      <a:pt x="887" y="344"/>
                    </a:lnTo>
                    <a:lnTo>
                      <a:pt x="887" y="335"/>
                    </a:lnTo>
                    <a:lnTo>
                      <a:pt x="887" y="326"/>
                    </a:lnTo>
                    <a:lnTo>
                      <a:pt x="887" y="322"/>
                    </a:lnTo>
                    <a:lnTo>
                      <a:pt x="883" y="318"/>
                    </a:lnTo>
                    <a:lnTo>
                      <a:pt x="883" y="318"/>
                    </a:lnTo>
                    <a:lnTo>
                      <a:pt x="881" y="316"/>
                    </a:lnTo>
                    <a:lnTo>
                      <a:pt x="877" y="315"/>
                    </a:lnTo>
                    <a:lnTo>
                      <a:pt x="870" y="313"/>
                    </a:lnTo>
                    <a:lnTo>
                      <a:pt x="861" y="311"/>
                    </a:lnTo>
                    <a:lnTo>
                      <a:pt x="854" y="307"/>
                    </a:lnTo>
                    <a:lnTo>
                      <a:pt x="854" y="307"/>
                    </a:lnTo>
                    <a:lnTo>
                      <a:pt x="850" y="304"/>
                    </a:lnTo>
                    <a:lnTo>
                      <a:pt x="848" y="298"/>
                    </a:lnTo>
                    <a:lnTo>
                      <a:pt x="850" y="293"/>
                    </a:lnTo>
                    <a:lnTo>
                      <a:pt x="854" y="289"/>
                    </a:lnTo>
                    <a:lnTo>
                      <a:pt x="854" y="289"/>
                    </a:lnTo>
                    <a:lnTo>
                      <a:pt x="859" y="289"/>
                    </a:lnTo>
                    <a:lnTo>
                      <a:pt x="865" y="289"/>
                    </a:lnTo>
                    <a:lnTo>
                      <a:pt x="876" y="293"/>
                    </a:lnTo>
                    <a:lnTo>
                      <a:pt x="876" y="293"/>
                    </a:lnTo>
                    <a:lnTo>
                      <a:pt x="892" y="300"/>
                    </a:lnTo>
                    <a:lnTo>
                      <a:pt x="910" y="307"/>
                    </a:lnTo>
                    <a:lnTo>
                      <a:pt x="919" y="307"/>
                    </a:lnTo>
                    <a:lnTo>
                      <a:pt x="928" y="307"/>
                    </a:lnTo>
                    <a:lnTo>
                      <a:pt x="935" y="306"/>
                    </a:lnTo>
                    <a:lnTo>
                      <a:pt x="944" y="302"/>
                    </a:lnTo>
                    <a:lnTo>
                      <a:pt x="944" y="302"/>
                    </a:lnTo>
                    <a:lnTo>
                      <a:pt x="950" y="297"/>
                    </a:lnTo>
                    <a:lnTo>
                      <a:pt x="955" y="289"/>
                    </a:lnTo>
                    <a:lnTo>
                      <a:pt x="961" y="280"/>
                    </a:lnTo>
                    <a:lnTo>
                      <a:pt x="964" y="273"/>
                    </a:lnTo>
                    <a:lnTo>
                      <a:pt x="964" y="266"/>
                    </a:lnTo>
                    <a:lnTo>
                      <a:pt x="963" y="259"/>
                    </a:lnTo>
                    <a:lnTo>
                      <a:pt x="957" y="251"/>
                    </a:lnTo>
                    <a:lnTo>
                      <a:pt x="948" y="248"/>
                    </a:lnTo>
                    <a:lnTo>
                      <a:pt x="948" y="248"/>
                    </a:lnTo>
                    <a:lnTo>
                      <a:pt x="937" y="246"/>
                    </a:lnTo>
                    <a:lnTo>
                      <a:pt x="926" y="242"/>
                    </a:lnTo>
                    <a:lnTo>
                      <a:pt x="926" y="242"/>
                    </a:lnTo>
                    <a:lnTo>
                      <a:pt x="908" y="237"/>
                    </a:lnTo>
                    <a:lnTo>
                      <a:pt x="899" y="233"/>
                    </a:lnTo>
                    <a:lnTo>
                      <a:pt x="890" y="228"/>
                    </a:lnTo>
                    <a:lnTo>
                      <a:pt x="890" y="228"/>
                    </a:lnTo>
                    <a:lnTo>
                      <a:pt x="879" y="221"/>
                    </a:lnTo>
                    <a:lnTo>
                      <a:pt x="872" y="215"/>
                    </a:lnTo>
                    <a:lnTo>
                      <a:pt x="867" y="212"/>
                    </a:lnTo>
                    <a:lnTo>
                      <a:pt x="867" y="212"/>
                    </a:lnTo>
                    <a:lnTo>
                      <a:pt x="854" y="206"/>
                    </a:lnTo>
                    <a:lnTo>
                      <a:pt x="843" y="201"/>
                    </a:lnTo>
                    <a:lnTo>
                      <a:pt x="843" y="201"/>
                    </a:lnTo>
                    <a:lnTo>
                      <a:pt x="838" y="199"/>
                    </a:lnTo>
                    <a:lnTo>
                      <a:pt x="830" y="197"/>
                    </a:lnTo>
                    <a:lnTo>
                      <a:pt x="830" y="197"/>
                    </a:lnTo>
                    <a:lnTo>
                      <a:pt x="821" y="197"/>
                    </a:lnTo>
                    <a:lnTo>
                      <a:pt x="812" y="199"/>
                    </a:lnTo>
                    <a:lnTo>
                      <a:pt x="812" y="199"/>
                    </a:lnTo>
                    <a:lnTo>
                      <a:pt x="803" y="199"/>
                    </a:lnTo>
                    <a:lnTo>
                      <a:pt x="800" y="197"/>
                    </a:lnTo>
                    <a:lnTo>
                      <a:pt x="798" y="192"/>
                    </a:lnTo>
                    <a:lnTo>
                      <a:pt x="798" y="192"/>
                    </a:lnTo>
                    <a:lnTo>
                      <a:pt x="798" y="190"/>
                    </a:lnTo>
                    <a:lnTo>
                      <a:pt x="800" y="188"/>
                    </a:lnTo>
                    <a:lnTo>
                      <a:pt x="803" y="184"/>
                    </a:lnTo>
                    <a:lnTo>
                      <a:pt x="807" y="181"/>
                    </a:lnTo>
                    <a:lnTo>
                      <a:pt x="809" y="179"/>
                    </a:lnTo>
                    <a:lnTo>
                      <a:pt x="809" y="175"/>
                    </a:lnTo>
                    <a:lnTo>
                      <a:pt x="809" y="175"/>
                    </a:lnTo>
                    <a:lnTo>
                      <a:pt x="807" y="172"/>
                    </a:lnTo>
                    <a:lnTo>
                      <a:pt x="805" y="170"/>
                    </a:lnTo>
                    <a:lnTo>
                      <a:pt x="801" y="170"/>
                    </a:lnTo>
                    <a:lnTo>
                      <a:pt x="791" y="175"/>
                    </a:lnTo>
                    <a:lnTo>
                      <a:pt x="791" y="175"/>
                    </a:lnTo>
                    <a:lnTo>
                      <a:pt x="785" y="177"/>
                    </a:lnTo>
                    <a:lnTo>
                      <a:pt x="780" y="177"/>
                    </a:lnTo>
                    <a:lnTo>
                      <a:pt x="778" y="175"/>
                    </a:lnTo>
                    <a:lnTo>
                      <a:pt x="778" y="172"/>
                    </a:lnTo>
                    <a:lnTo>
                      <a:pt x="776" y="165"/>
                    </a:lnTo>
                    <a:lnTo>
                      <a:pt x="774" y="163"/>
                    </a:lnTo>
                    <a:lnTo>
                      <a:pt x="771" y="161"/>
                    </a:lnTo>
                    <a:lnTo>
                      <a:pt x="771" y="161"/>
                    </a:lnTo>
                    <a:lnTo>
                      <a:pt x="767" y="163"/>
                    </a:lnTo>
                    <a:lnTo>
                      <a:pt x="767" y="165"/>
                    </a:lnTo>
                    <a:lnTo>
                      <a:pt x="765" y="168"/>
                    </a:lnTo>
                    <a:lnTo>
                      <a:pt x="765" y="174"/>
                    </a:lnTo>
                    <a:lnTo>
                      <a:pt x="763" y="175"/>
                    </a:lnTo>
                    <a:lnTo>
                      <a:pt x="762" y="177"/>
                    </a:lnTo>
                    <a:lnTo>
                      <a:pt x="762" y="177"/>
                    </a:lnTo>
                    <a:lnTo>
                      <a:pt x="758" y="177"/>
                    </a:lnTo>
                    <a:lnTo>
                      <a:pt x="756" y="177"/>
                    </a:lnTo>
                    <a:lnTo>
                      <a:pt x="754" y="172"/>
                    </a:lnTo>
                    <a:lnTo>
                      <a:pt x="753" y="170"/>
                    </a:lnTo>
                    <a:lnTo>
                      <a:pt x="751" y="170"/>
                    </a:lnTo>
                    <a:lnTo>
                      <a:pt x="749" y="170"/>
                    </a:lnTo>
                    <a:lnTo>
                      <a:pt x="747" y="174"/>
                    </a:lnTo>
                    <a:lnTo>
                      <a:pt x="747" y="174"/>
                    </a:lnTo>
                    <a:lnTo>
                      <a:pt x="745" y="177"/>
                    </a:lnTo>
                    <a:lnTo>
                      <a:pt x="745" y="181"/>
                    </a:lnTo>
                    <a:lnTo>
                      <a:pt x="745" y="184"/>
                    </a:lnTo>
                    <a:lnTo>
                      <a:pt x="745" y="188"/>
                    </a:lnTo>
                    <a:lnTo>
                      <a:pt x="745" y="188"/>
                    </a:lnTo>
                    <a:lnTo>
                      <a:pt x="742" y="190"/>
                    </a:lnTo>
                    <a:lnTo>
                      <a:pt x="738" y="192"/>
                    </a:lnTo>
                    <a:lnTo>
                      <a:pt x="734" y="192"/>
                    </a:lnTo>
                    <a:lnTo>
                      <a:pt x="731" y="190"/>
                    </a:lnTo>
                    <a:lnTo>
                      <a:pt x="731" y="190"/>
                    </a:lnTo>
                    <a:lnTo>
                      <a:pt x="731" y="186"/>
                    </a:lnTo>
                    <a:lnTo>
                      <a:pt x="731" y="183"/>
                    </a:lnTo>
                    <a:lnTo>
                      <a:pt x="733" y="172"/>
                    </a:lnTo>
                    <a:lnTo>
                      <a:pt x="733" y="168"/>
                    </a:lnTo>
                    <a:lnTo>
                      <a:pt x="731" y="165"/>
                    </a:lnTo>
                    <a:lnTo>
                      <a:pt x="727" y="163"/>
                    </a:lnTo>
                    <a:lnTo>
                      <a:pt x="722" y="165"/>
                    </a:lnTo>
                    <a:lnTo>
                      <a:pt x="722" y="165"/>
                    </a:lnTo>
                    <a:lnTo>
                      <a:pt x="718" y="166"/>
                    </a:lnTo>
                    <a:lnTo>
                      <a:pt x="716" y="172"/>
                    </a:lnTo>
                    <a:lnTo>
                      <a:pt x="715" y="175"/>
                    </a:lnTo>
                    <a:lnTo>
                      <a:pt x="711" y="179"/>
                    </a:lnTo>
                    <a:lnTo>
                      <a:pt x="711" y="179"/>
                    </a:lnTo>
                    <a:lnTo>
                      <a:pt x="707" y="181"/>
                    </a:lnTo>
                    <a:lnTo>
                      <a:pt x="702" y="179"/>
                    </a:lnTo>
                    <a:lnTo>
                      <a:pt x="695" y="177"/>
                    </a:lnTo>
                    <a:lnTo>
                      <a:pt x="695" y="177"/>
                    </a:lnTo>
                    <a:lnTo>
                      <a:pt x="689" y="177"/>
                    </a:lnTo>
                    <a:lnTo>
                      <a:pt x="684" y="179"/>
                    </a:lnTo>
                    <a:lnTo>
                      <a:pt x="682" y="183"/>
                    </a:lnTo>
                    <a:lnTo>
                      <a:pt x="680" y="188"/>
                    </a:lnTo>
                    <a:lnTo>
                      <a:pt x="675" y="197"/>
                    </a:lnTo>
                    <a:lnTo>
                      <a:pt x="671" y="201"/>
                    </a:lnTo>
                    <a:lnTo>
                      <a:pt x="666" y="204"/>
                    </a:lnTo>
                    <a:lnTo>
                      <a:pt x="666" y="204"/>
                    </a:lnTo>
                    <a:lnTo>
                      <a:pt x="655" y="206"/>
                    </a:lnTo>
                    <a:lnTo>
                      <a:pt x="640" y="208"/>
                    </a:lnTo>
                    <a:lnTo>
                      <a:pt x="635" y="210"/>
                    </a:lnTo>
                    <a:lnTo>
                      <a:pt x="629" y="212"/>
                    </a:lnTo>
                    <a:lnTo>
                      <a:pt x="626" y="217"/>
                    </a:lnTo>
                    <a:lnTo>
                      <a:pt x="622" y="222"/>
                    </a:lnTo>
                    <a:lnTo>
                      <a:pt x="622" y="222"/>
                    </a:lnTo>
                    <a:lnTo>
                      <a:pt x="622" y="231"/>
                    </a:lnTo>
                    <a:lnTo>
                      <a:pt x="620" y="237"/>
                    </a:lnTo>
                    <a:lnTo>
                      <a:pt x="619" y="241"/>
                    </a:lnTo>
                    <a:lnTo>
                      <a:pt x="619" y="241"/>
                    </a:lnTo>
                    <a:lnTo>
                      <a:pt x="615" y="242"/>
                    </a:lnTo>
                    <a:lnTo>
                      <a:pt x="610" y="242"/>
                    </a:lnTo>
                    <a:lnTo>
                      <a:pt x="601" y="244"/>
                    </a:lnTo>
                    <a:lnTo>
                      <a:pt x="601" y="244"/>
                    </a:lnTo>
                    <a:lnTo>
                      <a:pt x="601" y="248"/>
                    </a:lnTo>
                    <a:lnTo>
                      <a:pt x="601" y="250"/>
                    </a:lnTo>
                    <a:lnTo>
                      <a:pt x="604" y="253"/>
                    </a:lnTo>
                    <a:lnTo>
                      <a:pt x="606" y="255"/>
                    </a:lnTo>
                    <a:lnTo>
                      <a:pt x="606" y="255"/>
                    </a:lnTo>
                    <a:lnTo>
                      <a:pt x="608" y="259"/>
                    </a:lnTo>
                    <a:lnTo>
                      <a:pt x="606" y="262"/>
                    </a:lnTo>
                    <a:lnTo>
                      <a:pt x="606" y="262"/>
                    </a:lnTo>
                    <a:lnTo>
                      <a:pt x="604" y="264"/>
                    </a:lnTo>
                    <a:lnTo>
                      <a:pt x="599" y="264"/>
                    </a:lnTo>
                    <a:lnTo>
                      <a:pt x="591" y="264"/>
                    </a:lnTo>
                    <a:lnTo>
                      <a:pt x="591" y="264"/>
                    </a:lnTo>
                    <a:lnTo>
                      <a:pt x="590" y="268"/>
                    </a:lnTo>
                    <a:lnTo>
                      <a:pt x="590" y="271"/>
                    </a:lnTo>
                    <a:lnTo>
                      <a:pt x="591" y="275"/>
                    </a:lnTo>
                    <a:lnTo>
                      <a:pt x="591" y="278"/>
                    </a:lnTo>
                    <a:lnTo>
                      <a:pt x="591" y="278"/>
                    </a:lnTo>
                    <a:lnTo>
                      <a:pt x="591" y="282"/>
                    </a:lnTo>
                    <a:lnTo>
                      <a:pt x="590" y="284"/>
                    </a:lnTo>
                    <a:lnTo>
                      <a:pt x="586" y="286"/>
                    </a:lnTo>
                    <a:lnTo>
                      <a:pt x="584" y="286"/>
                    </a:lnTo>
                    <a:lnTo>
                      <a:pt x="575" y="282"/>
                    </a:lnTo>
                    <a:lnTo>
                      <a:pt x="568" y="280"/>
                    </a:lnTo>
                    <a:lnTo>
                      <a:pt x="568" y="280"/>
                    </a:lnTo>
                    <a:lnTo>
                      <a:pt x="563" y="282"/>
                    </a:lnTo>
                    <a:lnTo>
                      <a:pt x="561" y="286"/>
                    </a:lnTo>
                    <a:lnTo>
                      <a:pt x="563" y="289"/>
                    </a:lnTo>
                    <a:lnTo>
                      <a:pt x="564" y="295"/>
                    </a:lnTo>
                    <a:lnTo>
                      <a:pt x="572" y="304"/>
                    </a:lnTo>
                    <a:lnTo>
                      <a:pt x="573" y="309"/>
                    </a:lnTo>
                    <a:lnTo>
                      <a:pt x="573" y="311"/>
                    </a:lnTo>
                    <a:lnTo>
                      <a:pt x="573" y="311"/>
                    </a:lnTo>
                    <a:lnTo>
                      <a:pt x="568" y="313"/>
                    </a:lnTo>
                    <a:lnTo>
                      <a:pt x="564" y="313"/>
                    </a:lnTo>
                    <a:lnTo>
                      <a:pt x="557" y="311"/>
                    </a:lnTo>
                    <a:lnTo>
                      <a:pt x="553" y="309"/>
                    </a:lnTo>
                    <a:lnTo>
                      <a:pt x="548" y="309"/>
                    </a:lnTo>
                    <a:lnTo>
                      <a:pt x="544" y="311"/>
                    </a:lnTo>
                    <a:lnTo>
                      <a:pt x="541" y="315"/>
                    </a:lnTo>
                    <a:lnTo>
                      <a:pt x="541" y="315"/>
                    </a:lnTo>
                    <a:lnTo>
                      <a:pt x="537" y="322"/>
                    </a:lnTo>
                    <a:lnTo>
                      <a:pt x="534" y="329"/>
                    </a:lnTo>
                    <a:lnTo>
                      <a:pt x="530" y="336"/>
                    </a:lnTo>
                    <a:lnTo>
                      <a:pt x="525" y="342"/>
                    </a:lnTo>
                    <a:lnTo>
                      <a:pt x="525" y="342"/>
                    </a:lnTo>
                    <a:lnTo>
                      <a:pt x="519" y="345"/>
                    </a:lnTo>
                    <a:lnTo>
                      <a:pt x="514" y="349"/>
                    </a:lnTo>
                    <a:lnTo>
                      <a:pt x="512" y="351"/>
                    </a:lnTo>
                    <a:lnTo>
                      <a:pt x="512" y="353"/>
                    </a:lnTo>
                    <a:lnTo>
                      <a:pt x="515" y="354"/>
                    </a:lnTo>
                    <a:lnTo>
                      <a:pt x="519" y="356"/>
                    </a:lnTo>
                    <a:lnTo>
                      <a:pt x="519" y="356"/>
                    </a:lnTo>
                    <a:lnTo>
                      <a:pt x="526" y="362"/>
                    </a:lnTo>
                    <a:lnTo>
                      <a:pt x="526" y="364"/>
                    </a:lnTo>
                    <a:lnTo>
                      <a:pt x="523" y="367"/>
                    </a:lnTo>
                    <a:lnTo>
                      <a:pt x="523" y="367"/>
                    </a:lnTo>
                    <a:lnTo>
                      <a:pt x="517" y="367"/>
                    </a:lnTo>
                    <a:lnTo>
                      <a:pt x="510" y="365"/>
                    </a:lnTo>
                    <a:lnTo>
                      <a:pt x="499" y="362"/>
                    </a:lnTo>
                    <a:lnTo>
                      <a:pt x="499" y="362"/>
                    </a:lnTo>
                    <a:lnTo>
                      <a:pt x="488" y="360"/>
                    </a:lnTo>
                    <a:lnTo>
                      <a:pt x="485" y="362"/>
                    </a:lnTo>
                    <a:lnTo>
                      <a:pt x="481" y="365"/>
                    </a:lnTo>
                    <a:lnTo>
                      <a:pt x="481" y="365"/>
                    </a:lnTo>
                    <a:lnTo>
                      <a:pt x="479" y="369"/>
                    </a:lnTo>
                    <a:lnTo>
                      <a:pt x="481" y="373"/>
                    </a:lnTo>
                    <a:lnTo>
                      <a:pt x="483" y="376"/>
                    </a:lnTo>
                    <a:lnTo>
                      <a:pt x="483" y="380"/>
                    </a:lnTo>
                    <a:lnTo>
                      <a:pt x="483" y="380"/>
                    </a:lnTo>
                    <a:lnTo>
                      <a:pt x="481" y="383"/>
                    </a:lnTo>
                    <a:lnTo>
                      <a:pt x="477" y="385"/>
                    </a:lnTo>
                    <a:lnTo>
                      <a:pt x="468" y="387"/>
                    </a:lnTo>
                    <a:lnTo>
                      <a:pt x="458" y="387"/>
                    </a:lnTo>
                    <a:lnTo>
                      <a:pt x="454" y="391"/>
                    </a:lnTo>
                    <a:lnTo>
                      <a:pt x="452" y="394"/>
                    </a:lnTo>
                    <a:lnTo>
                      <a:pt x="452" y="394"/>
                    </a:lnTo>
                    <a:lnTo>
                      <a:pt x="450" y="398"/>
                    </a:lnTo>
                    <a:lnTo>
                      <a:pt x="452" y="403"/>
                    </a:lnTo>
                    <a:lnTo>
                      <a:pt x="452" y="407"/>
                    </a:lnTo>
                    <a:lnTo>
                      <a:pt x="452" y="411"/>
                    </a:lnTo>
                    <a:lnTo>
                      <a:pt x="452" y="411"/>
                    </a:lnTo>
                    <a:lnTo>
                      <a:pt x="448" y="412"/>
                    </a:lnTo>
                    <a:lnTo>
                      <a:pt x="447" y="414"/>
                    </a:lnTo>
                    <a:lnTo>
                      <a:pt x="441" y="416"/>
                    </a:lnTo>
                    <a:lnTo>
                      <a:pt x="429" y="416"/>
                    </a:lnTo>
                    <a:lnTo>
                      <a:pt x="429" y="416"/>
                    </a:lnTo>
                    <a:lnTo>
                      <a:pt x="423" y="416"/>
                    </a:lnTo>
                    <a:lnTo>
                      <a:pt x="421" y="418"/>
                    </a:lnTo>
                    <a:lnTo>
                      <a:pt x="425" y="423"/>
                    </a:lnTo>
                    <a:lnTo>
                      <a:pt x="425" y="423"/>
                    </a:lnTo>
                    <a:lnTo>
                      <a:pt x="425" y="425"/>
                    </a:lnTo>
                    <a:lnTo>
                      <a:pt x="427" y="427"/>
                    </a:lnTo>
                    <a:lnTo>
                      <a:pt x="427" y="429"/>
                    </a:lnTo>
                    <a:lnTo>
                      <a:pt x="427" y="429"/>
                    </a:lnTo>
                    <a:lnTo>
                      <a:pt x="427" y="430"/>
                    </a:lnTo>
                    <a:lnTo>
                      <a:pt x="425" y="430"/>
                    </a:lnTo>
                    <a:lnTo>
                      <a:pt x="423" y="432"/>
                    </a:lnTo>
                    <a:lnTo>
                      <a:pt x="423" y="432"/>
                    </a:lnTo>
                    <a:lnTo>
                      <a:pt x="421" y="434"/>
                    </a:lnTo>
                    <a:lnTo>
                      <a:pt x="420" y="436"/>
                    </a:lnTo>
                    <a:lnTo>
                      <a:pt x="421" y="438"/>
                    </a:lnTo>
                    <a:lnTo>
                      <a:pt x="421" y="438"/>
                    </a:lnTo>
                    <a:lnTo>
                      <a:pt x="421" y="440"/>
                    </a:lnTo>
                    <a:lnTo>
                      <a:pt x="425" y="441"/>
                    </a:lnTo>
                    <a:lnTo>
                      <a:pt x="429" y="443"/>
                    </a:lnTo>
                    <a:lnTo>
                      <a:pt x="429" y="443"/>
                    </a:lnTo>
                    <a:lnTo>
                      <a:pt x="430" y="447"/>
                    </a:lnTo>
                    <a:lnTo>
                      <a:pt x="429" y="449"/>
                    </a:lnTo>
                    <a:lnTo>
                      <a:pt x="425" y="454"/>
                    </a:lnTo>
                    <a:lnTo>
                      <a:pt x="425" y="454"/>
                    </a:lnTo>
                    <a:lnTo>
                      <a:pt x="423" y="458"/>
                    </a:lnTo>
                    <a:lnTo>
                      <a:pt x="423" y="459"/>
                    </a:lnTo>
                    <a:lnTo>
                      <a:pt x="427" y="461"/>
                    </a:lnTo>
                    <a:lnTo>
                      <a:pt x="434" y="461"/>
                    </a:lnTo>
                    <a:lnTo>
                      <a:pt x="439" y="463"/>
                    </a:lnTo>
                    <a:lnTo>
                      <a:pt x="439" y="463"/>
                    </a:lnTo>
                    <a:lnTo>
                      <a:pt x="441" y="467"/>
                    </a:lnTo>
                    <a:lnTo>
                      <a:pt x="441" y="470"/>
                    </a:lnTo>
                    <a:lnTo>
                      <a:pt x="438" y="474"/>
                    </a:lnTo>
                    <a:lnTo>
                      <a:pt x="434" y="476"/>
                    </a:lnTo>
                    <a:lnTo>
                      <a:pt x="427" y="479"/>
                    </a:lnTo>
                    <a:lnTo>
                      <a:pt x="425" y="483"/>
                    </a:lnTo>
                    <a:lnTo>
                      <a:pt x="427" y="485"/>
                    </a:lnTo>
                    <a:lnTo>
                      <a:pt x="427" y="485"/>
                    </a:lnTo>
                    <a:lnTo>
                      <a:pt x="429" y="487"/>
                    </a:lnTo>
                    <a:lnTo>
                      <a:pt x="430" y="488"/>
                    </a:lnTo>
                    <a:lnTo>
                      <a:pt x="438" y="487"/>
                    </a:lnTo>
                    <a:lnTo>
                      <a:pt x="439" y="487"/>
                    </a:lnTo>
                    <a:lnTo>
                      <a:pt x="441" y="488"/>
                    </a:lnTo>
                    <a:lnTo>
                      <a:pt x="441" y="492"/>
                    </a:lnTo>
                    <a:lnTo>
                      <a:pt x="438" y="496"/>
                    </a:lnTo>
                    <a:lnTo>
                      <a:pt x="438" y="496"/>
                    </a:lnTo>
                    <a:lnTo>
                      <a:pt x="434" y="501"/>
                    </a:lnTo>
                    <a:lnTo>
                      <a:pt x="432" y="503"/>
                    </a:lnTo>
                    <a:lnTo>
                      <a:pt x="432" y="506"/>
                    </a:lnTo>
                    <a:lnTo>
                      <a:pt x="432" y="506"/>
                    </a:lnTo>
                    <a:lnTo>
                      <a:pt x="434" y="510"/>
                    </a:lnTo>
                    <a:lnTo>
                      <a:pt x="436" y="510"/>
                    </a:lnTo>
                    <a:lnTo>
                      <a:pt x="439" y="510"/>
                    </a:lnTo>
                    <a:lnTo>
                      <a:pt x="443" y="510"/>
                    </a:lnTo>
                    <a:lnTo>
                      <a:pt x="443" y="510"/>
                    </a:lnTo>
                    <a:lnTo>
                      <a:pt x="445" y="510"/>
                    </a:lnTo>
                    <a:lnTo>
                      <a:pt x="447" y="514"/>
                    </a:lnTo>
                    <a:lnTo>
                      <a:pt x="448" y="519"/>
                    </a:lnTo>
                    <a:lnTo>
                      <a:pt x="450" y="523"/>
                    </a:lnTo>
                    <a:lnTo>
                      <a:pt x="452" y="525"/>
                    </a:lnTo>
                    <a:lnTo>
                      <a:pt x="456" y="525"/>
                    </a:lnTo>
                    <a:lnTo>
                      <a:pt x="456" y="525"/>
                    </a:lnTo>
                    <a:lnTo>
                      <a:pt x="459" y="523"/>
                    </a:lnTo>
                    <a:lnTo>
                      <a:pt x="463" y="521"/>
                    </a:lnTo>
                    <a:lnTo>
                      <a:pt x="465" y="516"/>
                    </a:lnTo>
                    <a:lnTo>
                      <a:pt x="468" y="512"/>
                    </a:lnTo>
                    <a:lnTo>
                      <a:pt x="472" y="510"/>
                    </a:lnTo>
                    <a:lnTo>
                      <a:pt x="476" y="510"/>
                    </a:lnTo>
                    <a:lnTo>
                      <a:pt x="476" y="510"/>
                    </a:lnTo>
                    <a:lnTo>
                      <a:pt x="479" y="510"/>
                    </a:lnTo>
                    <a:lnTo>
                      <a:pt x="483" y="510"/>
                    </a:lnTo>
                    <a:lnTo>
                      <a:pt x="485" y="510"/>
                    </a:lnTo>
                    <a:lnTo>
                      <a:pt x="485" y="510"/>
                    </a:lnTo>
                    <a:lnTo>
                      <a:pt x="486" y="506"/>
                    </a:lnTo>
                    <a:lnTo>
                      <a:pt x="488" y="503"/>
                    </a:lnTo>
                    <a:lnTo>
                      <a:pt x="490" y="499"/>
                    </a:lnTo>
                    <a:lnTo>
                      <a:pt x="494" y="497"/>
                    </a:lnTo>
                    <a:lnTo>
                      <a:pt x="494" y="497"/>
                    </a:lnTo>
                    <a:lnTo>
                      <a:pt x="497" y="496"/>
                    </a:lnTo>
                    <a:lnTo>
                      <a:pt x="501" y="497"/>
                    </a:lnTo>
                    <a:lnTo>
                      <a:pt x="505" y="499"/>
                    </a:lnTo>
                    <a:lnTo>
                      <a:pt x="510" y="499"/>
                    </a:lnTo>
                    <a:lnTo>
                      <a:pt x="510" y="499"/>
                    </a:lnTo>
                    <a:lnTo>
                      <a:pt x="517" y="497"/>
                    </a:lnTo>
                    <a:lnTo>
                      <a:pt x="521" y="497"/>
                    </a:lnTo>
                    <a:lnTo>
                      <a:pt x="523" y="503"/>
                    </a:lnTo>
                    <a:lnTo>
                      <a:pt x="523" y="503"/>
                    </a:lnTo>
                    <a:lnTo>
                      <a:pt x="523" y="508"/>
                    </a:lnTo>
                    <a:lnTo>
                      <a:pt x="519" y="516"/>
                    </a:lnTo>
                    <a:lnTo>
                      <a:pt x="517" y="521"/>
                    </a:lnTo>
                    <a:lnTo>
                      <a:pt x="519" y="525"/>
                    </a:lnTo>
                    <a:lnTo>
                      <a:pt x="521" y="528"/>
                    </a:lnTo>
                    <a:lnTo>
                      <a:pt x="521" y="528"/>
                    </a:lnTo>
                    <a:lnTo>
                      <a:pt x="526" y="534"/>
                    </a:lnTo>
                    <a:lnTo>
                      <a:pt x="534" y="537"/>
                    </a:lnTo>
                    <a:lnTo>
                      <a:pt x="543" y="539"/>
                    </a:lnTo>
                    <a:lnTo>
                      <a:pt x="550" y="544"/>
                    </a:lnTo>
                    <a:lnTo>
                      <a:pt x="550" y="544"/>
                    </a:lnTo>
                    <a:lnTo>
                      <a:pt x="553" y="550"/>
                    </a:lnTo>
                    <a:lnTo>
                      <a:pt x="553" y="552"/>
                    </a:lnTo>
                    <a:lnTo>
                      <a:pt x="552" y="552"/>
                    </a:lnTo>
                    <a:lnTo>
                      <a:pt x="548" y="555"/>
                    </a:lnTo>
                    <a:lnTo>
                      <a:pt x="546" y="559"/>
                    </a:lnTo>
                    <a:lnTo>
                      <a:pt x="546" y="561"/>
                    </a:lnTo>
                    <a:lnTo>
                      <a:pt x="546" y="561"/>
                    </a:lnTo>
                    <a:lnTo>
                      <a:pt x="546" y="566"/>
                    </a:lnTo>
                    <a:lnTo>
                      <a:pt x="548" y="572"/>
                    </a:lnTo>
                    <a:lnTo>
                      <a:pt x="550" y="573"/>
                    </a:lnTo>
                    <a:lnTo>
                      <a:pt x="553" y="577"/>
                    </a:lnTo>
                    <a:lnTo>
                      <a:pt x="557" y="577"/>
                    </a:lnTo>
                    <a:lnTo>
                      <a:pt x="561" y="577"/>
                    </a:lnTo>
                    <a:lnTo>
                      <a:pt x="564" y="573"/>
                    </a:lnTo>
                    <a:lnTo>
                      <a:pt x="568" y="570"/>
                    </a:lnTo>
                    <a:lnTo>
                      <a:pt x="568" y="570"/>
                    </a:lnTo>
                    <a:lnTo>
                      <a:pt x="573" y="555"/>
                    </a:lnTo>
                    <a:lnTo>
                      <a:pt x="575" y="554"/>
                    </a:lnTo>
                    <a:lnTo>
                      <a:pt x="577" y="554"/>
                    </a:lnTo>
                    <a:lnTo>
                      <a:pt x="586" y="554"/>
                    </a:lnTo>
                    <a:lnTo>
                      <a:pt x="586" y="554"/>
                    </a:lnTo>
                    <a:lnTo>
                      <a:pt x="595" y="554"/>
                    </a:lnTo>
                    <a:lnTo>
                      <a:pt x="599" y="554"/>
                    </a:lnTo>
                    <a:lnTo>
                      <a:pt x="601" y="552"/>
                    </a:lnTo>
                    <a:lnTo>
                      <a:pt x="601" y="546"/>
                    </a:lnTo>
                    <a:lnTo>
                      <a:pt x="601" y="537"/>
                    </a:lnTo>
                    <a:lnTo>
                      <a:pt x="601" y="537"/>
                    </a:lnTo>
                    <a:lnTo>
                      <a:pt x="597" y="528"/>
                    </a:lnTo>
                    <a:lnTo>
                      <a:pt x="595" y="519"/>
                    </a:lnTo>
                    <a:lnTo>
                      <a:pt x="595" y="516"/>
                    </a:lnTo>
                    <a:lnTo>
                      <a:pt x="597" y="512"/>
                    </a:lnTo>
                    <a:lnTo>
                      <a:pt x="599" y="508"/>
                    </a:lnTo>
                    <a:lnTo>
                      <a:pt x="602" y="506"/>
                    </a:lnTo>
                    <a:lnTo>
                      <a:pt x="602" y="506"/>
                    </a:lnTo>
                    <a:lnTo>
                      <a:pt x="617" y="501"/>
                    </a:lnTo>
                    <a:lnTo>
                      <a:pt x="622" y="497"/>
                    </a:lnTo>
                    <a:lnTo>
                      <a:pt x="628" y="492"/>
                    </a:lnTo>
                    <a:lnTo>
                      <a:pt x="628" y="492"/>
                    </a:lnTo>
                    <a:lnTo>
                      <a:pt x="629" y="485"/>
                    </a:lnTo>
                    <a:lnTo>
                      <a:pt x="629" y="478"/>
                    </a:lnTo>
                    <a:lnTo>
                      <a:pt x="626" y="470"/>
                    </a:lnTo>
                    <a:lnTo>
                      <a:pt x="622" y="463"/>
                    </a:lnTo>
                    <a:lnTo>
                      <a:pt x="622" y="463"/>
                    </a:lnTo>
                    <a:lnTo>
                      <a:pt x="613" y="452"/>
                    </a:lnTo>
                    <a:lnTo>
                      <a:pt x="610" y="447"/>
                    </a:lnTo>
                    <a:lnTo>
                      <a:pt x="608" y="440"/>
                    </a:lnTo>
                    <a:lnTo>
                      <a:pt x="608" y="440"/>
                    </a:lnTo>
                    <a:lnTo>
                      <a:pt x="610" y="434"/>
                    </a:lnTo>
                    <a:lnTo>
                      <a:pt x="611" y="429"/>
                    </a:lnTo>
                    <a:lnTo>
                      <a:pt x="615" y="421"/>
                    </a:lnTo>
                    <a:lnTo>
                      <a:pt x="617" y="416"/>
                    </a:lnTo>
                    <a:lnTo>
                      <a:pt x="617" y="416"/>
                    </a:lnTo>
                    <a:lnTo>
                      <a:pt x="615" y="403"/>
                    </a:lnTo>
                    <a:lnTo>
                      <a:pt x="615" y="398"/>
                    </a:lnTo>
                    <a:lnTo>
                      <a:pt x="619" y="392"/>
                    </a:lnTo>
                    <a:lnTo>
                      <a:pt x="619" y="392"/>
                    </a:lnTo>
                    <a:lnTo>
                      <a:pt x="622" y="389"/>
                    </a:lnTo>
                    <a:lnTo>
                      <a:pt x="626" y="387"/>
                    </a:lnTo>
                    <a:lnTo>
                      <a:pt x="629" y="385"/>
                    </a:lnTo>
                    <a:lnTo>
                      <a:pt x="631" y="380"/>
                    </a:lnTo>
                    <a:lnTo>
                      <a:pt x="631" y="380"/>
                    </a:lnTo>
                    <a:lnTo>
                      <a:pt x="633" y="373"/>
                    </a:lnTo>
                    <a:lnTo>
                      <a:pt x="635" y="369"/>
                    </a:lnTo>
                    <a:lnTo>
                      <a:pt x="639" y="365"/>
                    </a:lnTo>
                    <a:lnTo>
                      <a:pt x="639" y="365"/>
                    </a:lnTo>
                    <a:lnTo>
                      <a:pt x="646" y="364"/>
                    </a:lnTo>
                    <a:lnTo>
                      <a:pt x="653" y="362"/>
                    </a:lnTo>
                    <a:lnTo>
                      <a:pt x="658" y="360"/>
                    </a:lnTo>
                    <a:lnTo>
                      <a:pt x="664" y="353"/>
                    </a:lnTo>
                    <a:lnTo>
                      <a:pt x="664" y="353"/>
                    </a:lnTo>
                    <a:lnTo>
                      <a:pt x="673" y="338"/>
                    </a:lnTo>
                    <a:lnTo>
                      <a:pt x="675" y="331"/>
                    </a:lnTo>
                    <a:lnTo>
                      <a:pt x="678" y="322"/>
                    </a:lnTo>
                    <a:lnTo>
                      <a:pt x="678" y="322"/>
                    </a:lnTo>
                    <a:lnTo>
                      <a:pt x="678" y="318"/>
                    </a:lnTo>
                    <a:lnTo>
                      <a:pt x="682" y="315"/>
                    </a:lnTo>
                    <a:lnTo>
                      <a:pt x="687" y="309"/>
                    </a:lnTo>
                    <a:lnTo>
                      <a:pt x="696" y="306"/>
                    </a:lnTo>
                    <a:lnTo>
                      <a:pt x="706" y="307"/>
                    </a:lnTo>
                    <a:lnTo>
                      <a:pt x="706" y="307"/>
                    </a:lnTo>
                    <a:lnTo>
                      <a:pt x="709" y="309"/>
                    </a:lnTo>
                    <a:lnTo>
                      <a:pt x="713" y="311"/>
                    </a:lnTo>
                    <a:lnTo>
                      <a:pt x="715" y="316"/>
                    </a:lnTo>
                    <a:lnTo>
                      <a:pt x="716" y="322"/>
                    </a:lnTo>
                    <a:lnTo>
                      <a:pt x="716" y="322"/>
                    </a:lnTo>
                    <a:lnTo>
                      <a:pt x="716" y="331"/>
                    </a:lnTo>
                    <a:lnTo>
                      <a:pt x="716" y="331"/>
                    </a:lnTo>
                    <a:lnTo>
                      <a:pt x="718" y="336"/>
                    </a:lnTo>
                    <a:lnTo>
                      <a:pt x="718" y="340"/>
                    </a:lnTo>
                    <a:lnTo>
                      <a:pt x="718" y="342"/>
                    </a:lnTo>
                    <a:lnTo>
                      <a:pt x="718" y="342"/>
                    </a:lnTo>
                    <a:lnTo>
                      <a:pt x="716" y="347"/>
                    </a:lnTo>
                    <a:lnTo>
                      <a:pt x="713" y="349"/>
                    </a:lnTo>
                    <a:lnTo>
                      <a:pt x="702" y="354"/>
                    </a:lnTo>
                    <a:lnTo>
                      <a:pt x="702" y="354"/>
                    </a:lnTo>
                    <a:lnTo>
                      <a:pt x="689" y="362"/>
                    </a:lnTo>
                    <a:lnTo>
                      <a:pt x="684" y="365"/>
                    </a:lnTo>
                    <a:lnTo>
                      <a:pt x="678" y="373"/>
                    </a:lnTo>
                    <a:lnTo>
                      <a:pt x="678" y="373"/>
                    </a:lnTo>
                    <a:lnTo>
                      <a:pt x="677" y="378"/>
                    </a:lnTo>
                    <a:lnTo>
                      <a:pt x="675" y="383"/>
                    </a:lnTo>
                    <a:lnTo>
                      <a:pt x="675" y="383"/>
                    </a:lnTo>
                    <a:lnTo>
                      <a:pt x="675" y="391"/>
                    </a:lnTo>
                    <a:lnTo>
                      <a:pt x="677" y="398"/>
                    </a:lnTo>
                    <a:lnTo>
                      <a:pt x="680" y="412"/>
                    </a:lnTo>
                    <a:lnTo>
                      <a:pt x="680" y="412"/>
                    </a:lnTo>
                    <a:lnTo>
                      <a:pt x="682" y="420"/>
                    </a:lnTo>
                    <a:lnTo>
                      <a:pt x="684" y="423"/>
                    </a:lnTo>
                    <a:lnTo>
                      <a:pt x="689" y="432"/>
                    </a:lnTo>
                    <a:lnTo>
                      <a:pt x="689" y="432"/>
                    </a:lnTo>
                    <a:lnTo>
                      <a:pt x="691" y="440"/>
                    </a:lnTo>
                    <a:lnTo>
                      <a:pt x="693" y="447"/>
                    </a:lnTo>
                    <a:lnTo>
                      <a:pt x="695" y="452"/>
                    </a:lnTo>
                    <a:lnTo>
                      <a:pt x="698" y="458"/>
                    </a:lnTo>
                    <a:lnTo>
                      <a:pt x="698" y="458"/>
                    </a:lnTo>
                    <a:lnTo>
                      <a:pt x="704" y="459"/>
                    </a:lnTo>
                    <a:lnTo>
                      <a:pt x="709" y="461"/>
                    </a:lnTo>
                    <a:lnTo>
                      <a:pt x="715" y="461"/>
                    </a:lnTo>
                    <a:lnTo>
                      <a:pt x="720" y="458"/>
                    </a:lnTo>
                    <a:lnTo>
                      <a:pt x="720" y="458"/>
                    </a:lnTo>
                    <a:lnTo>
                      <a:pt x="733" y="449"/>
                    </a:lnTo>
                    <a:lnTo>
                      <a:pt x="740" y="447"/>
                    </a:lnTo>
                    <a:lnTo>
                      <a:pt x="749" y="445"/>
                    </a:lnTo>
                    <a:lnTo>
                      <a:pt x="749" y="445"/>
                    </a:lnTo>
                    <a:lnTo>
                      <a:pt x="753" y="447"/>
                    </a:lnTo>
                    <a:lnTo>
                      <a:pt x="756" y="449"/>
                    </a:lnTo>
                    <a:lnTo>
                      <a:pt x="765" y="452"/>
                    </a:lnTo>
                    <a:lnTo>
                      <a:pt x="765" y="452"/>
                    </a:lnTo>
                    <a:lnTo>
                      <a:pt x="772" y="452"/>
                    </a:lnTo>
                    <a:lnTo>
                      <a:pt x="782" y="452"/>
                    </a:lnTo>
                    <a:lnTo>
                      <a:pt x="782" y="452"/>
                    </a:lnTo>
                    <a:lnTo>
                      <a:pt x="789" y="456"/>
                    </a:lnTo>
                    <a:lnTo>
                      <a:pt x="792" y="461"/>
                    </a:lnTo>
                    <a:lnTo>
                      <a:pt x="794" y="463"/>
                    </a:lnTo>
                    <a:lnTo>
                      <a:pt x="792" y="467"/>
                    </a:lnTo>
                    <a:lnTo>
                      <a:pt x="791" y="468"/>
                    </a:lnTo>
                    <a:lnTo>
                      <a:pt x="789" y="470"/>
                    </a:lnTo>
                    <a:lnTo>
                      <a:pt x="789" y="470"/>
                    </a:lnTo>
                    <a:lnTo>
                      <a:pt x="782" y="472"/>
                    </a:lnTo>
                    <a:lnTo>
                      <a:pt x="774" y="472"/>
                    </a:lnTo>
                    <a:lnTo>
                      <a:pt x="769" y="470"/>
                    </a:lnTo>
                    <a:lnTo>
                      <a:pt x="762" y="468"/>
                    </a:lnTo>
                    <a:lnTo>
                      <a:pt x="762" y="468"/>
                    </a:lnTo>
                    <a:lnTo>
                      <a:pt x="756" y="470"/>
                    </a:lnTo>
                    <a:lnTo>
                      <a:pt x="753" y="474"/>
                    </a:lnTo>
                    <a:lnTo>
                      <a:pt x="749" y="478"/>
                    </a:lnTo>
                    <a:lnTo>
                      <a:pt x="745" y="479"/>
                    </a:lnTo>
                    <a:lnTo>
                      <a:pt x="745" y="479"/>
                    </a:lnTo>
                    <a:lnTo>
                      <a:pt x="740" y="479"/>
                    </a:lnTo>
                    <a:lnTo>
                      <a:pt x="736" y="479"/>
                    </a:lnTo>
                    <a:lnTo>
                      <a:pt x="729" y="478"/>
                    </a:lnTo>
                    <a:lnTo>
                      <a:pt x="722" y="476"/>
                    </a:lnTo>
                    <a:lnTo>
                      <a:pt x="718" y="476"/>
                    </a:lnTo>
                    <a:lnTo>
                      <a:pt x="713" y="478"/>
                    </a:lnTo>
                    <a:lnTo>
                      <a:pt x="713" y="478"/>
                    </a:lnTo>
                    <a:lnTo>
                      <a:pt x="707" y="483"/>
                    </a:lnTo>
                    <a:lnTo>
                      <a:pt x="706" y="490"/>
                    </a:lnTo>
                    <a:lnTo>
                      <a:pt x="706" y="496"/>
                    </a:lnTo>
                    <a:lnTo>
                      <a:pt x="709" y="503"/>
                    </a:lnTo>
                    <a:lnTo>
                      <a:pt x="711" y="508"/>
                    </a:lnTo>
                    <a:lnTo>
                      <a:pt x="715" y="516"/>
                    </a:lnTo>
                    <a:lnTo>
                      <a:pt x="715" y="521"/>
                    </a:lnTo>
                    <a:lnTo>
                      <a:pt x="711" y="526"/>
                    </a:lnTo>
                    <a:lnTo>
                      <a:pt x="711" y="526"/>
                    </a:lnTo>
                    <a:lnTo>
                      <a:pt x="709" y="530"/>
                    </a:lnTo>
                    <a:lnTo>
                      <a:pt x="706" y="530"/>
                    </a:lnTo>
                    <a:lnTo>
                      <a:pt x="704" y="530"/>
                    </a:lnTo>
                    <a:lnTo>
                      <a:pt x="700" y="530"/>
                    </a:lnTo>
                    <a:lnTo>
                      <a:pt x="691" y="521"/>
                    </a:lnTo>
                    <a:lnTo>
                      <a:pt x="691" y="521"/>
                    </a:lnTo>
                    <a:lnTo>
                      <a:pt x="684" y="519"/>
                    </a:lnTo>
                    <a:lnTo>
                      <a:pt x="677" y="521"/>
                    </a:lnTo>
                    <a:lnTo>
                      <a:pt x="669" y="526"/>
                    </a:lnTo>
                    <a:lnTo>
                      <a:pt x="667" y="534"/>
                    </a:lnTo>
                    <a:lnTo>
                      <a:pt x="667" y="534"/>
                    </a:lnTo>
                    <a:lnTo>
                      <a:pt x="667" y="539"/>
                    </a:lnTo>
                    <a:lnTo>
                      <a:pt x="669" y="546"/>
                    </a:lnTo>
                    <a:lnTo>
                      <a:pt x="669" y="554"/>
                    </a:lnTo>
                    <a:lnTo>
                      <a:pt x="669" y="561"/>
                    </a:lnTo>
                    <a:lnTo>
                      <a:pt x="669" y="561"/>
                    </a:lnTo>
                    <a:lnTo>
                      <a:pt x="666" y="566"/>
                    </a:lnTo>
                    <a:lnTo>
                      <a:pt x="662" y="572"/>
                    </a:lnTo>
                    <a:lnTo>
                      <a:pt x="662" y="572"/>
                    </a:lnTo>
                    <a:lnTo>
                      <a:pt x="662" y="573"/>
                    </a:lnTo>
                    <a:lnTo>
                      <a:pt x="664" y="577"/>
                    </a:lnTo>
                    <a:lnTo>
                      <a:pt x="664" y="581"/>
                    </a:lnTo>
                    <a:lnTo>
                      <a:pt x="664" y="581"/>
                    </a:lnTo>
                    <a:lnTo>
                      <a:pt x="662" y="584"/>
                    </a:lnTo>
                    <a:lnTo>
                      <a:pt x="658" y="586"/>
                    </a:lnTo>
                    <a:lnTo>
                      <a:pt x="655" y="586"/>
                    </a:lnTo>
                    <a:lnTo>
                      <a:pt x="651" y="586"/>
                    </a:lnTo>
                    <a:lnTo>
                      <a:pt x="651" y="586"/>
                    </a:lnTo>
                    <a:lnTo>
                      <a:pt x="648" y="590"/>
                    </a:lnTo>
                    <a:lnTo>
                      <a:pt x="646" y="592"/>
                    </a:lnTo>
                    <a:lnTo>
                      <a:pt x="644" y="595"/>
                    </a:lnTo>
                    <a:lnTo>
                      <a:pt x="642" y="601"/>
                    </a:lnTo>
                    <a:lnTo>
                      <a:pt x="642" y="601"/>
                    </a:lnTo>
                    <a:lnTo>
                      <a:pt x="635" y="606"/>
                    </a:lnTo>
                    <a:lnTo>
                      <a:pt x="628" y="608"/>
                    </a:lnTo>
                    <a:lnTo>
                      <a:pt x="619" y="608"/>
                    </a:lnTo>
                    <a:lnTo>
                      <a:pt x="611" y="608"/>
                    </a:lnTo>
                    <a:lnTo>
                      <a:pt x="611" y="608"/>
                    </a:lnTo>
                    <a:lnTo>
                      <a:pt x="601" y="608"/>
                    </a:lnTo>
                    <a:lnTo>
                      <a:pt x="591" y="610"/>
                    </a:lnTo>
                    <a:lnTo>
                      <a:pt x="573" y="617"/>
                    </a:lnTo>
                    <a:lnTo>
                      <a:pt x="573" y="617"/>
                    </a:lnTo>
                    <a:lnTo>
                      <a:pt x="568" y="619"/>
                    </a:lnTo>
                    <a:lnTo>
                      <a:pt x="564" y="619"/>
                    </a:lnTo>
                    <a:lnTo>
                      <a:pt x="555" y="617"/>
                    </a:lnTo>
                    <a:lnTo>
                      <a:pt x="548" y="613"/>
                    </a:lnTo>
                    <a:lnTo>
                      <a:pt x="541" y="610"/>
                    </a:lnTo>
                    <a:lnTo>
                      <a:pt x="541" y="610"/>
                    </a:lnTo>
                    <a:lnTo>
                      <a:pt x="534" y="610"/>
                    </a:lnTo>
                    <a:lnTo>
                      <a:pt x="532" y="611"/>
                    </a:lnTo>
                    <a:lnTo>
                      <a:pt x="530" y="615"/>
                    </a:lnTo>
                    <a:lnTo>
                      <a:pt x="526" y="619"/>
                    </a:lnTo>
                    <a:lnTo>
                      <a:pt x="526" y="619"/>
                    </a:lnTo>
                    <a:lnTo>
                      <a:pt x="523" y="620"/>
                    </a:lnTo>
                    <a:lnTo>
                      <a:pt x="519" y="620"/>
                    </a:lnTo>
                    <a:lnTo>
                      <a:pt x="512" y="617"/>
                    </a:lnTo>
                    <a:lnTo>
                      <a:pt x="512" y="617"/>
                    </a:lnTo>
                    <a:lnTo>
                      <a:pt x="501" y="608"/>
                    </a:lnTo>
                    <a:lnTo>
                      <a:pt x="501" y="608"/>
                    </a:lnTo>
                    <a:lnTo>
                      <a:pt x="497" y="604"/>
                    </a:lnTo>
                    <a:lnTo>
                      <a:pt x="497" y="601"/>
                    </a:lnTo>
                    <a:lnTo>
                      <a:pt x="497" y="595"/>
                    </a:lnTo>
                    <a:lnTo>
                      <a:pt x="501" y="590"/>
                    </a:lnTo>
                    <a:lnTo>
                      <a:pt x="503" y="584"/>
                    </a:lnTo>
                    <a:lnTo>
                      <a:pt x="503" y="584"/>
                    </a:lnTo>
                    <a:lnTo>
                      <a:pt x="501" y="579"/>
                    </a:lnTo>
                    <a:lnTo>
                      <a:pt x="499" y="573"/>
                    </a:lnTo>
                    <a:lnTo>
                      <a:pt x="499" y="570"/>
                    </a:lnTo>
                    <a:lnTo>
                      <a:pt x="499" y="564"/>
                    </a:lnTo>
                    <a:lnTo>
                      <a:pt x="499" y="564"/>
                    </a:lnTo>
                    <a:lnTo>
                      <a:pt x="501" y="559"/>
                    </a:lnTo>
                    <a:lnTo>
                      <a:pt x="503" y="554"/>
                    </a:lnTo>
                    <a:lnTo>
                      <a:pt x="503" y="554"/>
                    </a:lnTo>
                    <a:lnTo>
                      <a:pt x="501" y="546"/>
                    </a:lnTo>
                    <a:lnTo>
                      <a:pt x="501" y="543"/>
                    </a:lnTo>
                    <a:lnTo>
                      <a:pt x="501" y="539"/>
                    </a:lnTo>
                    <a:lnTo>
                      <a:pt x="501" y="539"/>
                    </a:lnTo>
                    <a:lnTo>
                      <a:pt x="503" y="534"/>
                    </a:lnTo>
                    <a:lnTo>
                      <a:pt x="505" y="526"/>
                    </a:lnTo>
                    <a:lnTo>
                      <a:pt x="505" y="525"/>
                    </a:lnTo>
                    <a:lnTo>
                      <a:pt x="503" y="521"/>
                    </a:lnTo>
                    <a:lnTo>
                      <a:pt x="499" y="521"/>
                    </a:lnTo>
                    <a:lnTo>
                      <a:pt x="496" y="523"/>
                    </a:lnTo>
                    <a:lnTo>
                      <a:pt x="496" y="523"/>
                    </a:lnTo>
                    <a:lnTo>
                      <a:pt x="494" y="525"/>
                    </a:lnTo>
                    <a:lnTo>
                      <a:pt x="492" y="528"/>
                    </a:lnTo>
                    <a:lnTo>
                      <a:pt x="492" y="530"/>
                    </a:lnTo>
                    <a:lnTo>
                      <a:pt x="490" y="534"/>
                    </a:lnTo>
                    <a:lnTo>
                      <a:pt x="490" y="534"/>
                    </a:lnTo>
                    <a:lnTo>
                      <a:pt x="488" y="534"/>
                    </a:lnTo>
                    <a:lnTo>
                      <a:pt x="485" y="534"/>
                    </a:lnTo>
                    <a:lnTo>
                      <a:pt x="481" y="532"/>
                    </a:lnTo>
                    <a:lnTo>
                      <a:pt x="477" y="532"/>
                    </a:lnTo>
                    <a:lnTo>
                      <a:pt x="477" y="532"/>
                    </a:lnTo>
                    <a:lnTo>
                      <a:pt x="476" y="534"/>
                    </a:lnTo>
                    <a:lnTo>
                      <a:pt x="476" y="535"/>
                    </a:lnTo>
                    <a:lnTo>
                      <a:pt x="479" y="539"/>
                    </a:lnTo>
                    <a:lnTo>
                      <a:pt x="486" y="544"/>
                    </a:lnTo>
                    <a:lnTo>
                      <a:pt x="488" y="546"/>
                    </a:lnTo>
                    <a:lnTo>
                      <a:pt x="488" y="548"/>
                    </a:lnTo>
                    <a:lnTo>
                      <a:pt x="488" y="548"/>
                    </a:lnTo>
                    <a:lnTo>
                      <a:pt x="470" y="552"/>
                    </a:lnTo>
                    <a:lnTo>
                      <a:pt x="467" y="555"/>
                    </a:lnTo>
                    <a:lnTo>
                      <a:pt x="465" y="557"/>
                    </a:lnTo>
                    <a:lnTo>
                      <a:pt x="463" y="561"/>
                    </a:lnTo>
                    <a:lnTo>
                      <a:pt x="465" y="566"/>
                    </a:lnTo>
                    <a:lnTo>
                      <a:pt x="465" y="566"/>
                    </a:lnTo>
                    <a:lnTo>
                      <a:pt x="468" y="570"/>
                    </a:lnTo>
                    <a:lnTo>
                      <a:pt x="470" y="570"/>
                    </a:lnTo>
                    <a:lnTo>
                      <a:pt x="472" y="573"/>
                    </a:lnTo>
                    <a:lnTo>
                      <a:pt x="472" y="573"/>
                    </a:lnTo>
                    <a:lnTo>
                      <a:pt x="474" y="577"/>
                    </a:lnTo>
                    <a:lnTo>
                      <a:pt x="472" y="579"/>
                    </a:lnTo>
                    <a:lnTo>
                      <a:pt x="470" y="582"/>
                    </a:lnTo>
                    <a:lnTo>
                      <a:pt x="468" y="586"/>
                    </a:lnTo>
                    <a:lnTo>
                      <a:pt x="468" y="586"/>
                    </a:lnTo>
                    <a:lnTo>
                      <a:pt x="468" y="590"/>
                    </a:lnTo>
                    <a:lnTo>
                      <a:pt x="470" y="593"/>
                    </a:lnTo>
                    <a:lnTo>
                      <a:pt x="476" y="601"/>
                    </a:lnTo>
                    <a:lnTo>
                      <a:pt x="481" y="606"/>
                    </a:lnTo>
                    <a:lnTo>
                      <a:pt x="483" y="610"/>
                    </a:lnTo>
                    <a:lnTo>
                      <a:pt x="485" y="613"/>
                    </a:lnTo>
                    <a:lnTo>
                      <a:pt x="485" y="613"/>
                    </a:lnTo>
                    <a:lnTo>
                      <a:pt x="485" y="619"/>
                    </a:lnTo>
                    <a:lnTo>
                      <a:pt x="485" y="622"/>
                    </a:lnTo>
                    <a:lnTo>
                      <a:pt x="483" y="626"/>
                    </a:lnTo>
                    <a:lnTo>
                      <a:pt x="479" y="628"/>
                    </a:lnTo>
                    <a:lnTo>
                      <a:pt x="472" y="628"/>
                    </a:lnTo>
                    <a:lnTo>
                      <a:pt x="463" y="628"/>
                    </a:lnTo>
                    <a:lnTo>
                      <a:pt x="463" y="628"/>
                    </a:lnTo>
                    <a:lnTo>
                      <a:pt x="456" y="635"/>
                    </a:lnTo>
                    <a:lnTo>
                      <a:pt x="456" y="635"/>
                    </a:lnTo>
                    <a:lnTo>
                      <a:pt x="450" y="637"/>
                    </a:lnTo>
                    <a:lnTo>
                      <a:pt x="443" y="635"/>
                    </a:lnTo>
                    <a:lnTo>
                      <a:pt x="443" y="635"/>
                    </a:lnTo>
                    <a:lnTo>
                      <a:pt x="436" y="635"/>
                    </a:lnTo>
                    <a:lnTo>
                      <a:pt x="429" y="637"/>
                    </a:lnTo>
                    <a:lnTo>
                      <a:pt x="423" y="640"/>
                    </a:lnTo>
                    <a:lnTo>
                      <a:pt x="420" y="646"/>
                    </a:lnTo>
                    <a:lnTo>
                      <a:pt x="420" y="646"/>
                    </a:lnTo>
                    <a:lnTo>
                      <a:pt x="416" y="653"/>
                    </a:lnTo>
                    <a:lnTo>
                      <a:pt x="416" y="660"/>
                    </a:lnTo>
                    <a:lnTo>
                      <a:pt x="416" y="666"/>
                    </a:lnTo>
                    <a:lnTo>
                      <a:pt x="414" y="673"/>
                    </a:lnTo>
                    <a:lnTo>
                      <a:pt x="414" y="673"/>
                    </a:lnTo>
                    <a:lnTo>
                      <a:pt x="410" y="677"/>
                    </a:lnTo>
                    <a:lnTo>
                      <a:pt x="407" y="678"/>
                    </a:lnTo>
                    <a:lnTo>
                      <a:pt x="398" y="680"/>
                    </a:lnTo>
                    <a:lnTo>
                      <a:pt x="389" y="682"/>
                    </a:lnTo>
                    <a:lnTo>
                      <a:pt x="380" y="680"/>
                    </a:lnTo>
                    <a:lnTo>
                      <a:pt x="380" y="680"/>
                    </a:lnTo>
                    <a:lnTo>
                      <a:pt x="374" y="680"/>
                    </a:lnTo>
                    <a:lnTo>
                      <a:pt x="369" y="682"/>
                    </a:lnTo>
                    <a:lnTo>
                      <a:pt x="365" y="686"/>
                    </a:lnTo>
                    <a:lnTo>
                      <a:pt x="365" y="693"/>
                    </a:lnTo>
                    <a:lnTo>
                      <a:pt x="365" y="693"/>
                    </a:lnTo>
                    <a:lnTo>
                      <a:pt x="367" y="700"/>
                    </a:lnTo>
                    <a:lnTo>
                      <a:pt x="369" y="704"/>
                    </a:lnTo>
                    <a:lnTo>
                      <a:pt x="369" y="709"/>
                    </a:lnTo>
                    <a:lnTo>
                      <a:pt x="369" y="709"/>
                    </a:lnTo>
                    <a:lnTo>
                      <a:pt x="365" y="715"/>
                    </a:lnTo>
                    <a:lnTo>
                      <a:pt x="360" y="716"/>
                    </a:lnTo>
                    <a:lnTo>
                      <a:pt x="354" y="718"/>
                    </a:lnTo>
                    <a:lnTo>
                      <a:pt x="349" y="718"/>
                    </a:lnTo>
                    <a:lnTo>
                      <a:pt x="349" y="718"/>
                    </a:lnTo>
                    <a:lnTo>
                      <a:pt x="344" y="716"/>
                    </a:lnTo>
                    <a:lnTo>
                      <a:pt x="340" y="715"/>
                    </a:lnTo>
                    <a:lnTo>
                      <a:pt x="334" y="711"/>
                    </a:lnTo>
                    <a:lnTo>
                      <a:pt x="331" y="709"/>
                    </a:lnTo>
                    <a:lnTo>
                      <a:pt x="331" y="709"/>
                    </a:lnTo>
                    <a:lnTo>
                      <a:pt x="325" y="707"/>
                    </a:lnTo>
                    <a:lnTo>
                      <a:pt x="324" y="709"/>
                    </a:lnTo>
                    <a:lnTo>
                      <a:pt x="322" y="709"/>
                    </a:lnTo>
                    <a:lnTo>
                      <a:pt x="320" y="713"/>
                    </a:lnTo>
                    <a:lnTo>
                      <a:pt x="322" y="718"/>
                    </a:lnTo>
                    <a:lnTo>
                      <a:pt x="325" y="724"/>
                    </a:lnTo>
                    <a:lnTo>
                      <a:pt x="325" y="724"/>
                    </a:lnTo>
                    <a:lnTo>
                      <a:pt x="325" y="729"/>
                    </a:lnTo>
                    <a:lnTo>
                      <a:pt x="325" y="731"/>
                    </a:lnTo>
                    <a:lnTo>
                      <a:pt x="324" y="733"/>
                    </a:lnTo>
                    <a:lnTo>
                      <a:pt x="320" y="734"/>
                    </a:lnTo>
                    <a:lnTo>
                      <a:pt x="313" y="734"/>
                    </a:lnTo>
                    <a:lnTo>
                      <a:pt x="305" y="734"/>
                    </a:lnTo>
                    <a:lnTo>
                      <a:pt x="305" y="734"/>
                    </a:lnTo>
                    <a:lnTo>
                      <a:pt x="286" y="734"/>
                    </a:lnTo>
                    <a:lnTo>
                      <a:pt x="282" y="734"/>
                    </a:lnTo>
                    <a:lnTo>
                      <a:pt x="277" y="736"/>
                    </a:lnTo>
                    <a:lnTo>
                      <a:pt x="275" y="738"/>
                    </a:lnTo>
                    <a:lnTo>
                      <a:pt x="273" y="744"/>
                    </a:lnTo>
                    <a:lnTo>
                      <a:pt x="273" y="744"/>
                    </a:lnTo>
                    <a:lnTo>
                      <a:pt x="275" y="747"/>
                    </a:lnTo>
                    <a:lnTo>
                      <a:pt x="277" y="751"/>
                    </a:lnTo>
                    <a:lnTo>
                      <a:pt x="282" y="754"/>
                    </a:lnTo>
                    <a:lnTo>
                      <a:pt x="298" y="758"/>
                    </a:lnTo>
                    <a:lnTo>
                      <a:pt x="298" y="758"/>
                    </a:lnTo>
                    <a:lnTo>
                      <a:pt x="302" y="762"/>
                    </a:lnTo>
                    <a:lnTo>
                      <a:pt x="305" y="765"/>
                    </a:lnTo>
                    <a:lnTo>
                      <a:pt x="307" y="772"/>
                    </a:lnTo>
                    <a:lnTo>
                      <a:pt x="309" y="780"/>
                    </a:lnTo>
                    <a:lnTo>
                      <a:pt x="311" y="783"/>
                    </a:lnTo>
                    <a:lnTo>
                      <a:pt x="315" y="787"/>
                    </a:lnTo>
                    <a:lnTo>
                      <a:pt x="315" y="787"/>
                    </a:lnTo>
                    <a:lnTo>
                      <a:pt x="325" y="791"/>
                    </a:lnTo>
                    <a:lnTo>
                      <a:pt x="334" y="796"/>
                    </a:lnTo>
                    <a:lnTo>
                      <a:pt x="338" y="798"/>
                    </a:lnTo>
                    <a:lnTo>
                      <a:pt x="340" y="803"/>
                    </a:lnTo>
                    <a:lnTo>
                      <a:pt x="340" y="807"/>
                    </a:lnTo>
                    <a:lnTo>
                      <a:pt x="338" y="814"/>
                    </a:lnTo>
                    <a:lnTo>
                      <a:pt x="338" y="814"/>
                    </a:lnTo>
                    <a:lnTo>
                      <a:pt x="333" y="821"/>
                    </a:lnTo>
                    <a:lnTo>
                      <a:pt x="327" y="829"/>
                    </a:lnTo>
                    <a:lnTo>
                      <a:pt x="327" y="829"/>
                    </a:lnTo>
                    <a:lnTo>
                      <a:pt x="325" y="834"/>
                    </a:lnTo>
                    <a:lnTo>
                      <a:pt x="325" y="839"/>
                    </a:lnTo>
                    <a:lnTo>
                      <a:pt x="325" y="845"/>
                    </a:lnTo>
                    <a:lnTo>
                      <a:pt x="322" y="850"/>
                    </a:lnTo>
                    <a:lnTo>
                      <a:pt x="322" y="850"/>
                    </a:lnTo>
                    <a:lnTo>
                      <a:pt x="318" y="854"/>
                    </a:lnTo>
                    <a:lnTo>
                      <a:pt x="315" y="858"/>
                    </a:lnTo>
                    <a:lnTo>
                      <a:pt x="304" y="859"/>
                    </a:lnTo>
                    <a:lnTo>
                      <a:pt x="295" y="861"/>
                    </a:lnTo>
                    <a:lnTo>
                      <a:pt x="284" y="861"/>
                    </a:lnTo>
                    <a:lnTo>
                      <a:pt x="284" y="861"/>
                    </a:lnTo>
                    <a:lnTo>
                      <a:pt x="271" y="861"/>
                    </a:lnTo>
                    <a:lnTo>
                      <a:pt x="258" y="859"/>
                    </a:lnTo>
                    <a:lnTo>
                      <a:pt x="258" y="859"/>
                    </a:lnTo>
                    <a:lnTo>
                      <a:pt x="253" y="858"/>
                    </a:lnTo>
                    <a:lnTo>
                      <a:pt x="248" y="856"/>
                    </a:lnTo>
                    <a:lnTo>
                      <a:pt x="248" y="856"/>
                    </a:lnTo>
                    <a:lnTo>
                      <a:pt x="240" y="850"/>
                    </a:lnTo>
                    <a:lnTo>
                      <a:pt x="235" y="848"/>
                    </a:lnTo>
                    <a:lnTo>
                      <a:pt x="231" y="848"/>
                    </a:lnTo>
                    <a:lnTo>
                      <a:pt x="231" y="848"/>
                    </a:lnTo>
                    <a:lnTo>
                      <a:pt x="226" y="852"/>
                    </a:lnTo>
                    <a:lnTo>
                      <a:pt x="226" y="852"/>
                    </a:lnTo>
                    <a:lnTo>
                      <a:pt x="224" y="854"/>
                    </a:lnTo>
                    <a:lnTo>
                      <a:pt x="219" y="856"/>
                    </a:lnTo>
                    <a:lnTo>
                      <a:pt x="219" y="856"/>
                    </a:lnTo>
                    <a:lnTo>
                      <a:pt x="213" y="858"/>
                    </a:lnTo>
                    <a:lnTo>
                      <a:pt x="208" y="861"/>
                    </a:lnTo>
                    <a:lnTo>
                      <a:pt x="204" y="865"/>
                    </a:lnTo>
                    <a:lnTo>
                      <a:pt x="204" y="872"/>
                    </a:lnTo>
                    <a:lnTo>
                      <a:pt x="204" y="872"/>
                    </a:lnTo>
                    <a:lnTo>
                      <a:pt x="206" y="885"/>
                    </a:lnTo>
                    <a:lnTo>
                      <a:pt x="210" y="894"/>
                    </a:lnTo>
                    <a:lnTo>
                      <a:pt x="211" y="905"/>
                    </a:lnTo>
                    <a:lnTo>
                      <a:pt x="210" y="910"/>
                    </a:lnTo>
                    <a:lnTo>
                      <a:pt x="208" y="915"/>
                    </a:lnTo>
                    <a:lnTo>
                      <a:pt x="208" y="915"/>
                    </a:lnTo>
                    <a:lnTo>
                      <a:pt x="201" y="926"/>
                    </a:lnTo>
                    <a:lnTo>
                      <a:pt x="199" y="932"/>
                    </a:lnTo>
                    <a:lnTo>
                      <a:pt x="199" y="939"/>
                    </a:lnTo>
                    <a:lnTo>
                      <a:pt x="199" y="939"/>
                    </a:lnTo>
                    <a:lnTo>
                      <a:pt x="202" y="950"/>
                    </a:lnTo>
                    <a:lnTo>
                      <a:pt x="206" y="962"/>
                    </a:lnTo>
                    <a:lnTo>
                      <a:pt x="213" y="972"/>
                    </a:lnTo>
                    <a:lnTo>
                      <a:pt x="220" y="979"/>
                    </a:lnTo>
                    <a:lnTo>
                      <a:pt x="220" y="979"/>
                    </a:lnTo>
                    <a:lnTo>
                      <a:pt x="229" y="982"/>
                    </a:lnTo>
                    <a:lnTo>
                      <a:pt x="239" y="986"/>
                    </a:lnTo>
                    <a:lnTo>
                      <a:pt x="239" y="986"/>
                    </a:lnTo>
                    <a:lnTo>
                      <a:pt x="251" y="991"/>
                    </a:lnTo>
                    <a:lnTo>
                      <a:pt x="258" y="993"/>
                    </a:lnTo>
                    <a:lnTo>
                      <a:pt x="266" y="995"/>
                    </a:lnTo>
                    <a:lnTo>
                      <a:pt x="266" y="995"/>
                    </a:lnTo>
                    <a:lnTo>
                      <a:pt x="275" y="993"/>
                    </a:lnTo>
                    <a:lnTo>
                      <a:pt x="280" y="993"/>
                    </a:lnTo>
                    <a:lnTo>
                      <a:pt x="286" y="991"/>
                    </a:lnTo>
                    <a:lnTo>
                      <a:pt x="286" y="991"/>
                    </a:lnTo>
                    <a:lnTo>
                      <a:pt x="295" y="995"/>
                    </a:lnTo>
                    <a:lnTo>
                      <a:pt x="298" y="997"/>
                    </a:lnTo>
                    <a:lnTo>
                      <a:pt x="304" y="997"/>
                    </a:lnTo>
                    <a:lnTo>
                      <a:pt x="304" y="997"/>
                    </a:lnTo>
                    <a:lnTo>
                      <a:pt x="307" y="995"/>
                    </a:lnTo>
                    <a:lnTo>
                      <a:pt x="311" y="991"/>
                    </a:lnTo>
                    <a:lnTo>
                      <a:pt x="316" y="984"/>
                    </a:lnTo>
                    <a:lnTo>
                      <a:pt x="316" y="984"/>
                    </a:lnTo>
                    <a:lnTo>
                      <a:pt x="322" y="977"/>
                    </a:lnTo>
                    <a:lnTo>
                      <a:pt x="329" y="972"/>
                    </a:lnTo>
                    <a:lnTo>
                      <a:pt x="329" y="972"/>
                    </a:lnTo>
                    <a:lnTo>
                      <a:pt x="340" y="964"/>
                    </a:lnTo>
                    <a:lnTo>
                      <a:pt x="344" y="961"/>
                    </a:lnTo>
                    <a:lnTo>
                      <a:pt x="345" y="955"/>
                    </a:lnTo>
                    <a:lnTo>
                      <a:pt x="345" y="955"/>
                    </a:lnTo>
                    <a:lnTo>
                      <a:pt x="347" y="948"/>
                    </a:lnTo>
                    <a:lnTo>
                      <a:pt x="347" y="941"/>
                    </a:lnTo>
                    <a:lnTo>
                      <a:pt x="347" y="934"/>
                    </a:lnTo>
                    <a:lnTo>
                      <a:pt x="349" y="926"/>
                    </a:lnTo>
                    <a:lnTo>
                      <a:pt x="349" y="926"/>
                    </a:lnTo>
                    <a:lnTo>
                      <a:pt x="358" y="912"/>
                    </a:lnTo>
                    <a:lnTo>
                      <a:pt x="365" y="905"/>
                    </a:lnTo>
                    <a:lnTo>
                      <a:pt x="371" y="899"/>
                    </a:lnTo>
                    <a:lnTo>
                      <a:pt x="371" y="899"/>
                    </a:lnTo>
                    <a:lnTo>
                      <a:pt x="383" y="894"/>
                    </a:lnTo>
                    <a:lnTo>
                      <a:pt x="391" y="890"/>
                    </a:lnTo>
                    <a:lnTo>
                      <a:pt x="394" y="886"/>
                    </a:lnTo>
                    <a:lnTo>
                      <a:pt x="394" y="886"/>
                    </a:lnTo>
                    <a:lnTo>
                      <a:pt x="396" y="879"/>
                    </a:lnTo>
                    <a:lnTo>
                      <a:pt x="394" y="872"/>
                    </a:lnTo>
                    <a:lnTo>
                      <a:pt x="394" y="867"/>
                    </a:lnTo>
                    <a:lnTo>
                      <a:pt x="396" y="863"/>
                    </a:lnTo>
                    <a:lnTo>
                      <a:pt x="400" y="859"/>
                    </a:lnTo>
                    <a:lnTo>
                      <a:pt x="400" y="859"/>
                    </a:lnTo>
                    <a:lnTo>
                      <a:pt x="407" y="854"/>
                    </a:lnTo>
                    <a:lnTo>
                      <a:pt x="412" y="854"/>
                    </a:lnTo>
                    <a:lnTo>
                      <a:pt x="416" y="854"/>
                    </a:lnTo>
                    <a:lnTo>
                      <a:pt x="416" y="854"/>
                    </a:lnTo>
                    <a:lnTo>
                      <a:pt x="425" y="858"/>
                    </a:lnTo>
                    <a:lnTo>
                      <a:pt x="436" y="859"/>
                    </a:lnTo>
                    <a:lnTo>
                      <a:pt x="436" y="859"/>
                    </a:lnTo>
                    <a:lnTo>
                      <a:pt x="443" y="859"/>
                    </a:lnTo>
                    <a:lnTo>
                      <a:pt x="450" y="856"/>
                    </a:lnTo>
                    <a:lnTo>
                      <a:pt x="450" y="856"/>
                    </a:lnTo>
                    <a:lnTo>
                      <a:pt x="459" y="848"/>
                    </a:lnTo>
                    <a:lnTo>
                      <a:pt x="468" y="839"/>
                    </a:lnTo>
                    <a:lnTo>
                      <a:pt x="468" y="839"/>
                    </a:lnTo>
                    <a:lnTo>
                      <a:pt x="470" y="836"/>
                    </a:lnTo>
                    <a:lnTo>
                      <a:pt x="474" y="836"/>
                    </a:lnTo>
                    <a:lnTo>
                      <a:pt x="481" y="836"/>
                    </a:lnTo>
                    <a:lnTo>
                      <a:pt x="481" y="836"/>
                    </a:lnTo>
                    <a:lnTo>
                      <a:pt x="488" y="838"/>
                    </a:lnTo>
                    <a:lnTo>
                      <a:pt x="496" y="843"/>
                    </a:lnTo>
                    <a:lnTo>
                      <a:pt x="501" y="848"/>
                    </a:lnTo>
                    <a:lnTo>
                      <a:pt x="505" y="856"/>
                    </a:lnTo>
                    <a:lnTo>
                      <a:pt x="505" y="856"/>
                    </a:lnTo>
                    <a:lnTo>
                      <a:pt x="506" y="865"/>
                    </a:lnTo>
                    <a:lnTo>
                      <a:pt x="510" y="872"/>
                    </a:lnTo>
                    <a:lnTo>
                      <a:pt x="510" y="872"/>
                    </a:lnTo>
                    <a:lnTo>
                      <a:pt x="521" y="885"/>
                    </a:lnTo>
                    <a:lnTo>
                      <a:pt x="521" y="885"/>
                    </a:lnTo>
                    <a:lnTo>
                      <a:pt x="528" y="892"/>
                    </a:lnTo>
                    <a:lnTo>
                      <a:pt x="534" y="896"/>
                    </a:lnTo>
                    <a:lnTo>
                      <a:pt x="548" y="905"/>
                    </a:lnTo>
                    <a:lnTo>
                      <a:pt x="548" y="905"/>
                    </a:lnTo>
                    <a:lnTo>
                      <a:pt x="564" y="912"/>
                    </a:lnTo>
                    <a:lnTo>
                      <a:pt x="572" y="917"/>
                    </a:lnTo>
                    <a:lnTo>
                      <a:pt x="577" y="926"/>
                    </a:lnTo>
                    <a:lnTo>
                      <a:pt x="577" y="926"/>
                    </a:lnTo>
                    <a:lnTo>
                      <a:pt x="582" y="939"/>
                    </a:lnTo>
                    <a:lnTo>
                      <a:pt x="582" y="952"/>
                    </a:lnTo>
                    <a:lnTo>
                      <a:pt x="582" y="952"/>
                    </a:lnTo>
                    <a:lnTo>
                      <a:pt x="581" y="961"/>
                    </a:lnTo>
                    <a:lnTo>
                      <a:pt x="581" y="961"/>
                    </a:lnTo>
                    <a:lnTo>
                      <a:pt x="581" y="966"/>
                    </a:lnTo>
                    <a:lnTo>
                      <a:pt x="581" y="970"/>
                    </a:lnTo>
                    <a:lnTo>
                      <a:pt x="581" y="970"/>
                    </a:lnTo>
                    <a:lnTo>
                      <a:pt x="577" y="972"/>
                    </a:lnTo>
                    <a:lnTo>
                      <a:pt x="575" y="972"/>
                    </a:lnTo>
                    <a:lnTo>
                      <a:pt x="570" y="972"/>
                    </a:lnTo>
                    <a:lnTo>
                      <a:pt x="570" y="972"/>
                    </a:lnTo>
                    <a:lnTo>
                      <a:pt x="559" y="970"/>
                    </a:lnTo>
                    <a:lnTo>
                      <a:pt x="550" y="970"/>
                    </a:lnTo>
                    <a:lnTo>
                      <a:pt x="550" y="970"/>
                    </a:lnTo>
                    <a:lnTo>
                      <a:pt x="544" y="970"/>
                    </a:lnTo>
                    <a:lnTo>
                      <a:pt x="543" y="972"/>
                    </a:lnTo>
                    <a:lnTo>
                      <a:pt x="541" y="973"/>
                    </a:lnTo>
                    <a:lnTo>
                      <a:pt x="541" y="977"/>
                    </a:lnTo>
                    <a:lnTo>
                      <a:pt x="541" y="982"/>
                    </a:lnTo>
                    <a:lnTo>
                      <a:pt x="546" y="988"/>
                    </a:lnTo>
                    <a:lnTo>
                      <a:pt x="546" y="988"/>
                    </a:lnTo>
                    <a:lnTo>
                      <a:pt x="552" y="991"/>
                    </a:lnTo>
                    <a:lnTo>
                      <a:pt x="559" y="993"/>
                    </a:lnTo>
                    <a:lnTo>
                      <a:pt x="559" y="993"/>
                    </a:lnTo>
                    <a:lnTo>
                      <a:pt x="564" y="993"/>
                    </a:lnTo>
                    <a:lnTo>
                      <a:pt x="570" y="991"/>
                    </a:lnTo>
                    <a:lnTo>
                      <a:pt x="570" y="991"/>
                    </a:lnTo>
                    <a:lnTo>
                      <a:pt x="572" y="990"/>
                    </a:lnTo>
                    <a:lnTo>
                      <a:pt x="573" y="986"/>
                    </a:lnTo>
                    <a:lnTo>
                      <a:pt x="577" y="979"/>
                    </a:lnTo>
                    <a:lnTo>
                      <a:pt x="577" y="979"/>
                    </a:lnTo>
                    <a:lnTo>
                      <a:pt x="579" y="977"/>
                    </a:lnTo>
                    <a:lnTo>
                      <a:pt x="581" y="975"/>
                    </a:lnTo>
                    <a:lnTo>
                      <a:pt x="586" y="973"/>
                    </a:lnTo>
                    <a:lnTo>
                      <a:pt x="586" y="973"/>
                    </a:lnTo>
                    <a:lnTo>
                      <a:pt x="590" y="968"/>
                    </a:lnTo>
                    <a:lnTo>
                      <a:pt x="590" y="968"/>
                    </a:lnTo>
                    <a:lnTo>
                      <a:pt x="595" y="962"/>
                    </a:lnTo>
                    <a:lnTo>
                      <a:pt x="595" y="962"/>
                    </a:lnTo>
                    <a:lnTo>
                      <a:pt x="601" y="955"/>
                    </a:lnTo>
                    <a:lnTo>
                      <a:pt x="601" y="955"/>
                    </a:lnTo>
                    <a:lnTo>
                      <a:pt x="602" y="950"/>
                    </a:lnTo>
                    <a:lnTo>
                      <a:pt x="602" y="946"/>
                    </a:lnTo>
                    <a:lnTo>
                      <a:pt x="599" y="939"/>
                    </a:lnTo>
                    <a:lnTo>
                      <a:pt x="599" y="939"/>
                    </a:lnTo>
                    <a:lnTo>
                      <a:pt x="597" y="935"/>
                    </a:lnTo>
                    <a:lnTo>
                      <a:pt x="597" y="930"/>
                    </a:lnTo>
                    <a:lnTo>
                      <a:pt x="599" y="923"/>
                    </a:lnTo>
                    <a:lnTo>
                      <a:pt x="599" y="923"/>
                    </a:lnTo>
                    <a:lnTo>
                      <a:pt x="601" y="921"/>
                    </a:lnTo>
                    <a:lnTo>
                      <a:pt x="604" y="921"/>
                    </a:lnTo>
                    <a:lnTo>
                      <a:pt x="610" y="923"/>
                    </a:lnTo>
                    <a:lnTo>
                      <a:pt x="615" y="926"/>
                    </a:lnTo>
                    <a:lnTo>
                      <a:pt x="617" y="926"/>
                    </a:lnTo>
                    <a:lnTo>
                      <a:pt x="619" y="926"/>
                    </a:lnTo>
                    <a:lnTo>
                      <a:pt x="619" y="926"/>
                    </a:lnTo>
                    <a:lnTo>
                      <a:pt x="620" y="924"/>
                    </a:lnTo>
                    <a:lnTo>
                      <a:pt x="620" y="923"/>
                    </a:lnTo>
                    <a:lnTo>
                      <a:pt x="617" y="917"/>
                    </a:lnTo>
                    <a:lnTo>
                      <a:pt x="608" y="910"/>
                    </a:lnTo>
                    <a:lnTo>
                      <a:pt x="608" y="910"/>
                    </a:lnTo>
                    <a:lnTo>
                      <a:pt x="601" y="906"/>
                    </a:lnTo>
                    <a:lnTo>
                      <a:pt x="593" y="905"/>
                    </a:lnTo>
                    <a:lnTo>
                      <a:pt x="593" y="905"/>
                    </a:lnTo>
                    <a:lnTo>
                      <a:pt x="582" y="892"/>
                    </a:lnTo>
                    <a:lnTo>
                      <a:pt x="582" y="892"/>
                    </a:lnTo>
                    <a:lnTo>
                      <a:pt x="577" y="888"/>
                    </a:lnTo>
                    <a:lnTo>
                      <a:pt x="570" y="883"/>
                    </a:lnTo>
                    <a:lnTo>
                      <a:pt x="563" y="879"/>
                    </a:lnTo>
                    <a:lnTo>
                      <a:pt x="555" y="874"/>
                    </a:lnTo>
                    <a:lnTo>
                      <a:pt x="555" y="874"/>
                    </a:lnTo>
                    <a:lnTo>
                      <a:pt x="548" y="863"/>
                    </a:lnTo>
                    <a:lnTo>
                      <a:pt x="543" y="854"/>
                    </a:lnTo>
                    <a:lnTo>
                      <a:pt x="543" y="854"/>
                    </a:lnTo>
                    <a:lnTo>
                      <a:pt x="537" y="845"/>
                    </a:lnTo>
                    <a:lnTo>
                      <a:pt x="532" y="838"/>
                    </a:lnTo>
                    <a:lnTo>
                      <a:pt x="532" y="838"/>
                    </a:lnTo>
                    <a:lnTo>
                      <a:pt x="530" y="830"/>
                    </a:lnTo>
                    <a:lnTo>
                      <a:pt x="530" y="823"/>
                    </a:lnTo>
                    <a:lnTo>
                      <a:pt x="530" y="821"/>
                    </a:lnTo>
                    <a:lnTo>
                      <a:pt x="534" y="820"/>
                    </a:lnTo>
                    <a:lnTo>
                      <a:pt x="535" y="818"/>
                    </a:lnTo>
                    <a:lnTo>
                      <a:pt x="541" y="818"/>
                    </a:lnTo>
                    <a:lnTo>
                      <a:pt x="541" y="818"/>
                    </a:lnTo>
                    <a:lnTo>
                      <a:pt x="544" y="820"/>
                    </a:lnTo>
                    <a:lnTo>
                      <a:pt x="550" y="821"/>
                    </a:lnTo>
                    <a:lnTo>
                      <a:pt x="555" y="829"/>
                    </a:lnTo>
                    <a:lnTo>
                      <a:pt x="555" y="829"/>
                    </a:lnTo>
                    <a:lnTo>
                      <a:pt x="561" y="839"/>
                    </a:lnTo>
                    <a:lnTo>
                      <a:pt x="568" y="848"/>
                    </a:lnTo>
                    <a:lnTo>
                      <a:pt x="568" y="848"/>
                    </a:lnTo>
                    <a:lnTo>
                      <a:pt x="575" y="854"/>
                    </a:lnTo>
                    <a:lnTo>
                      <a:pt x="582" y="859"/>
                    </a:lnTo>
                    <a:lnTo>
                      <a:pt x="599" y="868"/>
                    </a:lnTo>
                    <a:lnTo>
                      <a:pt x="599" y="868"/>
                    </a:lnTo>
                    <a:lnTo>
                      <a:pt x="613" y="876"/>
                    </a:lnTo>
                    <a:lnTo>
                      <a:pt x="620" y="877"/>
                    </a:lnTo>
                    <a:lnTo>
                      <a:pt x="626" y="881"/>
                    </a:lnTo>
                    <a:lnTo>
                      <a:pt x="626" y="881"/>
                    </a:lnTo>
                    <a:lnTo>
                      <a:pt x="633" y="888"/>
                    </a:lnTo>
                    <a:lnTo>
                      <a:pt x="637" y="896"/>
                    </a:lnTo>
                    <a:lnTo>
                      <a:pt x="637" y="896"/>
                    </a:lnTo>
                    <a:lnTo>
                      <a:pt x="639" y="908"/>
                    </a:lnTo>
                    <a:lnTo>
                      <a:pt x="640" y="923"/>
                    </a:lnTo>
                    <a:lnTo>
                      <a:pt x="640" y="923"/>
                    </a:lnTo>
                    <a:lnTo>
                      <a:pt x="642" y="928"/>
                    </a:lnTo>
                    <a:lnTo>
                      <a:pt x="644" y="935"/>
                    </a:lnTo>
                    <a:lnTo>
                      <a:pt x="653" y="946"/>
                    </a:lnTo>
                    <a:lnTo>
                      <a:pt x="653" y="946"/>
                    </a:lnTo>
                    <a:lnTo>
                      <a:pt x="662" y="953"/>
                    </a:lnTo>
                    <a:lnTo>
                      <a:pt x="662" y="953"/>
                    </a:lnTo>
                    <a:lnTo>
                      <a:pt x="669" y="961"/>
                    </a:lnTo>
                    <a:lnTo>
                      <a:pt x="669" y="961"/>
                    </a:lnTo>
                    <a:lnTo>
                      <a:pt x="678" y="964"/>
                    </a:lnTo>
                    <a:lnTo>
                      <a:pt x="682" y="966"/>
                    </a:lnTo>
                    <a:lnTo>
                      <a:pt x="686" y="970"/>
                    </a:lnTo>
                    <a:lnTo>
                      <a:pt x="686" y="970"/>
                    </a:lnTo>
                    <a:lnTo>
                      <a:pt x="684" y="972"/>
                    </a:lnTo>
                    <a:lnTo>
                      <a:pt x="682" y="973"/>
                    </a:lnTo>
                    <a:lnTo>
                      <a:pt x="675" y="973"/>
                    </a:lnTo>
                    <a:lnTo>
                      <a:pt x="675" y="973"/>
                    </a:lnTo>
                    <a:lnTo>
                      <a:pt x="671" y="975"/>
                    </a:lnTo>
                    <a:lnTo>
                      <a:pt x="671" y="977"/>
                    </a:lnTo>
                    <a:lnTo>
                      <a:pt x="671" y="984"/>
                    </a:lnTo>
                    <a:lnTo>
                      <a:pt x="671" y="984"/>
                    </a:lnTo>
                    <a:lnTo>
                      <a:pt x="673" y="990"/>
                    </a:lnTo>
                    <a:lnTo>
                      <a:pt x="677" y="993"/>
                    </a:lnTo>
                    <a:lnTo>
                      <a:pt x="682" y="995"/>
                    </a:lnTo>
                    <a:lnTo>
                      <a:pt x="687" y="995"/>
                    </a:lnTo>
                    <a:lnTo>
                      <a:pt x="687" y="995"/>
                    </a:lnTo>
                    <a:lnTo>
                      <a:pt x="691" y="995"/>
                    </a:lnTo>
                    <a:lnTo>
                      <a:pt x="693" y="993"/>
                    </a:lnTo>
                    <a:lnTo>
                      <a:pt x="695" y="990"/>
                    </a:lnTo>
                    <a:lnTo>
                      <a:pt x="696" y="986"/>
                    </a:lnTo>
                    <a:lnTo>
                      <a:pt x="696" y="986"/>
                    </a:lnTo>
                    <a:lnTo>
                      <a:pt x="696" y="981"/>
                    </a:lnTo>
                    <a:lnTo>
                      <a:pt x="698" y="979"/>
                    </a:lnTo>
                    <a:lnTo>
                      <a:pt x="700" y="977"/>
                    </a:lnTo>
                    <a:lnTo>
                      <a:pt x="706" y="975"/>
                    </a:lnTo>
                    <a:lnTo>
                      <a:pt x="706" y="975"/>
                    </a:lnTo>
                    <a:lnTo>
                      <a:pt x="709" y="973"/>
                    </a:lnTo>
                    <a:lnTo>
                      <a:pt x="713" y="972"/>
                    </a:lnTo>
                    <a:lnTo>
                      <a:pt x="713" y="966"/>
                    </a:lnTo>
                    <a:lnTo>
                      <a:pt x="711" y="962"/>
                    </a:lnTo>
                    <a:lnTo>
                      <a:pt x="711" y="962"/>
                    </a:lnTo>
                    <a:lnTo>
                      <a:pt x="707" y="957"/>
                    </a:lnTo>
                    <a:lnTo>
                      <a:pt x="702" y="952"/>
                    </a:lnTo>
                    <a:lnTo>
                      <a:pt x="702" y="952"/>
                    </a:lnTo>
                    <a:lnTo>
                      <a:pt x="696" y="944"/>
                    </a:lnTo>
                    <a:lnTo>
                      <a:pt x="695" y="939"/>
                    </a:lnTo>
                    <a:lnTo>
                      <a:pt x="696" y="935"/>
                    </a:lnTo>
                    <a:lnTo>
                      <a:pt x="696" y="935"/>
                    </a:lnTo>
                    <a:lnTo>
                      <a:pt x="698" y="932"/>
                    </a:lnTo>
                    <a:lnTo>
                      <a:pt x="702" y="930"/>
                    </a:lnTo>
                    <a:lnTo>
                      <a:pt x="711" y="930"/>
                    </a:lnTo>
                    <a:lnTo>
                      <a:pt x="711" y="930"/>
                    </a:lnTo>
                    <a:lnTo>
                      <a:pt x="715" y="928"/>
                    </a:lnTo>
                    <a:lnTo>
                      <a:pt x="716" y="924"/>
                    </a:lnTo>
                    <a:lnTo>
                      <a:pt x="716" y="924"/>
                    </a:lnTo>
                    <a:lnTo>
                      <a:pt x="718" y="919"/>
                    </a:lnTo>
                    <a:lnTo>
                      <a:pt x="720" y="915"/>
                    </a:lnTo>
                    <a:lnTo>
                      <a:pt x="720" y="915"/>
                    </a:lnTo>
                    <a:lnTo>
                      <a:pt x="722" y="912"/>
                    </a:lnTo>
                    <a:lnTo>
                      <a:pt x="724" y="910"/>
                    </a:lnTo>
                    <a:lnTo>
                      <a:pt x="729" y="910"/>
                    </a:lnTo>
                    <a:lnTo>
                      <a:pt x="729" y="910"/>
                    </a:lnTo>
                    <a:lnTo>
                      <a:pt x="734" y="912"/>
                    </a:lnTo>
                    <a:lnTo>
                      <a:pt x="734" y="912"/>
                    </a:lnTo>
                    <a:lnTo>
                      <a:pt x="744" y="915"/>
                    </a:lnTo>
                    <a:lnTo>
                      <a:pt x="747" y="917"/>
                    </a:lnTo>
                    <a:lnTo>
                      <a:pt x="749" y="923"/>
                    </a:lnTo>
                    <a:lnTo>
                      <a:pt x="749" y="923"/>
                    </a:lnTo>
                    <a:lnTo>
                      <a:pt x="754" y="934"/>
                    </a:lnTo>
                    <a:lnTo>
                      <a:pt x="756" y="939"/>
                    </a:lnTo>
                    <a:lnTo>
                      <a:pt x="758" y="946"/>
                    </a:lnTo>
                    <a:lnTo>
                      <a:pt x="758" y="946"/>
                    </a:lnTo>
                    <a:lnTo>
                      <a:pt x="756" y="968"/>
                    </a:lnTo>
                    <a:lnTo>
                      <a:pt x="756" y="972"/>
                    </a:lnTo>
                    <a:lnTo>
                      <a:pt x="758" y="977"/>
                    </a:lnTo>
                    <a:lnTo>
                      <a:pt x="760" y="981"/>
                    </a:lnTo>
                    <a:lnTo>
                      <a:pt x="765" y="986"/>
                    </a:lnTo>
                    <a:lnTo>
                      <a:pt x="765" y="986"/>
                    </a:lnTo>
                    <a:lnTo>
                      <a:pt x="778" y="995"/>
                    </a:lnTo>
                    <a:lnTo>
                      <a:pt x="778" y="995"/>
                    </a:lnTo>
                    <a:lnTo>
                      <a:pt x="785" y="1004"/>
                    </a:lnTo>
                    <a:lnTo>
                      <a:pt x="789" y="1010"/>
                    </a:lnTo>
                    <a:lnTo>
                      <a:pt x="792" y="1013"/>
                    </a:lnTo>
                    <a:lnTo>
                      <a:pt x="792" y="1013"/>
                    </a:lnTo>
                    <a:lnTo>
                      <a:pt x="798" y="1015"/>
                    </a:lnTo>
                    <a:lnTo>
                      <a:pt x="801" y="1017"/>
                    </a:lnTo>
                    <a:lnTo>
                      <a:pt x="805" y="1015"/>
                    </a:lnTo>
                    <a:lnTo>
                      <a:pt x="809" y="1013"/>
                    </a:lnTo>
                    <a:lnTo>
                      <a:pt x="814" y="1010"/>
                    </a:lnTo>
                    <a:lnTo>
                      <a:pt x="821" y="1004"/>
                    </a:lnTo>
                    <a:lnTo>
                      <a:pt x="821" y="1004"/>
                    </a:lnTo>
                    <a:lnTo>
                      <a:pt x="829" y="1004"/>
                    </a:lnTo>
                    <a:lnTo>
                      <a:pt x="834" y="1006"/>
                    </a:lnTo>
                    <a:lnTo>
                      <a:pt x="839" y="1010"/>
                    </a:lnTo>
                    <a:lnTo>
                      <a:pt x="845" y="1013"/>
                    </a:lnTo>
                    <a:lnTo>
                      <a:pt x="845" y="1013"/>
                    </a:lnTo>
                    <a:lnTo>
                      <a:pt x="852" y="1015"/>
                    </a:lnTo>
                    <a:lnTo>
                      <a:pt x="863" y="1015"/>
                    </a:lnTo>
                    <a:lnTo>
                      <a:pt x="872" y="1013"/>
                    </a:lnTo>
                    <a:lnTo>
                      <a:pt x="879" y="1010"/>
                    </a:lnTo>
                    <a:lnTo>
                      <a:pt x="879" y="1010"/>
                    </a:lnTo>
                    <a:lnTo>
                      <a:pt x="887" y="1000"/>
                    </a:lnTo>
                    <a:lnTo>
                      <a:pt x="888" y="999"/>
                    </a:lnTo>
                    <a:lnTo>
                      <a:pt x="892" y="999"/>
                    </a:lnTo>
                    <a:lnTo>
                      <a:pt x="894" y="1000"/>
                    </a:lnTo>
                    <a:lnTo>
                      <a:pt x="897" y="1002"/>
                    </a:lnTo>
                    <a:lnTo>
                      <a:pt x="897" y="1002"/>
                    </a:lnTo>
                    <a:lnTo>
                      <a:pt x="899" y="1008"/>
                    </a:lnTo>
                    <a:lnTo>
                      <a:pt x="901" y="1011"/>
                    </a:lnTo>
                    <a:lnTo>
                      <a:pt x="899" y="1017"/>
                    </a:lnTo>
                    <a:lnTo>
                      <a:pt x="897" y="1024"/>
                    </a:lnTo>
                    <a:lnTo>
                      <a:pt x="892" y="1037"/>
                    </a:lnTo>
                    <a:lnTo>
                      <a:pt x="885" y="1048"/>
                    </a:lnTo>
                    <a:lnTo>
                      <a:pt x="885" y="1048"/>
                    </a:lnTo>
                    <a:lnTo>
                      <a:pt x="899" y="1042"/>
                    </a:lnTo>
                    <a:lnTo>
                      <a:pt x="914" y="1037"/>
                    </a:lnTo>
                    <a:lnTo>
                      <a:pt x="928" y="1035"/>
                    </a:lnTo>
                    <a:lnTo>
                      <a:pt x="941" y="1033"/>
                    </a:lnTo>
                    <a:lnTo>
                      <a:pt x="955" y="1035"/>
                    </a:lnTo>
                    <a:lnTo>
                      <a:pt x="968" y="1035"/>
                    </a:lnTo>
                    <a:lnTo>
                      <a:pt x="995" y="1040"/>
                    </a:lnTo>
                    <a:lnTo>
                      <a:pt x="1022" y="1046"/>
                    </a:lnTo>
                    <a:lnTo>
                      <a:pt x="1049" y="1049"/>
                    </a:lnTo>
                    <a:lnTo>
                      <a:pt x="1064" y="1049"/>
                    </a:lnTo>
                    <a:lnTo>
                      <a:pt x="1078" y="1049"/>
                    </a:lnTo>
                    <a:lnTo>
                      <a:pt x="1095" y="1048"/>
                    </a:lnTo>
                    <a:lnTo>
                      <a:pt x="1109" y="1044"/>
                    </a:lnTo>
                    <a:lnTo>
                      <a:pt x="1109" y="1044"/>
                    </a:lnTo>
                    <a:close/>
                  </a:path>
                </a:pathLst>
              </a:custGeom>
              <a:solidFill>
                <a:srgbClr val="161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3"/>
              <p:cNvSpPr>
                <a:spLocks noEditPoints="1"/>
              </p:cNvSpPr>
              <p:nvPr/>
            </p:nvSpPr>
            <p:spPr bwMode="auto">
              <a:xfrm>
                <a:off x="4273813" y="3068327"/>
                <a:ext cx="1595950" cy="2126844"/>
              </a:xfrm>
              <a:custGeom>
                <a:avLst/>
                <a:gdLst>
                  <a:gd name="T0" fmla="*/ 1006 w 1049"/>
                  <a:gd name="T1" fmla="*/ 1089 h 1386"/>
                  <a:gd name="T2" fmla="*/ 970 w 1049"/>
                  <a:gd name="T3" fmla="*/ 1182 h 1386"/>
                  <a:gd name="T4" fmla="*/ 937 w 1049"/>
                  <a:gd name="T5" fmla="*/ 1214 h 1386"/>
                  <a:gd name="T6" fmla="*/ 903 w 1049"/>
                  <a:gd name="T7" fmla="*/ 1153 h 1386"/>
                  <a:gd name="T8" fmla="*/ 928 w 1049"/>
                  <a:gd name="T9" fmla="*/ 1095 h 1386"/>
                  <a:gd name="T10" fmla="*/ 943 w 1049"/>
                  <a:gd name="T11" fmla="*/ 1035 h 1386"/>
                  <a:gd name="T12" fmla="*/ 986 w 1049"/>
                  <a:gd name="T13" fmla="*/ 997 h 1386"/>
                  <a:gd name="T14" fmla="*/ 1011 w 1049"/>
                  <a:gd name="T15" fmla="*/ 1022 h 1386"/>
                  <a:gd name="T16" fmla="*/ 702 w 1049"/>
                  <a:gd name="T17" fmla="*/ 118 h 1386"/>
                  <a:gd name="T18" fmla="*/ 671 w 1049"/>
                  <a:gd name="T19" fmla="*/ 118 h 1386"/>
                  <a:gd name="T20" fmla="*/ 599 w 1049"/>
                  <a:gd name="T21" fmla="*/ 92 h 1386"/>
                  <a:gd name="T22" fmla="*/ 561 w 1049"/>
                  <a:gd name="T23" fmla="*/ 112 h 1386"/>
                  <a:gd name="T24" fmla="*/ 499 w 1049"/>
                  <a:gd name="T25" fmla="*/ 119 h 1386"/>
                  <a:gd name="T26" fmla="*/ 425 w 1049"/>
                  <a:gd name="T27" fmla="*/ 81 h 1386"/>
                  <a:gd name="T28" fmla="*/ 420 w 1049"/>
                  <a:gd name="T29" fmla="*/ 9 h 1386"/>
                  <a:gd name="T30" fmla="*/ 351 w 1049"/>
                  <a:gd name="T31" fmla="*/ 7 h 1386"/>
                  <a:gd name="T32" fmla="*/ 262 w 1049"/>
                  <a:gd name="T33" fmla="*/ 24 h 1386"/>
                  <a:gd name="T34" fmla="*/ 202 w 1049"/>
                  <a:gd name="T35" fmla="*/ 38 h 1386"/>
                  <a:gd name="T36" fmla="*/ 161 w 1049"/>
                  <a:gd name="T37" fmla="*/ 33 h 1386"/>
                  <a:gd name="T38" fmla="*/ 134 w 1049"/>
                  <a:gd name="T39" fmla="*/ 76 h 1386"/>
                  <a:gd name="T40" fmla="*/ 106 w 1049"/>
                  <a:gd name="T41" fmla="*/ 145 h 1386"/>
                  <a:gd name="T42" fmla="*/ 49 w 1049"/>
                  <a:gd name="T43" fmla="*/ 219 h 1386"/>
                  <a:gd name="T44" fmla="*/ 12 w 1049"/>
                  <a:gd name="T45" fmla="*/ 277 h 1386"/>
                  <a:gd name="T46" fmla="*/ 9 w 1049"/>
                  <a:gd name="T47" fmla="*/ 335 h 1386"/>
                  <a:gd name="T48" fmla="*/ 7 w 1049"/>
                  <a:gd name="T49" fmla="*/ 413 h 1386"/>
                  <a:gd name="T50" fmla="*/ 14 w 1049"/>
                  <a:gd name="T51" fmla="*/ 485 h 1386"/>
                  <a:gd name="T52" fmla="*/ 79 w 1049"/>
                  <a:gd name="T53" fmla="*/ 597 h 1386"/>
                  <a:gd name="T54" fmla="*/ 168 w 1049"/>
                  <a:gd name="T55" fmla="*/ 628 h 1386"/>
                  <a:gd name="T56" fmla="*/ 244 w 1049"/>
                  <a:gd name="T57" fmla="*/ 621 h 1386"/>
                  <a:gd name="T58" fmla="*/ 324 w 1049"/>
                  <a:gd name="T59" fmla="*/ 606 h 1386"/>
                  <a:gd name="T60" fmla="*/ 382 w 1049"/>
                  <a:gd name="T61" fmla="*/ 641 h 1386"/>
                  <a:gd name="T62" fmla="*/ 392 w 1049"/>
                  <a:gd name="T63" fmla="*/ 747 h 1386"/>
                  <a:gd name="T64" fmla="*/ 450 w 1049"/>
                  <a:gd name="T65" fmla="*/ 845 h 1386"/>
                  <a:gd name="T66" fmla="*/ 458 w 1049"/>
                  <a:gd name="T67" fmla="*/ 919 h 1386"/>
                  <a:gd name="T68" fmla="*/ 440 w 1049"/>
                  <a:gd name="T69" fmla="*/ 1008 h 1386"/>
                  <a:gd name="T70" fmla="*/ 452 w 1049"/>
                  <a:gd name="T71" fmla="*/ 1075 h 1386"/>
                  <a:gd name="T72" fmla="*/ 470 w 1049"/>
                  <a:gd name="T73" fmla="*/ 1135 h 1386"/>
                  <a:gd name="T74" fmla="*/ 490 w 1049"/>
                  <a:gd name="T75" fmla="*/ 1234 h 1386"/>
                  <a:gd name="T76" fmla="*/ 526 w 1049"/>
                  <a:gd name="T77" fmla="*/ 1343 h 1386"/>
                  <a:gd name="T78" fmla="*/ 550 w 1049"/>
                  <a:gd name="T79" fmla="*/ 1386 h 1386"/>
                  <a:gd name="T80" fmla="*/ 637 w 1049"/>
                  <a:gd name="T81" fmla="*/ 1379 h 1386"/>
                  <a:gd name="T82" fmla="*/ 706 w 1049"/>
                  <a:gd name="T83" fmla="*/ 1334 h 1386"/>
                  <a:gd name="T84" fmla="*/ 754 w 1049"/>
                  <a:gd name="T85" fmla="*/ 1261 h 1386"/>
                  <a:gd name="T86" fmla="*/ 783 w 1049"/>
                  <a:gd name="T87" fmla="*/ 1200 h 1386"/>
                  <a:gd name="T88" fmla="*/ 792 w 1049"/>
                  <a:gd name="T89" fmla="*/ 1124 h 1386"/>
                  <a:gd name="T90" fmla="*/ 807 w 1049"/>
                  <a:gd name="T91" fmla="*/ 1080 h 1386"/>
                  <a:gd name="T92" fmla="*/ 859 w 1049"/>
                  <a:gd name="T93" fmla="*/ 1035 h 1386"/>
                  <a:gd name="T94" fmla="*/ 874 w 1049"/>
                  <a:gd name="T95" fmla="*/ 934 h 1386"/>
                  <a:gd name="T96" fmla="*/ 845 w 1049"/>
                  <a:gd name="T97" fmla="*/ 838 h 1386"/>
                  <a:gd name="T98" fmla="*/ 868 w 1049"/>
                  <a:gd name="T99" fmla="*/ 785 h 1386"/>
                  <a:gd name="T100" fmla="*/ 925 w 1049"/>
                  <a:gd name="T101" fmla="*/ 720 h 1386"/>
                  <a:gd name="T102" fmla="*/ 986 w 1049"/>
                  <a:gd name="T103" fmla="*/ 648 h 1386"/>
                  <a:gd name="T104" fmla="*/ 1010 w 1049"/>
                  <a:gd name="T105" fmla="*/ 588 h 1386"/>
                  <a:gd name="T106" fmla="*/ 1042 w 1049"/>
                  <a:gd name="T107" fmla="*/ 521 h 1386"/>
                  <a:gd name="T108" fmla="*/ 1031 w 1049"/>
                  <a:gd name="T109" fmla="*/ 492 h 1386"/>
                  <a:gd name="T110" fmla="*/ 990 w 1049"/>
                  <a:gd name="T111" fmla="*/ 507 h 1386"/>
                  <a:gd name="T112" fmla="*/ 934 w 1049"/>
                  <a:gd name="T113" fmla="*/ 512 h 1386"/>
                  <a:gd name="T114" fmla="*/ 894 w 1049"/>
                  <a:gd name="T115" fmla="*/ 456 h 1386"/>
                  <a:gd name="T116" fmla="*/ 841 w 1049"/>
                  <a:gd name="T117" fmla="*/ 342 h 1386"/>
                  <a:gd name="T118" fmla="*/ 800 w 1049"/>
                  <a:gd name="T119" fmla="*/ 252 h 1386"/>
                  <a:gd name="T120" fmla="*/ 762 w 1049"/>
                  <a:gd name="T121" fmla="*/ 176 h 1386"/>
                  <a:gd name="T122" fmla="*/ 742 w 1049"/>
                  <a:gd name="T123" fmla="*/ 116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9" h="1386">
                    <a:moveTo>
                      <a:pt x="1011" y="1022"/>
                    </a:moveTo>
                    <a:lnTo>
                      <a:pt x="1011" y="1022"/>
                    </a:lnTo>
                    <a:lnTo>
                      <a:pt x="1010" y="1031"/>
                    </a:lnTo>
                    <a:lnTo>
                      <a:pt x="1010" y="1040"/>
                    </a:lnTo>
                    <a:lnTo>
                      <a:pt x="1010" y="1040"/>
                    </a:lnTo>
                    <a:lnTo>
                      <a:pt x="1011" y="1053"/>
                    </a:lnTo>
                    <a:lnTo>
                      <a:pt x="1011" y="1066"/>
                    </a:lnTo>
                    <a:lnTo>
                      <a:pt x="1010" y="1077"/>
                    </a:lnTo>
                    <a:lnTo>
                      <a:pt x="1006" y="1089"/>
                    </a:lnTo>
                    <a:lnTo>
                      <a:pt x="1006" y="1089"/>
                    </a:lnTo>
                    <a:lnTo>
                      <a:pt x="995" y="1111"/>
                    </a:lnTo>
                    <a:lnTo>
                      <a:pt x="990" y="1122"/>
                    </a:lnTo>
                    <a:lnTo>
                      <a:pt x="988" y="1135"/>
                    </a:lnTo>
                    <a:lnTo>
                      <a:pt x="988" y="1135"/>
                    </a:lnTo>
                    <a:lnTo>
                      <a:pt x="984" y="1147"/>
                    </a:lnTo>
                    <a:lnTo>
                      <a:pt x="979" y="1158"/>
                    </a:lnTo>
                    <a:lnTo>
                      <a:pt x="973" y="1169"/>
                    </a:lnTo>
                    <a:lnTo>
                      <a:pt x="970" y="1182"/>
                    </a:lnTo>
                    <a:lnTo>
                      <a:pt x="970" y="1182"/>
                    </a:lnTo>
                    <a:lnTo>
                      <a:pt x="966" y="1200"/>
                    </a:lnTo>
                    <a:lnTo>
                      <a:pt x="963" y="1209"/>
                    </a:lnTo>
                    <a:lnTo>
                      <a:pt x="959" y="1212"/>
                    </a:lnTo>
                    <a:lnTo>
                      <a:pt x="955" y="1214"/>
                    </a:lnTo>
                    <a:lnTo>
                      <a:pt x="955" y="1214"/>
                    </a:lnTo>
                    <a:lnTo>
                      <a:pt x="952" y="1216"/>
                    </a:lnTo>
                    <a:lnTo>
                      <a:pt x="946" y="1216"/>
                    </a:lnTo>
                    <a:lnTo>
                      <a:pt x="937" y="1214"/>
                    </a:lnTo>
                    <a:lnTo>
                      <a:pt x="928" y="1209"/>
                    </a:lnTo>
                    <a:lnTo>
                      <a:pt x="923" y="1200"/>
                    </a:lnTo>
                    <a:lnTo>
                      <a:pt x="923" y="1200"/>
                    </a:lnTo>
                    <a:lnTo>
                      <a:pt x="919" y="1192"/>
                    </a:lnTo>
                    <a:lnTo>
                      <a:pt x="917" y="1185"/>
                    </a:lnTo>
                    <a:lnTo>
                      <a:pt x="917" y="1185"/>
                    </a:lnTo>
                    <a:lnTo>
                      <a:pt x="906" y="1171"/>
                    </a:lnTo>
                    <a:lnTo>
                      <a:pt x="905" y="1163"/>
                    </a:lnTo>
                    <a:lnTo>
                      <a:pt x="903" y="1153"/>
                    </a:lnTo>
                    <a:lnTo>
                      <a:pt x="903" y="1153"/>
                    </a:lnTo>
                    <a:lnTo>
                      <a:pt x="905" y="1144"/>
                    </a:lnTo>
                    <a:lnTo>
                      <a:pt x="908" y="1135"/>
                    </a:lnTo>
                    <a:lnTo>
                      <a:pt x="912" y="1127"/>
                    </a:lnTo>
                    <a:lnTo>
                      <a:pt x="919" y="1120"/>
                    </a:lnTo>
                    <a:lnTo>
                      <a:pt x="919" y="1120"/>
                    </a:lnTo>
                    <a:lnTo>
                      <a:pt x="925" y="1111"/>
                    </a:lnTo>
                    <a:lnTo>
                      <a:pt x="928" y="1104"/>
                    </a:lnTo>
                    <a:lnTo>
                      <a:pt x="928" y="1095"/>
                    </a:lnTo>
                    <a:lnTo>
                      <a:pt x="926" y="1086"/>
                    </a:lnTo>
                    <a:lnTo>
                      <a:pt x="926" y="1086"/>
                    </a:lnTo>
                    <a:lnTo>
                      <a:pt x="923" y="1068"/>
                    </a:lnTo>
                    <a:lnTo>
                      <a:pt x="923" y="1059"/>
                    </a:lnTo>
                    <a:lnTo>
                      <a:pt x="925" y="1049"/>
                    </a:lnTo>
                    <a:lnTo>
                      <a:pt x="925" y="1049"/>
                    </a:lnTo>
                    <a:lnTo>
                      <a:pt x="928" y="1044"/>
                    </a:lnTo>
                    <a:lnTo>
                      <a:pt x="932" y="1040"/>
                    </a:lnTo>
                    <a:lnTo>
                      <a:pt x="943" y="1035"/>
                    </a:lnTo>
                    <a:lnTo>
                      <a:pt x="955" y="1030"/>
                    </a:lnTo>
                    <a:lnTo>
                      <a:pt x="964" y="1024"/>
                    </a:lnTo>
                    <a:lnTo>
                      <a:pt x="964" y="1024"/>
                    </a:lnTo>
                    <a:lnTo>
                      <a:pt x="972" y="1017"/>
                    </a:lnTo>
                    <a:lnTo>
                      <a:pt x="975" y="1010"/>
                    </a:lnTo>
                    <a:lnTo>
                      <a:pt x="975" y="1010"/>
                    </a:lnTo>
                    <a:lnTo>
                      <a:pt x="979" y="1002"/>
                    </a:lnTo>
                    <a:lnTo>
                      <a:pt x="983" y="999"/>
                    </a:lnTo>
                    <a:lnTo>
                      <a:pt x="986" y="997"/>
                    </a:lnTo>
                    <a:lnTo>
                      <a:pt x="986" y="997"/>
                    </a:lnTo>
                    <a:lnTo>
                      <a:pt x="990" y="997"/>
                    </a:lnTo>
                    <a:lnTo>
                      <a:pt x="997" y="997"/>
                    </a:lnTo>
                    <a:lnTo>
                      <a:pt x="1006" y="1001"/>
                    </a:lnTo>
                    <a:lnTo>
                      <a:pt x="1006" y="1001"/>
                    </a:lnTo>
                    <a:lnTo>
                      <a:pt x="1010" y="1004"/>
                    </a:lnTo>
                    <a:lnTo>
                      <a:pt x="1011" y="1011"/>
                    </a:lnTo>
                    <a:lnTo>
                      <a:pt x="1011" y="1017"/>
                    </a:lnTo>
                    <a:lnTo>
                      <a:pt x="1011" y="1022"/>
                    </a:lnTo>
                    <a:lnTo>
                      <a:pt x="1011" y="1022"/>
                    </a:lnTo>
                    <a:close/>
                    <a:moveTo>
                      <a:pt x="742" y="116"/>
                    </a:moveTo>
                    <a:lnTo>
                      <a:pt x="742" y="116"/>
                    </a:lnTo>
                    <a:lnTo>
                      <a:pt x="733" y="121"/>
                    </a:lnTo>
                    <a:lnTo>
                      <a:pt x="733" y="121"/>
                    </a:lnTo>
                    <a:lnTo>
                      <a:pt x="724" y="123"/>
                    </a:lnTo>
                    <a:lnTo>
                      <a:pt x="716" y="123"/>
                    </a:lnTo>
                    <a:lnTo>
                      <a:pt x="702" y="118"/>
                    </a:lnTo>
                    <a:lnTo>
                      <a:pt x="702" y="118"/>
                    </a:lnTo>
                    <a:lnTo>
                      <a:pt x="697" y="116"/>
                    </a:lnTo>
                    <a:lnTo>
                      <a:pt x="691" y="116"/>
                    </a:lnTo>
                    <a:lnTo>
                      <a:pt x="691" y="116"/>
                    </a:lnTo>
                    <a:lnTo>
                      <a:pt x="687" y="118"/>
                    </a:lnTo>
                    <a:lnTo>
                      <a:pt x="684" y="121"/>
                    </a:lnTo>
                    <a:lnTo>
                      <a:pt x="684" y="121"/>
                    </a:lnTo>
                    <a:lnTo>
                      <a:pt x="680" y="121"/>
                    </a:lnTo>
                    <a:lnTo>
                      <a:pt x="677" y="119"/>
                    </a:lnTo>
                    <a:lnTo>
                      <a:pt x="671" y="118"/>
                    </a:lnTo>
                    <a:lnTo>
                      <a:pt x="671" y="118"/>
                    </a:lnTo>
                    <a:lnTo>
                      <a:pt x="648" y="119"/>
                    </a:lnTo>
                    <a:lnTo>
                      <a:pt x="637" y="118"/>
                    </a:lnTo>
                    <a:lnTo>
                      <a:pt x="631" y="114"/>
                    </a:lnTo>
                    <a:lnTo>
                      <a:pt x="626" y="110"/>
                    </a:lnTo>
                    <a:lnTo>
                      <a:pt x="626" y="110"/>
                    </a:lnTo>
                    <a:lnTo>
                      <a:pt x="617" y="103"/>
                    </a:lnTo>
                    <a:lnTo>
                      <a:pt x="608" y="96"/>
                    </a:lnTo>
                    <a:lnTo>
                      <a:pt x="599" y="92"/>
                    </a:lnTo>
                    <a:lnTo>
                      <a:pt x="593" y="90"/>
                    </a:lnTo>
                    <a:lnTo>
                      <a:pt x="588" y="90"/>
                    </a:lnTo>
                    <a:lnTo>
                      <a:pt x="588" y="90"/>
                    </a:lnTo>
                    <a:lnTo>
                      <a:pt x="577" y="92"/>
                    </a:lnTo>
                    <a:lnTo>
                      <a:pt x="570" y="96"/>
                    </a:lnTo>
                    <a:lnTo>
                      <a:pt x="564" y="103"/>
                    </a:lnTo>
                    <a:lnTo>
                      <a:pt x="563" y="107"/>
                    </a:lnTo>
                    <a:lnTo>
                      <a:pt x="561" y="112"/>
                    </a:lnTo>
                    <a:lnTo>
                      <a:pt x="561" y="112"/>
                    </a:lnTo>
                    <a:lnTo>
                      <a:pt x="561" y="125"/>
                    </a:lnTo>
                    <a:lnTo>
                      <a:pt x="559" y="132"/>
                    </a:lnTo>
                    <a:lnTo>
                      <a:pt x="554" y="136"/>
                    </a:lnTo>
                    <a:lnTo>
                      <a:pt x="554" y="136"/>
                    </a:lnTo>
                    <a:lnTo>
                      <a:pt x="548" y="138"/>
                    </a:lnTo>
                    <a:lnTo>
                      <a:pt x="541" y="138"/>
                    </a:lnTo>
                    <a:lnTo>
                      <a:pt x="526" y="134"/>
                    </a:lnTo>
                    <a:lnTo>
                      <a:pt x="510" y="128"/>
                    </a:lnTo>
                    <a:lnTo>
                      <a:pt x="499" y="119"/>
                    </a:lnTo>
                    <a:lnTo>
                      <a:pt x="499" y="119"/>
                    </a:lnTo>
                    <a:lnTo>
                      <a:pt x="490" y="112"/>
                    </a:lnTo>
                    <a:lnTo>
                      <a:pt x="481" y="105"/>
                    </a:lnTo>
                    <a:lnTo>
                      <a:pt x="472" y="100"/>
                    </a:lnTo>
                    <a:lnTo>
                      <a:pt x="459" y="96"/>
                    </a:lnTo>
                    <a:lnTo>
                      <a:pt x="459" y="96"/>
                    </a:lnTo>
                    <a:lnTo>
                      <a:pt x="447" y="94"/>
                    </a:lnTo>
                    <a:lnTo>
                      <a:pt x="436" y="89"/>
                    </a:lnTo>
                    <a:lnTo>
                      <a:pt x="425" y="81"/>
                    </a:lnTo>
                    <a:lnTo>
                      <a:pt x="420" y="76"/>
                    </a:lnTo>
                    <a:lnTo>
                      <a:pt x="418" y="71"/>
                    </a:lnTo>
                    <a:lnTo>
                      <a:pt x="418" y="71"/>
                    </a:lnTo>
                    <a:lnTo>
                      <a:pt x="416" y="62"/>
                    </a:lnTo>
                    <a:lnTo>
                      <a:pt x="416" y="52"/>
                    </a:lnTo>
                    <a:lnTo>
                      <a:pt x="420" y="34"/>
                    </a:lnTo>
                    <a:lnTo>
                      <a:pt x="421" y="24"/>
                    </a:lnTo>
                    <a:lnTo>
                      <a:pt x="421" y="16"/>
                    </a:lnTo>
                    <a:lnTo>
                      <a:pt x="420" y="9"/>
                    </a:lnTo>
                    <a:lnTo>
                      <a:pt x="416" y="5"/>
                    </a:lnTo>
                    <a:lnTo>
                      <a:pt x="412" y="4"/>
                    </a:lnTo>
                    <a:lnTo>
                      <a:pt x="412" y="4"/>
                    </a:lnTo>
                    <a:lnTo>
                      <a:pt x="401" y="0"/>
                    </a:lnTo>
                    <a:lnTo>
                      <a:pt x="389" y="0"/>
                    </a:lnTo>
                    <a:lnTo>
                      <a:pt x="376" y="2"/>
                    </a:lnTo>
                    <a:lnTo>
                      <a:pt x="365" y="4"/>
                    </a:lnTo>
                    <a:lnTo>
                      <a:pt x="365" y="4"/>
                    </a:lnTo>
                    <a:lnTo>
                      <a:pt x="351" y="7"/>
                    </a:lnTo>
                    <a:lnTo>
                      <a:pt x="338" y="11"/>
                    </a:lnTo>
                    <a:lnTo>
                      <a:pt x="324" y="11"/>
                    </a:lnTo>
                    <a:lnTo>
                      <a:pt x="309" y="11"/>
                    </a:lnTo>
                    <a:lnTo>
                      <a:pt x="309" y="11"/>
                    </a:lnTo>
                    <a:lnTo>
                      <a:pt x="297" y="9"/>
                    </a:lnTo>
                    <a:lnTo>
                      <a:pt x="284" y="11"/>
                    </a:lnTo>
                    <a:lnTo>
                      <a:pt x="273" y="16"/>
                    </a:lnTo>
                    <a:lnTo>
                      <a:pt x="262" y="24"/>
                    </a:lnTo>
                    <a:lnTo>
                      <a:pt x="262" y="24"/>
                    </a:lnTo>
                    <a:lnTo>
                      <a:pt x="249" y="33"/>
                    </a:lnTo>
                    <a:lnTo>
                      <a:pt x="239" y="40"/>
                    </a:lnTo>
                    <a:lnTo>
                      <a:pt x="233" y="42"/>
                    </a:lnTo>
                    <a:lnTo>
                      <a:pt x="228" y="42"/>
                    </a:lnTo>
                    <a:lnTo>
                      <a:pt x="220" y="42"/>
                    </a:lnTo>
                    <a:lnTo>
                      <a:pt x="213" y="40"/>
                    </a:lnTo>
                    <a:lnTo>
                      <a:pt x="213" y="40"/>
                    </a:lnTo>
                    <a:lnTo>
                      <a:pt x="208" y="38"/>
                    </a:lnTo>
                    <a:lnTo>
                      <a:pt x="202" y="38"/>
                    </a:lnTo>
                    <a:lnTo>
                      <a:pt x="192" y="38"/>
                    </a:lnTo>
                    <a:lnTo>
                      <a:pt x="192" y="38"/>
                    </a:lnTo>
                    <a:lnTo>
                      <a:pt x="186" y="38"/>
                    </a:lnTo>
                    <a:lnTo>
                      <a:pt x="182" y="34"/>
                    </a:lnTo>
                    <a:lnTo>
                      <a:pt x="177" y="31"/>
                    </a:lnTo>
                    <a:lnTo>
                      <a:pt x="172" y="29"/>
                    </a:lnTo>
                    <a:lnTo>
                      <a:pt x="172" y="29"/>
                    </a:lnTo>
                    <a:lnTo>
                      <a:pt x="164" y="31"/>
                    </a:lnTo>
                    <a:lnTo>
                      <a:pt x="161" y="33"/>
                    </a:lnTo>
                    <a:lnTo>
                      <a:pt x="159" y="38"/>
                    </a:lnTo>
                    <a:lnTo>
                      <a:pt x="159" y="42"/>
                    </a:lnTo>
                    <a:lnTo>
                      <a:pt x="159" y="52"/>
                    </a:lnTo>
                    <a:lnTo>
                      <a:pt x="157" y="62"/>
                    </a:lnTo>
                    <a:lnTo>
                      <a:pt x="157" y="62"/>
                    </a:lnTo>
                    <a:lnTo>
                      <a:pt x="155" y="65"/>
                    </a:lnTo>
                    <a:lnTo>
                      <a:pt x="152" y="69"/>
                    </a:lnTo>
                    <a:lnTo>
                      <a:pt x="143" y="72"/>
                    </a:lnTo>
                    <a:lnTo>
                      <a:pt x="134" y="76"/>
                    </a:lnTo>
                    <a:lnTo>
                      <a:pt x="128" y="78"/>
                    </a:lnTo>
                    <a:lnTo>
                      <a:pt x="125" y="81"/>
                    </a:lnTo>
                    <a:lnTo>
                      <a:pt x="125" y="81"/>
                    </a:lnTo>
                    <a:lnTo>
                      <a:pt x="121" y="89"/>
                    </a:lnTo>
                    <a:lnTo>
                      <a:pt x="116" y="96"/>
                    </a:lnTo>
                    <a:lnTo>
                      <a:pt x="112" y="112"/>
                    </a:lnTo>
                    <a:lnTo>
                      <a:pt x="108" y="128"/>
                    </a:lnTo>
                    <a:lnTo>
                      <a:pt x="106" y="145"/>
                    </a:lnTo>
                    <a:lnTo>
                      <a:pt x="106" y="145"/>
                    </a:lnTo>
                    <a:lnTo>
                      <a:pt x="105" y="157"/>
                    </a:lnTo>
                    <a:lnTo>
                      <a:pt x="101" y="168"/>
                    </a:lnTo>
                    <a:lnTo>
                      <a:pt x="96" y="181"/>
                    </a:lnTo>
                    <a:lnTo>
                      <a:pt x="87" y="190"/>
                    </a:lnTo>
                    <a:lnTo>
                      <a:pt x="87" y="190"/>
                    </a:lnTo>
                    <a:lnTo>
                      <a:pt x="74" y="197"/>
                    </a:lnTo>
                    <a:lnTo>
                      <a:pt x="63" y="204"/>
                    </a:lnTo>
                    <a:lnTo>
                      <a:pt x="52" y="214"/>
                    </a:lnTo>
                    <a:lnTo>
                      <a:pt x="49" y="219"/>
                    </a:lnTo>
                    <a:lnTo>
                      <a:pt x="47" y="226"/>
                    </a:lnTo>
                    <a:lnTo>
                      <a:pt x="47" y="226"/>
                    </a:lnTo>
                    <a:lnTo>
                      <a:pt x="43" y="237"/>
                    </a:lnTo>
                    <a:lnTo>
                      <a:pt x="38" y="246"/>
                    </a:lnTo>
                    <a:lnTo>
                      <a:pt x="32" y="255"/>
                    </a:lnTo>
                    <a:lnTo>
                      <a:pt x="23" y="264"/>
                    </a:lnTo>
                    <a:lnTo>
                      <a:pt x="23" y="264"/>
                    </a:lnTo>
                    <a:lnTo>
                      <a:pt x="14" y="273"/>
                    </a:lnTo>
                    <a:lnTo>
                      <a:pt x="12" y="277"/>
                    </a:lnTo>
                    <a:lnTo>
                      <a:pt x="11" y="282"/>
                    </a:lnTo>
                    <a:lnTo>
                      <a:pt x="11" y="282"/>
                    </a:lnTo>
                    <a:lnTo>
                      <a:pt x="7" y="295"/>
                    </a:lnTo>
                    <a:lnTo>
                      <a:pt x="3" y="306"/>
                    </a:lnTo>
                    <a:lnTo>
                      <a:pt x="1" y="317"/>
                    </a:lnTo>
                    <a:lnTo>
                      <a:pt x="3" y="324"/>
                    </a:lnTo>
                    <a:lnTo>
                      <a:pt x="7" y="329"/>
                    </a:lnTo>
                    <a:lnTo>
                      <a:pt x="7" y="329"/>
                    </a:lnTo>
                    <a:lnTo>
                      <a:pt x="9" y="335"/>
                    </a:lnTo>
                    <a:lnTo>
                      <a:pt x="9" y="342"/>
                    </a:lnTo>
                    <a:lnTo>
                      <a:pt x="11" y="356"/>
                    </a:lnTo>
                    <a:lnTo>
                      <a:pt x="11" y="356"/>
                    </a:lnTo>
                    <a:lnTo>
                      <a:pt x="14" y="367"/>
                    </a:lnTo>
                    <a:lnTo>
                      <a:pt x="16" y="380"/>
                    </a:lnTo>
                    <a:lnTo>
                      <a:pt x="16" y="380"/>
                    </a:lnTo>
                    <a:lnTo>
                      <a:pt x="14" y="389"/>
                    </a:lnTo>
                    <a:lnTo>
                      <a:pt x="12" y="396"/>
                    </a:lnTo>
                    <a:lnTo>
                      <a:pt x="7" y="413"/>
                    </a:lnTo>
                    <a:lnTo>
                      <a:pt x="7" y="413"/>
                    </a:lnTo>
                    <a:lnTo>
                      <a:pt x="3" y="423"/>
                    </a:lnTo>
                    <a:lnTo>
                      <a:pt x="1" y="436"/>
                    </a:lnTo>
                    <a:lnTo>
                      <a:pt x="0" y="449"/>
                    </a:lnTo>
                    <a:lnTo>
                      <a:pt x="0" y="460"/>
                    </a:lnTo>
                    <a:lnTo>
                      <a:pt x="0" y="460"/>
                    </a:lnTo>
                    <a:lnTo>
                      <a:pt x="1" y="467"/>
                    </a:lnTo>
                    <a:lnTo>
                      <a:pt x="5" y="474"/>
                    </a:lnTo>
                    <a:lnTo>
                      <a:pt x="14" y="485"/>
                    </a:lnTo>
                    <a:lnTo>
                      <a:pt x="25" y="498"/>
                    </a:lnTo>
                    <a:lnTo>
                      <a:pt x="34" y="508"/>
                    </a:lnTo>
                    <a:lnTo>
                      <a:pt x="34" y="508"/>
                    </a:lnTo>
                    <a:lnTo>
                      <a:pt x="39" y="519"/>
                    </a:lnTo>
                    <a:lnTo>
                      <a:pt x="47" y="532"/>
                    </a:lnTo>
                    <a:lnTo>
                      <a:pt x="58" y="561"/>
                    </a:lnTo>
                    <a:lnTo>
                      <a:pt x="63" y="575"/>
                    </a:lnTo>
                    <a:lnTo>
                      <a:pt x="70" y="588"/>
                    </a:lnTo>
                    <a:lnTo>
                      <a:pt x="79" y="597"/>
                    </a:lnTo>
                    <a:lnTo>
                      <a:pt x="90" y="606"/>
                    </a:lnTo>
                    <a:lnTo>
                      <a:pt x="90" y="606"/>
                    </a:lnTo>
                    <a:lnTo>
                      <a:pt x="108" y="615"/>
                    </a:lnTo>
                    <a:lnTo>
                      <a:pt x="128" y="624"/>
                    </a:lnTo>
                    <a:lnTo>
                      <a:pt x="137" y="628"/>
                    </a:lnTo>
                    <a:lnTo>
                      <a:pt x="148" y="630"/>
                    </a:lnTo>
                    <a:lnTo>
                      <a:pt x="159" y="630"/>
                    </a:lnTo>
                    <a:lnTo>
                      <a:pt x="168" y="628"/>
                    </a:lnTo>
                    <a:lnTo>
                      <a:pt x="168" y="628"/>
                    </a:lnTo>
                    <a:lnTo>
                      <a:pt x="190" y="621"/>
                    </a:lnTo>
                    <a:lnTo>
                      <a:pt x="213" y="617"/>
                    </a:lnTo>
                    <a:lnTo>
                      <a:pt x="213" y="617"/>
                    </a:lnTo>
                    <a:lnTo>
                      <a:pt x="222" y="615"/>
                    </a:lnTo>
                    <a:lnTo>
                      <a:pt x="230" y="615"/>
                    </a:lnTo>
                    <a:lnTo>
                      <a:pt x="230" y="615"/>
                    </a:lnTo>
                    <a:lnTo>
                      <a:pt x="237" y="617"/>
                    </a:lnTo>
                    <a:lnTo>
                      <a:pt x="244" y="621"/>
                    </a:lnTo>
                    <a:lnTo>
                      <a:pt x="244" y="621"/>
                    </a:lnTo>
                    <a:lnTo>
                      <a:pt x="251" y="622"/>
                    </a:lnTo>
                    <a:lnTo>
                      <a:pt x="259" y="622"/>
                    </a:lnTo>
                    <a:lnTo>
                      <a:pt x="271" y="619"/>
                    </a:lnTo>
                    <a:lnTo>
                      <a:pt x="295" y="610"/>
                    </a:lnTo>
                    <a:lnTo>
                      <a:pt x="295" y="610"/>
                    </a:lnTo>
                    <a:lnTo>
                      <a:pt x="307" y="606"/>
                    </a:lnTo>
                    <a:lnTo>
                      <a:pt x="318" y="606"/>
                    </a:lnTo>
                    <a:lnTo>
                      <a:pt x="318" y="606"/>
                    </a:lnTo>
                    <a:lnTo>
                      <a:pt x="324" y="606"/>
                    </a:lnTo>
                    <a:lnTo>
                      <a:pt x="327" y="608"/>
                    </a:lnTo>
                    <a:lnTo>
                      <a:pt x="335" y="613"/>
                    </a:lnTo>
                    <a:lnTo>
                      <a:pt x="335" y="613"/>
                    </a:lnTo>
                    <a:lnTo>
                      <a:pt x="351" y="626"/>
                    </a:lnTo>
                    <a:lnTo>
                      <a:pt x="360" y="631"/>
                    </a:lnTo>
                    <a:lnTo>
                      <a:pt x="369" y="635"/>
                    </a:lnTo>
                    <a:lnTo>
                      <a:pt x="369" y="635"/>
                    </a:lnTo>
                    <a:lnTo>
                      <a:pt x="376" y="637"/>
                    </a:lnTo>
                    <a:lnTo>
                      <a:pt x="382" y="641"/>
                    </a:lnTo>
                    <a:lnTo>
                      <a:pt x="387" y="646"/>
                    </a:lnTo>
                    <a:lnTo>
                      <a:pt x="392" y="651"/>
                    </a:lnTo>
                    <a:lnTo>
                      <a:pt x="398" y="662"/>
                    </a:lnTo>
                    <a:lnTo>
                      <a:pt x="401" y="677"/>
                    </a:lnTo>
                    <a:lnTo>
                      <a:pt x="401" y="691"/>
                    </a:lnTo>
                    <a:lnTo>
                      <a:pt x="400" y="706"/>
                    </a:lnTo>
                    <a:lnTo>
                      <a:pt x="394" y="735"/>
                    </a:lnTo>
                    <a:lnTo>
                      <a:pt x="394" y="735"/>
                    </a:lnTo>
                    <a:lnTo>
                      <a:pt x="392" y="747"/>
                    </a:lnTo>
                    <a:lnTo>
                      <a:pt x="394" y="762"/>
                    </a:lnTo>
                    <a:lnTo>
                      <a:pt x="400" y="776"/>
                    </a:lnTo>
                    <a:lnTo>
                      <a:pt x="407" y="789"/>
                    </a:lnTo>
                    <a:lnTo>
                      <a:pt x="407" y="789"/>
                    </a:lnTo>
                    <a:lnTo>
                      <a:pt x="427" y="809"/>
                    </a:lnTo>
                    <a:lnTo>
                      <a:pt x="436" y="820"/>
                    </a:lnTo>
                    <a:lnTo>
                      <a:pt x="445" y="831"/>
                    </a:lnTo>
                    <a:lnTo>
                      <a:pt x="445" y="831"/>
                    </a:lnTo>
                    <a:lnTo>
                      <a:pt x="450" y="845"/>
                    </a:lnTo>
                    <a:lnTo>
                      <a:pt x="456" y="859"/>
                    </a:lnTo>
                    <a:lnTo>
                      <a:pt x="456" y="859"/>
                    </a:lnTo>
                    <a:lnTo>
                      <a:pt x="456" y="874"/>
                    </a:lnTo>
                    <a:lnTo>
                      <a:pt x="456" y="874"/>
                    </a:lnTo>
                    <a:lnTo>
                      <a:pt x="456" y="887"/>
                    </a:lnTo>
                    <a:lnTo>
                      <a:pt x="454" y="897"/>
                    </a:lnTo>
                    <a:lnTo>
                      <a:pt x="454" y="908"/>
                    </a:lnTo>
                    <a:lnTo>
                      <a:pt x="454" y="914"/>
                    </a:lnTo>
                    <a:lnTo>
                      <a:pt x="458" y="919"/>
                    </a:lnTo>
                    <a:lnTo>
                      <a:pt x="458" y="919"/>
                    </a:lnTo>
                    <a:lnTo>
                      <a:pt x="463" y="928"/>
                    </a:lnTo>
                    <a:lnTo>
                      <a:pt x="463" y="939"/>
                    </a:lnTo>
                    <a:lnTo>
                      <a:pt x="461" y="952"/>
                    </a:lnTo>
                    <a:lnTo>
                      <a:pt x="458" y="963"/>
                    </a:lnTo>
                    <a:lnTo>
                      <a:pt x="447" y="984"/>
                    </a:lnTo>
                    <a:lnTo>
                      <a:pt x="443" y="995"/>
                    </a:lnTo>
                    <a:lnTo>
                      <a:pt x="440" y="1008"/>
                    </a:lnTo>
                    <a:lnTo>
                      <a:pt x="440" y="1008"/>
                    </a:lnTo>
                    <a:lnTo>
                      <a:pt x="436" y="1021"/>
                    </a:lnTo>
                    <a:lnTo>
                      <a:pt x="434" y="1037"/>
                    </a:lnTo>
                    <a:lnTo>
                      <a:pt x="434" y="1046"/>
                    </a:lnTo>
                    <a:lnTo>
                      <a:pt x="434" y="1053"/>
                    </a:lnTo>
                    <a:lnTo>
                      <a:pt x="436" y="1060"/>
                    </a:lnTo>
                    <a:lnTo>
                      <a:pt x="440" y="1066"/>
                    </a:lnTo>
                    <a:lnTo>
                      <a:pt x="440" y="1066"/>
                    </a:lnTo>
                    <a:lnTo>
                      <a:pt x="447" y="1073"/>
                    </a:lnTo>
                    <a:lnTo>
                      <a:pt x="452" y="1075"/>
                    </a:lnTo>
                    <a:lnTo>
                      <a:pt x="454" y="1078"/>
                    </a:lnTo>
                    <a:lnTo>
                      <a:pt x="454" y="1078"/>
                    </a:lnTo>
                    <a:lnTo>
                      <a:pt x="459" y="1086"/>
                    </a:lnTo>
                    <a:lnTo>
                      <a:pt x="461" y="1095"/>
                    </a:lnTo>
                    <a:lnTo>
                      <a:pt x="465" y="1109"/>
                    </a:lnTo>
                    <a:lnTo>
                      <a:pt x="465" y="1109"/>
                    </a:lnTo>
                    <a:lnTo>
                      <a:pt x="468" y="1122"/>
                    </a:lnTo>
                    <a:lnTo>
                      <a:pt x="470" y="1135"/>
                    </a:lnTo>
                    <a:lnTo>
                      <a:pt x="470" y="1135"/>
                    </a:lnTo>
                    <a:lnTo>
                      <a:pt x="474" y="1142"/>
                    </a:lnTo>
                    <a:lnTo>
                      <a:pt x="478" y="1149"/>
                    </a:lnTo>
                    <a:lnTo>
                      <a:pt x="481" y="1154"/>
                    </a:lnTo>
                    <a:lnTo>
                      <a:pt x="485" y="1163"/>
                    </a:lnTo>
                    <a:lnTo>
                      <a:pt x="485" y="1163"/>
                    </a:lnTo>
                    <a:lnTo>
                      <a:pt x="487" y="1183"/>
                    </a:lnTo>
                    <a:lnTo>
                      <a:pt x="487" y="1203"/>
                    </a:lnTo>
                    <a:lnTo>
                      <a:pt x="488" y="1225"/>
                    </a:lnTo>
                    <a:lnTo>
                      <a:pt x="490" y="1234"/>
                    </a:lnTo>
                    <a:lnTo>
                      <a:pt x="494" y="1245"/>
                    </a:lnTo>
                    <a:lnTo>
                      <a:pt x="494" y="1245"/>
                    </a:lnTo>
                    <a:lnTo>
                      <a:pt x="517" y="1290"/>
                    </a:lnTo>
                    <a:lnTo>
                      <a:pt x="517" y="1290"/>
                    </a:lnTo>
                    <a:lnTo>
                      <a:pt x="523" y="1303"/>
                    </a:lnTo>
                    <a:lnTo>
                      <a:pt x="526" y="1319"/>
                    </a:lnTo>
                    <a:lnTo>
                      <a:pt x="526" y="1319"/>
                    </a:lnTo>
                    <a:lnTo>
                      <a:pt x="526" y="1330"/>
                    </a:lnTo>
                    <a:lnTo>
                      <a:pt x="526" y="1343"/>
                    </a:lnTo>
                    <a:lnTo>
                      <a:pt x="525" y="1355"/>
                    </a:lnTo>
                    <a:lnTo>
                      <a:pt x="525" y="1366"/>
                    </a:lnTo>
                    <a:lnTo>
                      <a:pt x="525" y="1366"/>
                    </a:lnTo>
                    <a:lnTo>
                      <a:pt x="526" y="1373"/>
                    </a:lnTo>
                    <a:lnTo>
                      <a:pt x="530" y="1379"/>
                    </a:lnTo>
                    <a:lnTo>
                      <a:pt x="534" y="1384"/>
                    </a:lnTo>
                    <a:lnTo>
                      <a:pt x="539" y="1386"/>
                    </a:lnTo>
                    <a:lnTo>
                      <a:pt x="544" y="1386"/>
                    </a:lnTo>
                    <a:lnTo>
                      <a:pt x="550" y="1386"/>
                    </a:lnTo>
                    <a:lnTo>
                      <a:pt x="564" y="1382"/>
                    </a:lnTo>
                    <a:lnTo>
                      <a:pt x="564" y="1382"/>
                    </a:lnTo>
                    <a:lnTo>
                      <a:pt x="573" y="1379"/>
                    </a:lnTo>
                    <a:lnTo>
                      <a:pt x="582" y="1375"/>
                    </a:lnTo>
                    <a:lnTo>
                      <a:pt x="592" y="1375"/>
                    </a:lnTo>
                    <a:lnTo>
                      <a:pt x="602" y="1375"/>
                    </a:lnTo>
                    <a:lnTo>
                      <a:pt x="602" y="1375"/>
                    </a:lnTo>
                    <a:lnTo>
                      <a:pt x="619" y="1379"/>
                    </a:lnTo>
                    <a:lnTo>
                      <a:pt x="637" y="1379"/>
                    </a:lnTo>
                    <a:lnTo>
                      <a:pt x="646" y="1379"/>
                    </a:lnTo>
                    <a:lnTo>
                      <a:pt x="655" y="1377"/>
                    </a:lnTo>
                    <a:lnTo>
                      <a:pt x="664" y="1373"/>
                    </a:lnTo>
                    <a:lnTo>
                      <a:pt x="671" y="1370"/>
                    </a:lnTo>
                    <a:lnTo>
                      <a:pt x="671" y="1370"/>
                    </a:lnTo>
                    <a:lnTo>
                      <a:pt x="687" y="1355"/>
                    </a:lnTo>
                    <a:lnTo>
                      <a:pt x="702" y="1339"/>
                    </a:lnTo>
                    <a:lnTo>
                      <a:pt x="702" y="1339"/>
                    </a:lnTo>
                    <a:lnTo>
                      <a:pt x="706" y="1334"/>
                    </a:lnTo>
                    <a:lnTo>
                      <a:pt x="707" y="1328"/>
                    </a:lnTo>
                    <a:lnTo>
                      <a:pt x="713" y="1314"/>
                    </a:lnTo>
                    <a:lnTo>
                      <a:pt x="713" y="1314"/>
                    </a:lnTo>
                    <a:lnTo>
                      <a:pt x="716" y="1306"/>
                    </a:lnTo>
                    <a:lnTo>
                      <a:pt x="722" y="1299"/>
                    </a:lnTo>
                    <a:lnTo>
                      <a:pt x="735" y="1288"/>
                    </a:lnTo>
                    <a:lnTo>
                      <a:pt x="747" y="1276"/>
                    </a:lnTo>
                    <a:lnTo>
                      <a:pt x="751" y="1268"/>
                    </a:lnTo>
                    <a:lnTo>
                      <a:pt x="754" y="1261"/>
                    </a:lnTo>
                    <a:lnTo>
                      <a:pt x="754" y="1261"/>
                    </a:lnTo>
                    <a:lnTo>
                      <a:pt x="756" y="1252"/>
                    </a:lnTo>
                    <a:lnTo>
                      <a:pt x="758" y="1245"/>
                    </a:lnTo>
                    <a:lnTo>
                      <a:pt x="760" y="1229"/>
                    </a:lnTo>
                    <a:lnTo>
                      <a:pt x="760" y="1229"/>
                    </a:lnTo>
                    <a:lnTo>
                      <a:pt x="762" y="1221"/>
                    </a:lnTo>
                    <a:lnTo>
                      <a:pt x="765" y="1216"/>
                    </a:lnTo>
                    <a:lnTo>
                      <a:pt x="774" y="1209"/>
                    </a:lnTo>
                    <a:lnTo>
                      <a:pt x="783" y="1200"/>
                    </a:lnTo>
                    <a:lnTo>
                      <a:pt x="787" y="1196"/>
                    </a:lnTo>
                    <a:lnTo>
                      <a:pt x="789" y="1191"/>
                    </a:lnTo>
                    <a:lnTo>
                      <a:pt x="789" y="1191"/>
                    </a:lnTo>
                    <a:lnTo>
                      <a:pt x="794" y="1174"/>
                    </a:lnTo>
                    <a:lnTo>
                      <a:pt x="798" y="1156"/>
                    </a:lnTo>
                    <a:lnTo>
                      <a:pt x="800" y="1147"/>
                    </a:lnTo>
                    <a:lnTo>
                      <a:pt x="800" y="1138"/>
                    </a:lnTo>
                    <a:lnTo>
                      <a:pt x="796" y="1131"/>
                    </a:lnTo>
                    <a:lnTo>
                      <a:pt x="792" y="1124"/>
                    </a:lnTo>
                    <a:lnTo>
                      <a:pt x="792" y="1124"/>
                    </a:lnTo>
                    <a:lnTo>
                      <a:pt x="787" y="1120"/>
                    </a:lnTo>
                    <a:lnTo>
                      <a:pt x="783" y="1116"/>
                    </a:lnTo>
                    <a:lnTo>
                      <a:pt x="782" y="1111"/>
                    </a:lnTo>
                    <a:lnTo>
                      <a:pt x="783" y="1104"/>
                    </a:lnTo>
                    <a:lnTo>
                      <a:pt x="783" y="1104"/>
                    </a:lnTo>
                    <a:lnTo>
                      <a:pt x="787" y="1097"/>
                    </a:lnTo>
                    <a:lnTo>
                      <a:pt x="792" y="1089"/>
                    </a:lnTo>
                    <a:lnTo>
                      <a:pt x="807" y="1080"/>
                    </a:lnTo>
                    <a:lnTo>
                      <a:pt x="807" y="1080"/>
                    </a:lnTo>
                    <a:lnTo>
                      <a:pt x="818" y="1075"/>
                    </a:lnTo>
                    <a:lnTo>
                      <a:pt x="830" y="1069"/>
                    </a:lnTo>
                    <a:lnTo>
                      <a:pt x="841" y="1064"/>
                    </a:lnTo>
                    <a:lnTo>
                      <a:pt x="845" y="1060"/>
                    </a:lnTo>
                    <a:lnTo>
                      <a:pt x="850" y="1055"/>
                    </a:lnTo>
                    <a:lnTo>
                      <a:pt x="850" y="1055"/>
                    </a:lnTo>
                    <a:lnTo>
                      <a:pt x="856" y="1046"/>
                    </a:lnTo>
                    <a:lnTo>
                      <a:pt x="859" y="1035"/>
                    </a:lnTo>
                    <a:lnTo>
                      <a:pt x="863" y="1011"/>
                    </a:lnTo>
                    <a:lnTo>
                      <a:pt x="863" y="1011"/>
                    </a:lnTo>
                    <a:lnTo>
                      <a:pt x="867" y="999"/>
                    </a:lnTo>
                    <a:lnTo>
                      <a:pt x="870" y="988"/>
                    </a:lnTo>
                    <a:lnTo>
                      <a:pt x="872" y="975"/>
                    </a:lnTo>
                    <a:lnTo>
                      <a:pt x="874" y="963"/>
                    </a:lnTo>
                    <a:lnTo>
                      <a:pt x="874" y="963"/>
                    </a:lnTo>
                    <a:lnTo>
                      <a:pt x="874" y="948"/>
                    </a:lnTo>
                    <a:lnTo>
                      <a:pt x="874" y="934"/>
                    </a:lnTo>
                    <a:lnTo>
                      <a:pt x="870" y="919"/>
                    </a:lnTo>
                    <a:lnTo>
                      <a:pt x="867" y="907"/>
                    </a:lnTo>
                    <a:lnTo>
                      <a:pt x="867" y="907"/>
                    </a:lnTo>
                    <a:lnTo>
                      <a:pt x="859" y="883"/>
                    </a:lnTo>
                    <a:lnTo>
                      <a:pt x="852" y="859"/>
                    </a:lnTo>
                    <a:lnTo>
                      <a:pt x="852" y="859"/>
                    </a:lnTo>
                    <a:lnTo>
                      <a:pt x="847" y="849"/>
                    </a:lnTo>
                    <a:lnTo>
                      <a:pt x="845" y="838"/>
                    </a:lnTo>
                    <a:lnTo>
                      <a:pt x="845" y="838"/>
                    </a:lnTo>
                    <a:lnTo>
                      <a:pt x="847" y="829"/>
                    </a:lnTo>
                    <a:lnTo>
                      <a:pt x="847" y="820"/>
                    </a:lnTo>
                    <a:lnTo>
                      <a:pt x="850" y="811"/>
                    </a:lnTo>
                    <a:lnTo>
                      <a:pt x="854" y="802"/>
                    </a:lnTo>
                    <a:lnTo>
                      <a:pt x="854" y="802"/>
                    </a:lnTo>
                    <a:lnTo>
                      <a:pt x="858" y="796"/>
                    </a:lnTo>
                    <a:lnTo>
                      <a:pt x="861" y="793"/>
                    </a:lnTo>
                    <a:lnTo>
                      <a:pt x="868" y="785"/>
                    </a:lnTo>
                    <a:lnTo>
                      <a:pt x="868" y="785"/>
                    </a:lnTo>
                    <a:lnTo>
                      <a:pt x="872" y="778"/>
                    </a:lnTo>
                    <a:lnTo>
                      <a:pt x="876" y="769"/>
                    </a:lnTo>
                    <a:lnTo>
                      <a:pt x="876" y="769"/>
                    </a:lnTo>
                    <a:lnTo>
                      <a:pt x="881" y="762"/>
                    </a:lnTo>
                    <a:lnTo>
                      <a:pt x="890" y="755"/>
                    </a:lnTo>
                    <a:lnTo>
                      <a:pt x="899" y="747"/>
                    </a:lnTo>
                    <a:lnTo>
                      <a:pt x="906" y="740"/>
                    </a:lnTo>
                    <a:lnTo>
                      <a:pt x="906" y="740"/>
                    </a:lnTo>
                    <a:lnTo>
                      <a:pt x="925" y="720"/>
                    </a:lnTo>
                    <a:lnTo>
                      <a:pt x="941" y="697"/>
                    </a:lnTo>
                    <a:lnTo>
                      <a:pt x="941" y="697"/>
                    </a:lnTo>
                    <a:lnTo>
                      <a:pt x="944" y="688"/>
                    </a:lnTo>
                    <a:lnTo>
                      <a:pt x="950" y="679"/>
                    </a:lnTo>
                    <a:lnTo>
                      <a:pt x="950" y="679"/>
                    </a:lnTo>
                    <a:lnTo>
                      <a:pt x="954" y="673"/>
                    </a:lnTo>
                    <a:lnTo>
                      <a:pt x="961" y="668"/>
                    </a:lnTo>
                    <a:lnTo>
                      <a:pt x="973" y="657"/>
                    </a:lnTo>
                    <a:lnTo>
                      <a:pt x="986" y="648"/>
                    </a:lnTo>
                    <a:lnTo>
                      <a:pt x="997" y="635"/>
                    </a:lnTo>
                    <a:lnTo>
                      <a:pt x="997" y="635"/>
                    </a:lnTo>
                    <a:lnTo>
                      <a:pt x="1002" y="630"/>
                    </a:lnTo>
                    <a:lnTo>
                      <a:pt x="1006" y="622"/>
                    </a:lnTo>
                    <a:lnTo>
                      <a:pt x="1006" y="615"/>
                    </a:lnTo>
                    <a:lnTo>
                      <a:pt x="1006" y="608"/>
                    </a:lnTo>
                    <a:lnTo>
                      <a:pt x="1006" y="608"/>
                    </a:lnTo>
                    <a:lnTo>
                      <a:pt x="1006" y="597"/>
                    </a:lnTo>
                    <a:lnTo>
                      <a:pt x="1010" y="588"/>
                    </a:lnTo>
                    <a:lnTo>
                      <a:pt x="1011" y="579"/>
                    </a:lnTo>
                    <a:lnTo>
                      <a:pt x="1017" y="570"/>
                    </a:lnTo>
                    <a:lnTo>
                      <a:pt x="1017" y="570"/>
                    </a:lnTo>
                    <a:lnTo>
                      <a:pt x="1026" y="555"/>
                    </a:lnTo>
                    <a:lnTo>
                      <a:pt x="1033" y="543"/>
                    </a:lnTo>
                    <a:lnTo>
                      <a:pt x="1033" y="543"/>
                    </a:lnTo>
                    <a:lnTo>
                      <a:pt x="1039" y="532"/>
                    </a:lnTo>
                    <a:lnTo>
                      <a:pt x="1042" y="521"/>
                    </a:lnTo>
                    <a:lnTo>
                      <a:pt x="1042" y="521"/>
                    </a:lnTo>
                    <a:lnTo>
                      <a:pt x="1048" y="507"/>
                    </a:lnTo>
                    <a:lnTo>
                      <a:pt x="1049" y="499"/>
                    </a:lnTo>
                    <a:lnTo>
                      <a:pt x="1049" y="496"/>
                    </a:lnTo>
                    <a:lnTo>
                      <a:pt x="1048" y="492"/>
                    </a:lnTo>
                    <a:lnTo>
                      <a:pt x="1048" y="492"/>
                    </a:lnTo>
                    <a:lnTo>
                      <a:pt x="1044" y="489"/>
                    </a:lnTo>
                    <a:lnTo>
                      <a:pt x="1040" y="489"/>
                    </a:lnTo>
                    <a:lnTo>
                      <a:pt x="1035" y="490"/>
                    </a:lnTo>
                    <a:lnTo>
                      <a:pt x="1031" y="492"/>
                    </a:lnTo>
                    <a:lnTo>
                      <a:pt x="1031" y="492"/>
                    </a:lnTo>
                    <a:lnTo>
                      <a:pt x="1021" y="499"/>
                    </a:lnTo>
                    <a:lnTo>
                      <a:pt x="1017" y="501"/>
                    </a:lnTo>
                    <a:lnTo>
                      <a:pt x="1010" y="501"/>
                    </a:lnTo>
                    <a:lnTo>
                      <a:pt x="1010" y="501"/>
                    </a:lnTo>
                    <a:lnTo>
                      <a:pt x="1002" y="501"/>
                    </a:lnTo>
                    <a:lnTo>
                      <a:pt x="995" y="503"/>
                    </a:lnTo>
                    <a:lnTo>
                      <a:pt x="995" y="503"/>
                    </a:lnTo>
                    <a:lnTo>
                      <a:pt x="990" y="507"/>
                    </a:lnTo>
                    <a:lnTo>
                      <a:pt x="986" y="510"/>
                    </a:lnTo>
                    <a:lnTo>
                      <a:pt x="986" y="510"/>
                    </a:lnTo>
                    <a:lnTo>
                      <a:pt x="979" y="514"/>
                    </a:lnTo>
                    <a:lnTo>
                      <a:pt x="970" y="514"/>
                    </a:lnTo>
                    <a:lnTo>
                      <a:pt x="954" y="512"/>
                    </a:lnTo>
                    <a:lnTo>
                      <a:pt x="954" y="512"/>
                    </a:lnTo>
                    <a:lnTo>
                      <a:pt x="944" y="512"/>
                    </a:lnTo>
                    <a:lnTo>
                      <a:pt x="939" y="512"/>
                    </a:lnTo>
                    <a:lnTo>
                      <a:pt x="934" y="512"/>
                    </a:lnTo>
                    <a:lnTo>
                      <a:pt x="934" y="512"/>
                    </a:lnTo>
                    <a:lnTo>
                      <a:pt x="930" y="508"/>
                    </a:lnTo>
                    <a:lnTo>
                      <a:pt x="926" y="505"/>
                    </a:lnTo>
                    <a:lnTo>
                      <a:pt x="923" y="494"/>
                    </a:lnTo>
                    <a:lnTo>
                      <a:pt x="923" y="494"/>
                    </a:lnTo>
                    <a:lnTo>
                      <a:pt x="919" y="487"/>
                    </a:lnTo>
                    <a:lnTo>
                      <a:pt x="916" y="479"/>
                    </a:lnTo>
                    <a:lnTo>
                      <a:pt x="905" y="467"/>
                    </a:lnTo>
                    <a:lnTo>
                      <a:pt x="894" y="456"/>
                    </a:lnTo>
                    <a:lnTo>
                      <a:pt x="885" y="441"/>
                    </a:lnTo>
                    <a:lnTo>
                      <a:pt x="885" y="441"/>
                    </a:lnTo>
                    <a:lnTo>
                      <a:pt x="876" y="425"/>
                    </a:lnTo>
                    <a:lnTo>
                      <a:pt x="865" y="409"/>
                    </a:lnTo>
                    <a:lnTo>
                      <a:pt x="856" y="391"/>
                    </a:lnTo>
                    <a:lnTo>
                      <a:pt x="849" y="373"/>
                    </a:lnTo>
                    <a:lnTo>
                      <a:pt x="849" y="373"/>
                    </a:lnTo>
                    <a:lnTo>
                      <a:pt x="845" y="351"/>
                    </a:lnTo>
                    <a:lnTo>
                      <a:pt x="841" y="342"/>
                    </a:lnTo>
                    <a:lnTo>
                      <a:pt x="838" y="331"/>
                    </a:lnTo>
                    <a:lnTo>
                      <a:pt x="838" y="331"/>
                    </a:lnTo>
                    <a:lnTo>
                      <a:pt x="829" y="315"/>
                    </a:lnTo>
                    <a:lnTo>
                      <a:pt x="818" y="300"/>
                    </a:lnTo>
                    <a:lnTo>
                      <a:pt x="809" y="286"/>
                    </a:lnTo>
                    <a:lnTo>
                      <a:pt x="802" y="270"/>
                    </a:lnTo>
                    <a:lnTo>
                      <a:pt x="802" y="270"/>
                    </a:lnTo>
                    <a:lnTo>
                      <a:pt x="800" y="261"/>
                    </a:lnTo>
                    <a:lnTo>
                      <a:pt x="800" y="252"/>
                    </a:lnTo>
                    <a:lnTo>
                      <a:pt x="800" y="244"/>
                    </a:lnTo>
                    <a:lnTo>
                      <a:pt x="798" y="235"/>
                    </a:lnTo>
                    <a:lnTo>
                      <a:pt x="798" y="235"/>
                    </a:lnTo>
                    <a:lnTo>
                      <a:pt x="789" y="221"/>
                    </a:lnTo>
                    <a:lnTo>
                      <a:pt x="780" y="204"/>
                    </a:lnTo>
                    <a:lnTo>
                      <a:pt x="780" y="204"/>
                    </a:lnTo>
                    <a:lnTo>
                      <a:pt x="769" y="188"/>
                    </a:lnTo>
                    <a:lnTo>
                      <a:pt x="762" y="179"/>
                    </a:lnTo>
                    <a:lnTo>
                      <a:pt x="762" y="176"/>
                    </a:lnTo>
                    <a:lnTo>
                      <a:pt x="760" y="172"/>
                    </a:lnTo>
                    <a:lnTo>
                      <a:pt x="760" y="172"/>
                    </a:lnTo>
                    <a:lnTo>
                      <a:pt x="763" y="168"/>
                    </a:lnTo>
                    <a:lnTo>
                      <a:pt x="763" y="168"/>
                    </a:lnTo>
                    <a:lnTo>
                      <a:pt x="754" y="156"/>
                    </a:lnTo>
                    <a:lnTo>
                      <a:pt x="745" y="141"/>
                    </a:lnTo>
                    <a:lnTo>
                      <a:pt x="742" y="128"/>
                    </a:lnTo>
                    <a:lnTo>
                      <a:pt x="740" y="121"/>
                    </a:lnTo>
                    <a:lnTo>
                      <a:pt x="742" y="116"/>
                    </a:lnTo>
                    <a:lnTo>
                      <a:pt x="742" y="116"/>
                    </a:lnTo>
                    <a:close/>
                  </a:path>
                </a:pathLst>
              </a:custGeom>
              <a:solidFill>
                <a:srgbClr val="161F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2" name="Oval 21"/>
            <p:cNvSpPr/>
            <p:nvPr/>
          </p:nvSpPr>
          <p:spPr>
            <a:xfrm rot="10800000">
              <a:off x="2853623" y="2695781"/>
              <a:ext cx="115503" cy="1155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Oval 24"/>
            <p:cNvSpPr/>
            <p:nvPr/>
          </p:nvSpPr>
          <p:spPr>
            <a:xfrm rot="10800000">
              <a:off x="1840233" y="2564455"/>
              <a:ext cx="115503" cy="1155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Oval 25"/>
            <p:cNvSpPr/>
            <p:nvPr/>
          </p:nvSpPr>
          <p:spPr>
            <a:xfrm rot="10800000">
              <a:off x="4799658" y="2513145"/>
              <a:ext cx="115504" cy="1155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Oval 27"/>
            <p:cNvSpPr/>
            <p:nvPr/>
          </p:nvSpPr>
          <p:spPr>
            <a:xfrm rot="10800000">
              <a:off x="2868863" y="2909141"/>
              <a:ext cx="115503" cy="1155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28"/>
            <p:cNvSpPr/>
            <p:nvPr/>
          </p:nvSpPr>
          <p:spPr>
            <a:xfrm rot="10800000">
              <a:off x="2777423" y="2924381"/>
              <a:ext cx="115503" cy="1155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6"/>
                </a:solidFill>
              </a:endParaRPr>
            </a:p>
          </p:txBody>
        </p:sp>
        <p:sp>
          <p:nvSpPr>
            <p:cNvPr id="30" name="Oval 29"/>
            <p:cNvSpPr/>
            <p:nvPr/>
          </p:nvSpPr>
          <p:spPr>
            <a:xfrm rot="10800000" flipH="1">
              <a:off x="3166536" y="5378946"/>
              <a:ext cx="130746" cy="1214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6"/>
                </a:solidFill>
              </a:endParaRPr>
            </a:p>
          </p:txBody>
        </p:sp>
        <p:sp>
          <p:nvSpPr>
            <p:cNvPr id="31" name="Oval 30"/>
            <p:cNvSpPr/>
            <p:nvPr/>
          </p:nvSpPr>
          <p:spPr>
            <a:xfrm rot="10800000">
              <a:off x="2853623" y="2821114"/>
              <a:ext cx="115503" cy="1155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6"/>
                </a:solidFill>
              </a:endParaRPr>
            </a:p>
          </p:txBody>
        </p:sp>
        <p:sp>
          <p:nvSpPr>
            <p:cNvPr id="36" name="Oval 35"/>
            <p:cNvSpPr/>
            <p:nvPr/>
          </p:nvSpPr>
          <p:spPr>
            <a:xfrm rot="10800000">
              <a:off x="4915161" y="2846688"/>
              <a:ext cx="115503" cy="1155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6"/>
                </a:solidFill>
              </a:endParaRPr>
            </a:p>
          </p:txBody>
        </p:sp>
        <p:sp>
          <p:nvSpPr>
            <p:cNvPr id="38" name="Oval 37"/>
            <p:cNvSpPr/>
            <p:nvPr/>
          </p:nvSpPr>
          <p:spPr>
            <a:xfrm rot="10800000">
              <a:off x="5166360" y="4936574"/>
              <a:ext cx="116714" cy="1466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solidFill>
              </a:endParaRPr>
            </a:p>
          </p:txBody>
        </p:sp>
        <p:sp>
          <p:nvSpPr>
            <p:cNvPr id="40" name="Oval 39"/>
            <p:cNvSpPr/>
            <p:nvPr/>
          </p:nvSpPr>
          <p:spPr>
            <a:xfrm rot="10800000">
              <a:off x="6980718" y="3634984"/>
              <a:ext cx="115504" cy="1155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42"/>
            <p:cNvSpPr/>
            <p:nvPr/>
          </p:nvSpPr>
          <p:spPr>
            <a:xfrm rot="10800000">
              <a:off x="2661919" y="2569605"/>
              <a:ext cx="115503" cy="1155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6"/>
                </a:solidFill>
              </a:endParaRPr>
            </a:p>
          </p:txBody>
        </p:sp>
      </p:grpSp>
      <p:sp>
        <p:nvSpPr>
          <p:cNvPr id="58" name="Rectangle 57"/>
          <p:cNvSpPr/>
          <p:nvPr/>
        </p:nvSpPr>
        <p:spPr>
          <a:xfrm rot="16200000">
            <a:off x="1391331" y="781628"/>
            <a:ext cx="596889" cy="19978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600" dirty="0">
                <a:solidFill>
                  <a:schemeClr val="bg1"/>
                </a:solidFill>
              </a:rPr>
              <a:t>Science</a:t>
            </a:r>
            <a:endParaRPr lang="id-ID" sz="3600" dirty="0">
              <a:solidFill>
                <a:schemeClr val="bg1"/>
              </a:solidFill>
            </a:endParaRPr>
          </a:p>
        </p:txBody>
      </p:sp>
      <p:sp>
        <p:nvSpPr>
          <p:cNvPr id="59" name="Rectangle 58"/>
          <p:cNvSpPr/>
          <p:nvPr/>
        </p:nvSpPr>
        <p:spPr>
          <a:xfrm rot="16200000">
            <a:off x="1408855" y="2574606"/>
            <a:ext cx="594400" cy="19876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600" dirty="0">
                <a:solidFill>
                  <a:schemeClr val="bg1"/>
                </a:solidFill>
              </a:rPr>
              <a:t>Policy</a:t>
            </a:r>
            <a:endParaRPr lang="id-ID" sz="3600" dirty="0">
              <a:solidFill>
                <a:schemeClr val="bg1"/>
              </a:solidFill>
            </a:endParaRPr>
          </a:p>
        </p:txBody>
      </p:sp>
      <p:sp>
        <p:nvSpPr>
          <p:cNvPr id="60" name="Rectangle 59"/>
          <p:cNvSpPr/>
          <p:nvPr/>
        </p:nvSpPr>
        <p:spPr>
          <a:xfrm rot="16200000">
            <a:off x="1433749" y="4208588"/>
            <a:ext cx="575096" cy="19876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600" dirty="0">
                <a:solidFill>
                  <a:schemeClr val="bg1"/>
                </a:solidFill>
              </a:rPr>
              <a:t>Donors</a:t>
            </a:r>
            <a:endParaRPr lang="id-ID" sz="3600" dirty="0">
              <a:solidFill>
                <a:schemeClr val="bg1"/>
              </a:solidFill>
            </a:endParaRPr>
          </a:p>
        </p:txBody>
      </p:sp>
      <p:sp>
        <p:nvSpPr>
          <p:cNvPr id="61" name="TextBox 60"/>
          <p:cNvSpPr txBox="1"/>
          <p:nvPr/>
        </p:nvSpPr>
        <p:spPr>
          <a:xfrm>
            <a:off x="2900211" y="1313189"/>
            <a:ext cx="4831841" cy="1938992"/>
          </a:xfrm>
          <a:prstGeom prst="rect">
            <a:avLst/>
          </a:prstGeom>
          <a:noFill/>
        </p:spPr>
        <p:txBody>
          <a:bodyPr wrap="square" rtlCol="0">
            <a:spAutoFit/>
          </a:bodyPr>
          <a:lstStyle/>
          <a:p>
            <a:r>
              <a:rPr lang="en-US" sz="2000" dirty="0">
                <a:solidFill>
                  <a:schemeClr val="bg1"/>
                </a:solidFill>
              </a:rPr>
              <a:t>May: Policy and Science (Ithaca)</a:t>
            </a:r>
            <a:br>
              <a:rPr lang="en-US" sz="2000" dirty="0">
                <a:solidFill>
                  <a:schemeClr val="bg1"/>
                </a:solidFill>
              </a:rPr>
            </a:br>
            <a:r>
              <a:rPr lang="en-US" sz="2000" dirty="0">
                <a:solidFill>
                  <a:schemeClr val="bg1"/>
                </a:solidFill>
              </a:rPr>
              <a:t>July: ICAE (Vancouver)</a:t>
            </a:r>
          </a:p>
          <a:p>
            <a:r>
              <a:rPr lang="en-US" sz="2000" dirty="0">
                <a:solidFill>
                  <a:schemeClr val="bg1"/>
                </a:solidFill>
              </a:rPr>
              <a:t>August: AAEA (Washington)</a:t>
            </a:r>
            <a:br>
              <a:rPr lang="en-US" sz="2000" dirty="0">
                <a:solidFill>
                  <a:schemeClr val="bg1"/>
                </a:solidFill>
              </a:rPr>
            </a:br>
            <a:r>
              <a:rPr lang="en-US" sz="2000" dirty="0">
                <a:solidFill>
                  <a:schemeClr val="bg1"/>
                </a:solidFill>
              </a:rPr>
              <a:t>August: SDG2 (Wageningen)</a:t>
            </a:r>
          </a:p>
          <a:p>
            <a:r>
              <a:rPr lang="en-US" sz="2000" dirty="0">
                <a:solidFill>
                  <a:schemeClr val="bg1"/>
                </a:solidFill>
              </a:rPr>
              <a:t>October: Science Policy Forum (South Africa)</a:t>
            </a:r>
          </a:p>
          <a:p>
            <a:r>
              <a:rPr lang="en-US" sz="2000" dirty="0">
                <a:solidFill>
                  <a:schemeClr val="bg1"/>
                </a:solidFill>
              </a:rPr>
              <a:t>November: IFPRI/FAO (Thailand)</a:t>
            </a:r>
          </a:p>
        </p:txBody>
      </p:sp>
      <p:sp>
        <p:nvSpPr>
          <p:cNvPr id="62" name="TextBox 61"/>
          <p:cNvSpPr txBox="1"/>
          <p:nvPr/>
        </p:nvSpPr>
        <p:spPr>
          <a:xfrm>
            <a:off x="2885426" y="3213475"/>
            <a:ext cx="4814826" cy="1631216"/>
          </a:xfrm>
          <a:prstGeom prst="rect">
            <a:avLst/>
          </a:prstGeom>
          <a:noFill/>
        </p:spPr>
        <p:txBody>
          <a:bodyPr wrap="square" rtlCol="0">
            <a:spAutoFit/>
          </a:bodyPr>
          <a:lstStyle/>
          <a:p>
            <a:r>
              <a:rPr lang="en-US" sz="2000" dirty="0">
                <a:solidFill>
                  <a:schemeClr val="bg1"/>
                </a:solidFill>
              </a:rPr>
              <a:t>September: UNGA (New York)</a:t>
            </a:r>
          </a:p>
          <a:p>
            <a:r>
              <a:rPr lang="en-US" sz="2000" dirty="0">
                <a:solidFill>
                  <a:schemeClr val="bg1"/>
                </a:solidFill>
              </a:rPr>
              <a:t>September: G20/T20 (Buenos Aires)</a:t>
            </a:r>
          </a:p>
          <a:p>
            <a:r>
              <a:rPr lang="en-US" sz="2000" dirty="0">
                <a:solidFill>
                  <a:schemeClr val="bg1"/>
                </a:solidFill>
              </a:rPr>
              <a:t>October: CFS (Rome)</a:t>
            </a:r>
          </a:p>
          <a:p>
            <a:r>
              <a:rPr lang="en-US" sz="2000" dirty="0">
                <a:solidFill>
                  <a:schemeClr val="bg1"/>
                </a:solidFill>
              </a:rPr>
              <a:t>December: AERC Biannual Conference (Kenya)</a:t>
            </a:r>
            <a:br>
              <a:rPr lang="en-US" sz="2000" dirty="0">
                <a:solidFill>
                  <a:schemeClr val="bg1"/>
                </a:solidFill>
              </a:rPr>
            </a:br>
            <a:endParaRPr lang="en-US" sz="2000" dirty="0">
              <a:solidFill>
                <a:schemeClr val="bg1"/>
              </a:solidFill>
            </a:endParaRPr>
          </a:p>
        </p:txBody>
      </p:sp>
      <p:sp>
        <p:nvSpPr>
          <p:cNvPr id="63" name="TextBox 62"/>
          <p:cNvSpPr txBox="1"/>
          <p:nvPr/>
        </p:nvSpPr>
        <p:spPr>
          <a:xfrm>
            <a:off x="2857395" y="4611231"/>
            <a:ext cx="5281080" cy="1015663"/>
          </a:xfrm>
          <a:prstGeom prst="rect">
            <a:avLst/>
          </a:prstGeom>
          <a:noFill/>
        </p:spPr>
        <p:txBody>
          <a:bodyPr wrap="square" rtlCol="0">
            <a:spAutoFit/>
          </a:bodyPr>
          <a:lstStyle/>
          <a:p>
            <a:r>
              <a:rPr lang="en-US" sz="2000" dirty="0">
                <a:solidFill>
                  <a:schemeClr val="bg1"/>
                </a:solidFill>
              </a:rPr>
              <a:t>April: SDG2 Roadmap Initiative (Washington D.C)</a:t>
            </a:r>
          </a:p>
          <a:p>
            <a:r>
              <a:rPr lang="en-US" sz="2000" dirty="0">
                <a:solidFill>
                  <a:schemeClr val="bg1"/>
                </a:solidFill>
              </a:rPr>
              <a:t>September: G7 food security working group (Ottawa)</a:t>
            </a:r>
          </a:p>
          <a:p>
            <a:r>
              <a:rPr lang="en-US" sz="2000" dirty="0">
                <a:solidFill>
                  <a:schemeClr val="bg1"/>
                </a:solidFill>
              </a:rPr>
              <a:t>October: SDG2 Roadmap Initiative (Rome)</a:t>
            </a:r>
          </a:p>
        </p:txBody>
      </p:sp>
      <p:sp>
        <p:nvSpPr>
          <p:cNvPr id="32" name="Oval 31"/>
          <p:cNvSpPr/>
          <p:nvPr/>
        </p:nvSpPr>
        <p:spPr>
          <a:xfrm rot="10800000">
            <a:off x="9587606" y="3619254"/>
            <a:ext cx="79581" cy="1192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1"/>
              </a:solidFill>
            </a:endParaRPr>
          </a:p>
        </p:txBody>
      </p:sp>
      <p:pic>
        <p:nvPicPr>
          <p:cNvPr id="3" name="Picture 2"/>
          <p:cNvPicPr>
            <a:picLocks noChangeAspect="1"/>
          </p:cNvPicPr>
          <p:nvPr/>
        </p:nvPicPr>
        <p:blipFill>
          <a:blip r:embed="rId3"/>
          <a:stretch>
            <a:fillRect/>
          </a:stretch>
        </p:blipFill>
        <p:spPr>
          <a:xfrm>
            <a:off x="3123585" y="3193118"/>
            <a:ext cx="5944829" cy="471764"/>
          </a:xfrm>
          <a:prstGeom prst="rect">
            <a:avLst/>
          </a:prstGeom>
        </p:spPr>
      </p:pic>
    </p:spTree>
    <p:extLst>
      <p:ext uri="{BB962C8B-B14F-4D97-AF65-F5344CB8AC3E}">
        <p14:creationId xmlns:p14="http://schemas.microsoft.com/office/powerpoint/2010/main" val="160928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6331216-EBF1-5240-A922-9E73FC3241B6}"/>
              </a:ext>
            </a:extLst>
          </p:cNvPr>
          <p:cNvSpPr>
            <a:spLocks noGrp="1"/>
          </p:cNvSpPr>
          <p:nvPr>
            <p:ph type="body" idx="1"/>
          </p:nvPr>
        </p:nvSpPr>
        <p:spPr>
          <a:xfrm>
            <a:off x="194354" y="1055844"/>
            <a:ext cx="5916299" cy="4969399"/>
          </a:xfrm>
        </p:spPr>
        <p:txBody>
          <a:bodyPr>
            <a:noAutofit/>
          </a:bodyPr>
          <a:lstStyle/>
          <a:p>
            <a:r>
              <a:rPr lang="en-US" sz="2000" dirty="0">
                <a:solidFill>
                  <a:schemeClr val="bg1"/>
                </a:solidFill>
              </a:rPr>
              <a:t>Belay </a:t>
            </a:r>
            <a:r>
              <a:rPr lang="en-US" sz="2000" dirty="0" err="1">
                <a:solidFill>
                  <a:schemeClr val="bg1"/>
                </a:solidFill>
              </a:rPr>
              <a:t>Begashaw</a:t>
            </a:r>
            <a:r>
              <a:rPr lang="en-US" sz="2000" dirty="0">
                <a:solidFill>
                  <a:schemeClr val="bg1"/>
                </a:solidFill>
              </a:rPr>
              <a:t>, </a:t>
            </a:r>
            <a:r>
              <a:rPr lang="en-US" sz="2000" dirty="0">
                <a:solidFill>
                  <a:schemeClr val="bg2"/>
                </a:solidFill>
              </a:rPr>
              <a:t>Sustainable Development Goals Center for Africa (Rwanda)</a:t>
            </a:r>
          </a:p>
          <a:p>
            <a:r>
              <a:rPr lang="en-US" sz="2000" dirty="0">
                <a:solidFill>
                  <a:schemeClr val="bg1"/>
                </a:solidFill>
              </a:rPr>
              <a:t>Catherine </a:t>
            </a:r>
            <a:r>
              <a:rPr lang="en-US" sz="2000" dirty="0" err="1">
                <a:solidFill>
                  <a:schemeClr val="bg1"/>
                </a:solidFill>
              </a:rPr>
              <a:t>Bertini</a:t>
            </a:r>
            <a:r>
              <a:rPr lang="en-US" sz="2000" dirty="0">
                <a:solidFill>
                  <a:schemeClr val="bg1"/>
                </a:solidFill>
              </a:rPr>
              <a:t>, </a:t>
            </a:r>
            <a:r>
              <a:rPr lang="en-US" sz="2000" dirty="0">
                <a:solidFill>
                  <a:schemeClr val="bg2"/>
                </a:solidFill>
              </a:rPr>
              <a:t>Rockefeller Foundation Fellow, Chicago Council (USA)</a:t>
            </a:r>
          </a:p>
          <a:p>
            <a:r>
              <a:rPr lang="en-US" sz="2000" dirty="0">
                <a:solidFill>
                  <a:schemeClr val="bg1"/>
                </a:solidFill>
              </a:rPr>
              <a:t>Joachim von Braun, </a:t>
            </a:r>
            <a:r>
              <a:rPr lang="en-US" sz="2000" dirty="0">
                <a:solidFill>
                  <a:schemeClr val="bg2"/>
                </a:solidFill>
              </a:rPr>
              <a:t>Bonn University (Germany)</a:t>
            </a:r>
          </a:p>
          <a:p>
            <a:r>
              <a:rPr lang="en-US" sz="2000" dirty="0">
                <a:solidFill>
                  <a:schemeClr val="bg1"/>
                </a:solidFill>
              </a:rPr>
              <a:t>Ronnie Coffman, </a:t>
            </a:r>
            <a:r>
              <a:rPr lang="en-US" sz="2000" dirty="0">
                <a:solidFill>
                  <a:schemeClr val="bg2"/>
                </a:solidFill>
              </a:rPr>
              <a:t>Cornell University (USA)</a:t>
            </a:r>
          </a:p>
          <a:p>
            <a:r>
              <a:rPr lang="en-US" sz="2000" dirty="0">
                <a:solidFill>
                  <a:schemeClr val="bg1"/>
                </a:solidFill>
              </a:rPr>
              <a:t>Boaz </a:t>
            </a:r>
            <a:r>
              <a:rPr lang="en-US" sz="2000" dirty="0" err="1">
                <a:solidFill>
                  <a:schemeClr val="bg1"/>
                </a:solidFill>
              </a:rPr>
              <a:t>Keizire</a:t>
            </a:r>
            <a:r>
              <a:rPr lang="en-US" sz="2000" dirty="0">
                <a:solidFill>
                  <a:schemeClr val="bg1"/>
                </a:solidFill>
              </a:rPr>
              <a:t>, </a:t>
            </a:r>
            <a:r>
              <a:rPr lang="en-US" sz="2000" dirty="0">
                <a:solidFill>
                  <a:schemeClr val="bg2"/>
                </a:solidFill>
              </a:rPr>
              <a:t>Alliance for a Green Revolution in Africa (AGRA) (Kenya) </a:t>
            </a:r>
          </a:p>
          <a:p>
            <a:r>
              <a:rPr lang="en-US" sz="2000" dirty="0" err="1">
                <a:solidFill>
                  <a:schemeClr val="bg1"/>
                </a:solidFill>
              </a:rPr>
              <a:t>Segenut</a:t>
            </a:r>
            <a:r>
              <a:rPr lang="en-US" sz="2000" dirty="0">
                <a:solidFill>
                  <a:schemeClr val="bg1"/>
                </a:solidFill>
              </a:rPr>
              <a:t> </a:t>
            </a:r>
            <a:r>
              <a:rPr lang="en-US" sz="2000" dirty="0" err="1">
                <a:solidFill>
                  <a:schemeClr val="bg1"/>
                </a:solidFill>
              </a:rPr>
              <a:t>Kelemu</a:t>
            </a:r>
            <a:r>
              <a:rPr lang="en-US" sz="2000" dirty="0">
                <a:solidFill>
                  <a:schemeClr val="bg1"/>
                </a:solidFill>
              </a:rPr>
              <a:t>, </a:t>
            </a:r>
            <a:r>
              <a:rPr lang="en-US" sz="2000" dirty="0">
                <a:solidFill>
                  <a:schemeClr val="bg2"/>
                </a:solidFill>
              </a:rPr>
              <a:t>International Centre of Insect Physiology and Ecology (ICIPE) (Kenya)</a:t>
            </a:r>
          </a:p>
          <a:p>
            <a:r>
              <a:rPr lang="en-US" sz="2000" dirty="0">
                <a:solidFill>
                  <a:schemeClr val="bg1"/>
                </a:solidFill>
              </a:rPr>
              <a:t>Uma Lele, </a:t>
            </a:r>
            <a:r>
              <a:rPr lang="en-US" sz="2000" dirty="0">
                <a:solidFill>
                  <a:schemeClr val="bg2"/>
                </a:solidFill>
              </a:rPr>
              <a:t>International Policy Expert (USA/India)</a:t>
            </a:r>
          </a:p>
          <a:p>
            <a:r>
              <a:rPr lang="en-US" sz="2000" dirty="0">
                <a:solidFill>
                  <a:schemeClr val="bg1"/>
                </a:solidFill>
              </a:rPr>
              <a:t>Leslie Lipper, </a:t>
            </a:r>
            <a:r>
              <a:rPr lang="en-US" sz="2000" dirty="0">
                <a:solidFill>
                  <a:schemeClr val="bg2"/>
                </a:solidFill>
              </a:rPr>
              <a:t>Independent Science and Policy Council (FAO) (Italy)</a:t>
            </a:r>
            <a:br>
              <a:rPr lang="en-US" sz="2000" dirty="0">
                <a:solidFill>
                  <a:schemeClr val="bg2"/>
                </a:solidFill>
              </a:rPr>
            </a:br>
            <a:r>
              <a:rPr lang="en-US" sz="2000" dirty="0">
                <a:solidFill>
                  <a:schemeClr val="bg1"/>
                </a:solidFill>
              </a:rPr>
              <a:t>Lindiwe </a:t>
            </a:r>
            <a:r>
              <a:rPr lang="en-US" sz="2000" dirty="0" err="1">
                <a:solidFill>
                  <a:schemeClr val="bg1"/>
                </a:solidFill>
              </a:rPr>
              <a:t>Majele</a:t>
            </a:r>
            <a:r>
              <a:rPr lang="en-US" sz="2000" dirty="0">
                <a:solidFill>
                  <a:schemeClr val="bg1"/>
                </a:solidFill>
              </a:rPr>
              <a:t> Sibanda, </a:t>
            </a:r>
            <a:r>
              <a:rPr lang="en-US" sz="2000" dirty="0"/>
              <a:t>Farmer and Food Systems Champion</a:t>
            </a:r>
            <a:endParaRPr lang="en-US" sz="2000" dirty="0">
              <a:solidFill>
                <a:schemeClr val="bg1"/>
              </a:solidFill>
            </a:endParaRPr>
          </a:p>
          <a:p>
            <a:endParaRPr lang="en-US" sz="2000" dirty="0">
              <a:solidFill>
                <a:schemeClr val="bg2"/>
              </a:solidFill>
            </a:endParaRPr>
          </a:p>
        </p:txBody>
      </p:sp>
      <p:sp>
        <p:nvSpPr>
          <p:cNvPr id="9" name="Rectangle 8"/>
          <p:cNvSpPr/>
          <p:nvPr/>
        </p:nvSpPr>
        <p:spPr>
          <a:xfrm>
            <a:off x="6110653" y="1108136"/>
            <a:ext cx="5679832" cy="4401205"/>
          </a:xfrm>
          <a:prstGeom prst="rect">
            <a:avLst/>
          </a:prstGeom>
        </p:spPr>
        <p:txBody>
          <a:bodyPr wrap="square">
            <a:spAutoFit/>
          </a:bodyPr>
          <a:lstStyle/>
          <a:p>
            <a:r>
              <a:rPr lang="en-US" sz="2000" dirty="0">
                <a:solidFill>
                  <a:schemeClr val="bg1"/>
                </a:solidFill>
              </a:rPr>
              <a:t>Njuguna Ndung'u, </a:t>
            </a:r>
            <a:r>
              <a:rPr lang="en-US" sz="2000" dirty="0">
                <a:solidFill>
                  <a:schemeClr val="bg2"/>
                </a:solidFill>
              </a:rPr>
              <a:t>African Economic Research Council (Kenya)</a:t>
            </a:r>
          </a:p>
          <a:p>
            <a:r>
              <a:rPr lang="en-US" sz="2000" dirty="0">
                <a:solidFill>
                  <a:schemeClr val="bg1"/>
                </a:solidFill>
              </a:rPr>
              <a:t>Will Martin, </a:t>
            </a:r>
            <a:r>
              <a:rPr lang="en-US" sz="2000" dirty="0">
                <a:solidFill>
                  <a:schemeClr val="bg2"/>
                </a:solidFill>
              </a:rPr>
              <a:t>International Food Policy and Research Institute (IFPRI) (USA)</a:t>
            </a:r>
          </a:p>
          <a:p>
            <a:r>
              <a:rPr lang="en-US" sz="2000" dirty="0">
                <a:solidFill>
                  <a:schemeClr val="bg1"/>
                </a:solidFill>
              </a:rPr>
              <a:t>Prabhu Pingali, </a:t>
            </a:r>
            <a:r>
              <a:rPr lang="en-US" sz="2000" dirty="0">
                <a:solidFill>
                  <a:schemeClr val="bg2"/>
                </a:solidFill>
              </a:rPr>
              <a:t>Cornell University (USA)</a:t>
            </a:r>
          </a:p>
          <a:p>
            <a:r>
              <a:rPr lang="en-US" sz="2000" dirty="0">
                <a:solidFill>
                  <a:schemeClr val="bg1"/>
                </a:solidFill>
              </a:rPr>
              <a:t>Martin </a:t>
            </a:r>
            <a:r>
              <a:rPr lang="en-US" sz="2000" dirty="0" err="1">
                <a:solidFill>
                  <a:schemeClr val="bg1"/>
                </a:solidFill>
              </a:rPr>
              <a:t>Piñeiro</a:t>
            </a:r>
            <a:r>
              <a:rPr lang="en-US" sz="2000" dirty="0">
                <a:solidFill>
                  <a:schemeClr val="bg1"/>
                </a:solidFill>
              </a:rPr>
              <a:t>, </a:t>
            </a:r>
            <a:r>
              <a:rPr lang="en-US" sz="2000" dirty="0">
                <a:solidFill>
                  <a:schemeClr val="bg2"/>
                </a:solidFill>
              </a:rPr>
              <a:t>Director CEO Group, Chair, Committee on Agriculture, Argentine Council of International Relations</a:t>
            </a:r>
          </a:p>
          <a:p>
            <a:r>
              <a:rPr lang="en-US" sz="2000" dirty="0">
                <a:solidFill>
                  <a:schemeClr val="bg1"/>
                </a:solidFill>
              </a:rPr>
              <a:t>Ruerd Ruben,</a:t>
            </a:r>
            <a:r>
              <a:rPr lang="en-US" sz="2000" dirty="0">
                <a:solidFill>
                  <a:schemeClr val="bg2"/>
                </a:solidFill>
              </a:rPr>
              <a:t> Wageningen University</a:t>
            </a:r>
          </a:p>
          <a:p>
            <a:r>
              <a:rPr lang="en-US" sz="2000" dirty="0">
                <a:solidFill>
                  <a:schemeClr val="bg1"/>
                </a:solidFill>
              </a:rPr>
              <a:t>Maximo Torero, </a:t>
            </a:r>
            <a:r>
              <a:rPr lang="en-US" sz="2000" dirty="0">
                <a:solidFill>
                  <a:schemeClr val="bg2"/>
                </a:solidFill>
              </a:rPr>
              <a:t>World Bank (USA)</a:t>
            </a:r>
          </a:p>
          <a:p>
            <a:r>
              <a:rPr lang="en-US" sz="2000" dirty="0">
                <a:solidFill>
                  <a:schemeClr val="bg1"/>
                </a:solidFill>
              </a:rPr>
              <a:t>Paul Winters, </a:t>
            </a:r>
            <a:r>
              <a:rPr lang="en-US" sz="2000" dirty="0">
                <a:solidFill>
                  <a:schemeClr val="bg2"/>
                </a:solidFill>
              </a:rPr>
              <a:t>International Fund Agricultural Development (IFAD) (Italy)</a:t>
            </a:r>
          </a:p>
          <a:p>
            <a:r>
              <a:rPr lang="en-US" sz="2000" dirty="0">
                <a:solidFill>
                  <a:schemeClr val="bg1"/>
                </a:solidFill>
              </a:rPr>
              <a:t>Scott Vaughan, </a:t>
            </a:r>
            <a:r>
              <a:rPr lang="en-US" sz="2000" dirty="0">
                <a:solidFill>
                  <a:schemeClr val="bg2"/>
                </a:solidFill>
              </a:rPr>
              <a:t>International Institute for Sustainable Development (IISD) (Canada)</a:t>
            </a:r>
          </a:p>
          <a:p>
            <a:r>
              <a:rPr lang="en-US" sz="2000" dirty="0">
                <a:solidFill>
                  <a:schemeClr val="bg1"/>
                </a:solidFill>
              </a:rPr>
              <a:t>Li Xiaoyun, </a:t>
            </a:r>
            <a:r>
              <a:rPr lang="en-US" sz="2000" dirty="0">
                <a:solidFill>
                  <a:schemeClr val="bg2"/>
                </a:solidFill>
              </a:rPr>
              <a:t>China Agricultural University (China)</a:t>
            </a:r>
          </a:p>
        </p:txBody>
      </p:sp>
      <p:sp>
        <p:nvSpPr>
          <p:cNvPr id="10" name="Title 1">
            <a:extLst>
              <a:ext uri="{FF2B5EF4-FFF2-40B4-BE49-F238E27FC236}">
                <a16:creationId xmlns:a16="http://schemas.microsoft.com/office/drawing/2014/main" id="{A8597867-09DA-7147-88D6-9C1CDE3F864B}"/>
              </a:ext>
            </a:extLst>
          </p:cNvPr>
          <p:cNvSpPr>
            <a:spLocks noGrp="1"/>
          </p:cNvSpPr>
          <p:nvPr>
            <p:ph type="title"/>
          </p:nvPr>
        </p:nvSpPr>
        <p:spPr>
          <a:xfrm>
            <a:off x="194354" y="0"/>
            <a:ext cx="6780822" cy="976271"/>
          </a:xfrm>
        </p:spPr>
        <p:txBody>
          <a:bodyPr>
            <a:noAutofit/>
          </a:bodyPr>
          <a:lstStyle/>
          <a:p>
            <a:r>
              <a:rPr lang="en-US" dirty="0">
                <a:solidFill>
                  <a:schemeClr val="bg1"/>
                </a:solidFill>
              </a:rPr>
              <a:t>Journal Advisory Board </a:t>
            </a:r>
          </a:p>
        </p:txBody>
      </p:sp>
    </p:spTree>
    <p:extLst>
      <p:ext uri="{BB962C8B-B14F-4D97-AF65-F5344CB8AC3E}">
        <p14:creationId xmlns:p14="http://schemas.microsoft.com/office/powerpoint/2010/main" val="968209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1654" y="784560"/>
            <a:ext cx="10188386" cy="5724644"/>
          </a:xfrm>
          <a:prstGeom prst="rect">
            <a:avLst/>
          </a:prstGeom>
        </p:spPr>
        <p:txBody>
          <a:bodyPr wrap="square">
            <a:spAutoFit/>
          </a:bodyPr>
          <a:lstStyle/>
          <a:p>
            <a:br>
              <a:rPr lang="en-CA" sz="3000" dirty="0">
                <a:solidFill>
                  <a:schemeClr val="bg1"/>
                </a:solidFill>
              </a:rPr>
            </a:br>
            <a:endParaRPr lang="en-CA" sz="3000" dirty="0">
              <a:solidFill>
                <a:schemeClr val="bg1"/>
              </a:solidFill>
            </a:endParaRPr>
          </a:p>
          <a:p>
            <a:r>
              <a:rPr lang="en-US" sz="3000" dirty="0">
                <a:solidFill>
                  <a:schemeClr val="bg1"/>
                </a:solidFill>
              </a:rPr>
              <a:t>What is the impact on crop yields and water use when farmers use ICTs to manage irrigation? </a:t>
            </a:r>
            <a:br>
              <a:rPr lang="en-US" sz="3000" dirty="0">
                <a:solidFill>
                  <a:schemeClr val="bg1"/>
                </a:solidFill>
              </a:rPr>
            </a:br>
            <a:endParaRPr lang="en-CA" sz="3000" dirty="0">
              <a:solidFill>
                <a:schemeClr val="bg1"/>
              </a:solidFill>
            </a:endParaRPr>
          </a:p>
          <a:p>
            <a:endParaRPr lang="en-US" sz="3000" dirty="0">
              <a:solidFill>
                <a:schemeClr val="bg1"/>
              </a:solidFill>
            </a:endParaRPr>
          </a:p>
          <a:p>
            <a:r>
              <a:rPr lang="en-US" sz="3000" dirty="0">
                <a:solidFill>
                  <a:schemeClr val="bg1"/>
                </a:solidFill>
              </a:rPr>
              <a:t>What is the mix of interventions that contribute to poverty reduction while improving market access and off-farm employment opportunities?  </a:t>
            </a:r>
          </a:p>
          <a:p>
            <a:endParaRPr lang="en-US" sz="3200" dirty="0">
              <a:solidFill>
                <a:schemeClr val="bg1"/>
              </a:solidFill>
            </a:endParaRPr>
          </a:p>
          <a:p>
            <a:r>
              <a:rPr lang="en-US" sz="3200" dirty="0">
                <a:solidFill>
                  <a:schemeClr val="bg1"/>
                </a:solidFill>
              </a:rPr>
              <a:t>What is the impact of early warning climate and famine systems on crop loss and economic resilience?</a:t>
            </a:r>
          </a:p>
          <a:p>
            <a:endParaRPr lang="en-CA" sz="3000" dirty="0">
              <a:solidFill>
                <a:schemeClr val="bg1"/>
              </a:solidFill>
            </a:endParaRPr>
          </a:p>
        </p:txBody>
      </p:sp>
      <p:sp>
        <p:nvSpPr>
          <p:cNvPr id="6" name="Teardrop 5"/>
          <p:cNvSpPr/>
          <p:nvPr/>
        </p:nvSpPr>
        <p:spPr>
          <a:xfrm rot="2700000">
            <a:off x="427318" y="3578991"/>
            <a:ext cx="805187" cy="839783"/>
          </a:xfrm>
          <a:prstGeom prst="teardrop">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ardrop 6"/>
          <p:cNvSpPr/>
          <p:nvPr/>
        </p:nvSpPr>
        <p:spPr>
          <a:xfrm rot="2700000">
            <a:off x="427317" y="1648651"/>
            <a:ext cx="805187" cy="839783"/>
          </a:xfrm>
          <a:prstGeom prst="teardrop">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 name="Title 15">
            <a:extLst>
              <a:ext uri="{FF2B5EF4-FFF2-40B4-BE49-F238E27FC236}">
                <a16:creationId xmlns:a16="http://schemas.microsoft.com/office/drawing/2014/main" id="{483CEA30-78EC-40D8-B0FF-DD4E2934CFCC}"/>
              </a:ext>
            </a:extLst>
          </p:cNvPr>
          <p:cNvSpPr txBox="1">
            <a:spLocks/>
          </p:cNvSpPr>
          <p:nvPr/>
        </p:nvSpPr>
        <p:spPr>
          <a:xfrm>
            <a:off x="646884" y="363349"/>
            <a:ext cx="5997250" cy="1324800"/>
          </a:xfrm>
          <a:prstGeom prst="rect">
            <a:avLst/>
          </a:prstGeom>
        </p:spPr>
        <p:txBody>
          <a:bodyPr/>
          <a:lstStyle>
            <a:lvl1pPr algn="l" defTabSz="914400" rtl="0" eaLnBrk="1" latinLnBrk="0" hangingPunct="1">
              <a:spcBef>
                <a:spcPct val="0"/>
              </a:spcBef>
              <a:buNone/>
              <a:defRPr sz="4800" b="0" kern="1200" spc="-100" baseline="0">
                <a:solidFill>
                  <a:schemeClr val="bg2"/>
                </a:solidFill>
                <a:latin typeface="+mn-lt"/>
                <a:ea typeface="+mj-ea"/>
                <a:cs typeface="+mj-cs"/>
              </a:defRPr>
            </a:lvl1pPr>
          </a:lstStyle>
          <a:p>
            <a:r>
              <a:rPr lang="en-CA" b="1" dirty="0">
                <a:solidFill>
                  <a:schemeClr val="bg1"/>
                </a:solidFill>
              </a:rPr>
              <a:t>Potential questions </a:t>
            </a:r>
          </a:p>
        </p:txBody>
      </p:sp>
      <p:sp>
        <p:nvSpPr>
          <p:cNvPr id="10" name="Teardrop 9"/>
          <p:cNvSpPr/>
          <p:nvPr/>
        </p:nvSpPr>
        <p:spPr>
          <a:xfrm rot="2700000">
            <a:off x="427317" y="5152946"/>
            <a:ext cx="805187" cy="839783"/>
          </a:xfrm>
          <a:prstGeom prst="teardrop">
            <a:avLst/>
          </a:prstGeom>
          <a:solidFill>
            <a:schemeClr val="accent6">
              <a:lumMod val="75000"/>
              <a:alpha val="9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83732568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701A-56C9-413C-8E5A-8C3DC58930D0}"/>
              </a:ext>
            </a:extLst>
          </p:cNvPr>
          <p:cNvSpPr>
            <a:spLocks noGrp="1"/>
          </p:cNvSpPr>
          <p:nvPr>
            <p:ph type="title"/>
          </p:nvPr>
        </p:nvSpPr>
        <p:spPr>
          <a:xfrm>
            <a:off x="5870222" y="783167"/>
            <a:ext cx="5697664" cy="4021062"/>
          </a:xfrm>
        </p:spPr>
        <p:txBody>
          <a:bodyPr/>
          <a:lstStyle/>
          <a:p>
            <a:r>
              <a:rPr lang="en-US" dirty="0"/>
              <a:t>Modeling Framework</a:t>
            </a:r>
          </a:p>
        </p:txBody>
      </p:sp>
    </p:spTree>
    <p:extLst>
      <p:ext uri="{BB962C8B-B14F-4D97-AF65-F5344CB8AC3E}">
        <p14:creationId xmlns:p14="http://schemas.microsoft.com/office/powerpoint/2010/main" val="124407545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47AE4-DD36-4432-85F5-7E4CCC147FBB}"/>
              </a:ext>
            </a:extLst>
          </p:cNvPr>
          <p:cNvSpPr>
            <a:spLocks noGrp="1"/>
          </p:cNvSpPr>
          <p:nvPr>
            <p:ph type="title"/>
          </p:nvPr>
        </p:nvSpPr>
        <p:spPr>
          <a:xfrm>
            <a:off x="782639" y="138950"/>
            <a:ext cx="10515600" cy="1325563"/>
          </a:xfrm>
        </p:spPr>
        <p:txBody>
          <a:bodyPr>
            <a:normAutofit fontScale="90000"/>
          </a:bodyPr>
          <a:lstStyle/>
          <a:p>
            <a:r>
              <a:rPr lang="en-US" dirty="0"/>
              <a:t>Existing SDG2 Costing </a:t>
            </a:r>
            <a:br>
              <a:rPr lang="en-US" dirty="0"/>
            </a:br>
            <a:r>
              <a:rPr lang="en-US" dirty="0"/>
              <a:t>Exercise</a:t>
            </a:r>
          </a:p>
        </p:txBody>
      </p:sp>
      <p:sp>
        <p:nvSpPr>
          <p:cNvPr id="10" name="Rectangle 9">
            <a:extLst>
              <a:ext uri="{FF2B5EF4-FFF2-40B4-BE49-F238E27FC236}">
                <a16:creationId xmlns:a16="http://schemas.microsoft.com/office/drawing/2014/main" id="{048D3C43-6C46-4818-A96D-5B979B5B7715}"/>
              </a:ext>
            </a:extLst>
          </p:cNvPr>
          <p:cNvSpPr/>
          <p:nvPr/>
        </p:nvSpPr>
        <p:spPr>
          <a:xfrm>
            <a:off x="9809421" y="5338383"/>
            <a:ext cx="2133841" cy="1073848"/>
          </a:xfrm>
          <a:prstGeom prst="rect">
            <a:avLst/>
          </a:prstGeom>
          <a:solidFill>
            <a:srgbClr val="35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3"/>
            <a:extLst>
              <a:ext uri="{FF2B5EF4-FFF2-40B4-BE49-F238E27FC236}">
                <a16:creationId xmlns:a16="http://schemas.microsoft.com/office/drawing/2014/main" id="{1EC579C1-75BB-4230-B690-7457A44BE617}"/>
              </a:ext>
            </a:extLst>
          </p:cNvPr>
          <p:cNvSpPr/>
          <p:nvPr/>
        </p:nvSpPr>
        <p:spPr>
          <a:xfrm>
            <a:off x="6129338" y="5913653"/>
            <a:ext cx="6197600" cy="923330"/>
          </a:xfrm>
          <a:prstGeom prst="rect">
            <a:avLst/>
          </a:prstGeom>
        </p:spPr>
        <p:txBody>
          <a:bodyPr wrap="square">
            <a:spAutoFit/>
          </a:bodyPr>
          <a:lstStyle/>
          <a:p>
            <a:pPr algn="r"/>
            <a:r>
              <a:rPr lang="en-US" b="1" dirty="0">
                <a:solidFill>
                  <a:srgbClr val="89A527"/>
                </a:solidFill>
                <a:latin typeface="myriad-pro-condensed"/>
              </a:rPr>
              <a:t>IFPRI Brief: Quantifying the cost and benefits of ending hunger and undernutrition: Examining the differences among alternative approaches</a:t>
            </a:r>
            <a:endParaRPr lang="en-US" b="1" i="0" dirty="0">
              <a:solidFill>
                <a:srgbClr val="89A527"/>
              </a:solidFill>
              <a:effectLst/>
              <a:latin typeface="myriad-pro-condensed"/>
            </a:endParaRPr>
          </a:p>
        </p:txBody>
      </p:sp>
      <p:sp>
        <p:nvSpPr>
          <p:cNvPr id="19" name="Flowchart: Punched Tape 18">
            <a:extLst>
              <a:ext uri="{FF2B5EF4-FFF2-40B4-BE49-F238E27FC236}">
                <a16:creationId xmlns:a16="http://schemas.microsoft.com/office/drawing/2014/main" id="{9E7D037B-5C06-44CF-91DD-3485822D42EE}"/>
              </a:ext>
            </a:extLst>
          </p:cNvPr>
          <p:cNvSpPr/>
          <p:nvPr/>
        </p:nvSpPr>
        <p:spPr>
          <a:xfrm>
            <a:off x="1054100" y="1967104"/>
            <a:ext cx="4508500" cy="1638300"/>
          </a:xfrm>
          <a:prstGeom prst="flowChartPunchedTape">
            <a:avLst/>
          </a:prstGeom>
          <a:ln/>
        </p:spPr>
        <p:style>
          <a:lnRef idx="3">
            <a:schemeClr val="lt1"/>
          </a:lnRef>
          <a:fillRef idx="1">
            <a:schemeClr val="accent1"/>
          </a:fillRef>
          <a:effectRef idx="1">
            <a:schemeClr val="accent1"/>
          </a:effectRef>
          <a:fontRef idx="minor">
            <a:schemeClr val="lt1"/>
          </a:fontRef>
        </p:style>
        <p:txBody>
          <a:bodyPr rtlCol="0" anchor="ctr"/>
          <a:lstStyle/>
          <a:p>
            <a:pPr algn="r"/>
            <a:r>
              <a:rPr lang="en-US" sz="3200" dirty="0">
                <a:solidFill>
                  <a:schemeClr val="accent3">
                    <a:lumMod val="20000"/>
                    <a:lumOff val="80000"/>
                  </a:schemeClr>
                </a:solidFill>
              </a:rPr>
              <a:t>265 billion</a:t>
            </a:r>
          </a:p>
          <a:p>
            <a:r>
              <a:rPr lang="en-US" sz="2400" dirty="0">
                <a:solidFill>
                  <a:schemeClr val="accent3">
                    <a:lumMod val="20000"/>
                    <a:lumOff val="80000"/>
                  </a:schemeClr>
                </a:solidFill>
              </a:rPr>
              <a:t>Achieving Zero Hunger </a:t>
            </a:r>
          </a:p>
          <a:p>
            <a:r>
              <a:rPr lang="en-US" sz="2400" dirty="0">
                <a:solidFill>
                  <a:schemeClr val="accent3">
                    <a:lumMod val="20000"/>
                    <a:lumOff val="80000"/>
                  </a:schemeClr>
                </a:solidFill>
              </a:rPr>
              <a:t>(FAO, IFAD, WFP)</a:t>
            </a:r>
            <a:endParaRPr lang="en-US" sz="2000" dirty="0">
              <a:solidFill>
                <a:schemeClr val="accent3">
                  <a:lumMod val="20000"/>
                  <a:lumOff val="80000"/>
                </a:schemeClr>
              </a:solidFill>
            </a:endParaRPr>
          </a:p>
        </p:txBody>
      </p:sp>
      <p:sp>
        <p:nvSpPr>
          <p:cNvPr id="20" name="Flowchart: Punched Tape 19">
            <a:extLst>
              <a:ext uri="{FF2B5EF4-FFF2-40B4-BE49-F238E27FC236}">
                <a16:creationId xmlns:a16="http://schemas.microsoft.com/office/drawing/2014/main" id="{A56955F1-4274-4346-84A1-9232CD78B44F}"/>
              </a:ext>
            </a:extLst>
          </p:cNvPr>
          <p:cNvSpPr/>
          <p:nvPr/>
        </p:nvSpPr>
        <p:spPr>
          <a:xfrm>
            <a:off x="7581900" y="631446"/>
            <a:ext cx="4254500" cy="1638300"/>
          </a:xfrm>
          <a:prstGeom prst="flowChartPunchedTape">
            <a:avLst/>
          </a:prstGeom>
          <a:ln/>
        </p:spPr>
        <p:style>
          <a:lnRef idx="3">
            <a:schemeClr val="lt1"/>
          </a:lnRef>
          <a:fillRef idx="1">
            <a:schemeClr val="accent3"/>
          </a:fillRef>
          <a:effectRef idx="1">
            <a:schemeClr val="accent3"/>
          </a:effectRef>
          <a:fontRef idx="minor">
            <a:schemeClr val="lt1"/>
          </a:fontRef>
        </p:style>
        <p:txBody>
          <a:bodyPr rtlCol="0" anchor="ctr"/>
          <a:lstStyle/>
          <a:p>
            <a:pPr algn="r"/>
            <a:r>
              <a:rPr lang="en-US" sz="3200" dirty="0">
                <a:solidFill>
                  <a:schemeClr val="accent3">
                    <a:lumMod val="20000"/>
                    <a:lumOff val="80000"/>
                  </a:schemeClr>
                </a:solidFill>
              </a:rPr>
              <a:t>52 billion</a:t>
            </a:r>
          </a:p>
          <a:p>
            <a:r>
              <a:rPr lang="en-US" sz="2400" dirty="0">
                <a:solidFill>
                  <a:schemeClr val="accent3">
                    <a:lumMod val="20000"/>
                    <a:lumOff val="80000"/>
                  </a:schemeClr>
                </a:solidFill>
              </a:rPr>
              <a:t>IMPACT (IFPRI)</a:t>
            </a:r>
            <a:endParaRPr lang="en-US" sz="2000" dirty="0">
              <a:solidFill>
                <a:schemeClr val="accent3">
                  <a:lumMod val="20000"/>
                  <a:lumOff val="80000"/>
                </a:schemeClr>
              </a:solidFill>
            </a:endParaRPr>
          </a:p>
        </p:txBody>
      </p:sp>
      <p:sp>
        <p:nvSpPr>
          <p:cNvPr id="21" name="Flowchart: Punched Tape 20">
            <a:extLst>
              <a:ext uri="{FF2B5EF4-FFF2-40B4-BE49-F238E27FC236}">
                <a16:creationId xmlns:a16="http://schemas.microsoft.com/office/drawing/2014/main" id="{5F4724C3-BED0-431E-9BEE-D0B935EEFCB6}"/>
              </a:ext>
            </a:extLst>
          </p:cNvPr>
          <p:cNvSpPr/>
          <p:nvPr/>
        </p:nvSpPr>
        <p:spPr>
          <a:xfrm>
            <a:off x="7100888" y="3633687"/>
            <a:ext cx="4254500" cy="1638300"/>
          </a:xfrm>
          <a:prstGeom prst="flowChartPunchedTape">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US" sz="3200" dirty="0">
                <a:solidFill>
                  <a:srgbClr val="002060"/>
                </a:solidFill>
              </a:rPr>
              <a:t>11 billion</a:t>
            </a:r>
          </a:p>
          <a:p>
            <a:r>
              <a:rPr lang="en-US" sz="2400" dirty="0">
                <a:solidFill>
                  <a:srgbClr val="002060"/>
                </a:solidFill>
              </a:rPr>
              <a:t>MIRAGRODEP</a:t>
            </a:r>
          </a:p>
          <a:p>
            <a:r>
              <a:rPr lang="en-US" sz="2400" dirty="0">
                <a:solidFill>
                  <a:srgbClr val="002060"/>
                </a:solidFill>
              </a:rPr>
              <a:t>(IFPRI-IISD)</a:t>
            </a:r>
            <a:endParaRPr lang="en-US" sz="2000" dirty="0">
              <a:solidFill>
                <a:srgbClr val="002060"/>
              </a:solidFill>
            </a:endParaRPr>
          </a:p>
        </p:txBody>
      </p:sp>
      <p:sp>
        <p:nvSpPr>
          <p:cNvPr id="22" name="Flowchart: Punched Tape 21">
            <a:extLst>
              <a:ext uri="{FF2B5EF4-FFF2-40B4-BE49-F238E27FC236}">
                <a16:creationId xmlns:a16="http://schemas.microsoft.com/office/drawing/2014/main" id="{89C2D7E7-9AFB-4D57-9865-A15775D3C66F}"/>
              </a:ext>
            </a:extLst>
          </p:cNvPr>
          <p:cNvSpPr/>
          <p:nvPr/>
        </p:nvSpPr>
        <p:spPr>
          <a:xfrm>
            <a:off x="1499477" y="4646834"/>
            <a:ext cx="4254500" cy="1638300"/>
          </a:xfrm>
          <a:prstGeom prst="flowChartPunchedTape">
            <a:avLst/>
          </a:prstGeom>
          <a:ln/>
        </p:spPr>
        <p:style>
          <a:lnRef idx="3">
            <a:schemeClr val="lt1"/>
          </a:lnRef>
          <a:fillRef idx="1">
            <a:schemeClr val="accent5"/>
          </a:fillRef>
          <a:effectRef idx="1">
            <a:schemeClr val="accent5"/>
          </a:effectRef>
          <a:fontRef idx="minor">
            <a:schemeClr val="lt1"/>
          </a:fontRef>
        </p:style>
        <p:txBody>
          <a:bodyPr rtlCol="0" anchor="ctr"/>
          <a:lstStyle/>
          <a:p>
            <a:pPr algn="r"/>
            <a:r>
              <a:rPr lang="en-US" sz="3200" dirty="0">
                <a:solidFill>
                  <a:srgbClr val="353534"/>
                </a:solidFill>
              </a:rPr>
              <a:t>7 billion</a:t>
            </a:r>
          </a:p>
          <a:p>
            <a:r>
              <a:rPr lang="en-US" sz="2200" dirty="0">
                <a:solidFill>
                  <a:srgbClr val="353534"/>
                </a:solidFill>
              </a:rPr>
              <a:t>Investment Framework </a:t>
            </a:r>
          </a:p>
          <a:p>
            <a:r>
              <a:rPr lang="en-US" sz="2400" dirty="0">
                <a:solidFill>
                  <a:srgbClr val="353534"/>
                </a:solidFill>
              </a:rPr>
              <a:t>for Nutrition </a:t>
            </a:r>
          </a:p>
          <a:p>
            <a:r>
              <a:rPr lang="en-US" dirty="0">
                <a:solidFill>
                  <a:srgbClr val="353534"/>
                </a:solidFill>
              </a:rPr>
              <a:t>(World Bank)</a:t>
            </a:r>
            <a:endParaRPr lang="en-US" sz="1600" dirty="0">
              <a:solidFill>
                <a:srgbClr val="353534"/>
              </a:solidFill>
            </a:endParaRPr>
          </a:p>
        </p:txBody>
      </p:sp>
    </p:spTree>
    <p:extLst>
      <p:ext uri="{BB962C8B-B14F-4D97-AF65-F5344CB8AC3E}">
        <p14:creationId xmlns:p14="http://schemas.microsoft.com/office/powerpoint/2010/main" val="107953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47AE4-DD36-4432-85F5-7E4CCC147FBB}"/>
              </a:ext>
            </a:extLst>
          </p:cNvPr>
          <p:cNvSpPr>
            <a:spLocks noGrp="1"/>
          </p:cNvSpPr>
          <p:nvPr>
            <p:ph type="title"/>
          </p:nvPr>
        </p:nvSpPr>
        <p:spPr>
          <a:xfrm>
            <a:off x="782639" y="138950"/>
            <a:ext cx="10515600" cy="1325563"/>
          </a:xfrm>
        </p:spPr>
        <p:txBody>
          <a:bodyPr>
            <a:normAutofit fontScale="90000"/>
          </a:bodyPr>
          <a:lstStyle/>
          <a:p>
            <a:r>
              <a:rPr lang="en-US" dirty="0"/>
              <a:t>Existing SDG2 Costing </a:t>
            </a:r>
            <a:br>
              <a:rPr lang="en-US" dirty="0"/>
            </a:br>
            <a:r>
              <a:rPr lang="en-US" dirty="0"/>
              <a:t>Exercise</a:t>
            </a:r>
          </a:p>
        </p:txBody>
      </p:sp>
      <p:sp>
        <p:nvSpPr>
          <p:cNvPr id="10" name="Rectangle 9">
            <a:extLst>
              <a:ext uri="{FF2B5EF4-FFF2-40B4-BE49-F238E27FC236}">
                <a16:creationId xmlns:a16="http://schemas.microsoft.com/office/drawing/2014/main" id="{048D3C43-6C46-4818-A96D-5B979B5B7715}"/>
              </a:ext>
            </a:extLst>
          </p:cNvPr>
          <p:cNvSpPr/>
          <p:nvPr/>
        </p:nvSpPr>
        <p:spPr>
          <a:xfrm>
            <a:off x="9809421" y="5338383"/>
            <a:ext cx="2133841" cy="1073848"/>
          </a:xfrm>
          <a:prstGeom prst="rect">
            <a:avLst/>
          </a:prstGeom>
          <a:solidFill>
            <a:srgbClr val="35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3"/>
            <a:extLst>
              <a:ext uri="{FF2B5EF4-FFF2-40B4-BE49-F238E27FC236}">
                <a16:creationId xmlns:a16="http://schemas.microsoft.com/office/drawing/2014/main" id="{1EC579C1-75BB-4230-B690-7457A44BE617}"/>
              </a:ext>
            </a:extLst>
          </p:cNvPr>
          <p:cNvSpPr/>
          <p:nvPr/>
        </p:nvSpPr>
        <p:spPr>
          <a:xfrm>
            <a:off x="6129338" y="5913653"/>
            <a:ext cx="6197600" cy="923330"/>
          </a:xfrm>
          <a:prstGeom prst="rect">
            <a:avLst/>
          </a:prstGeom>
        </p:spPr>
        <p:txBody>
          <a:bodyPr wrap="square">
            <a:spAutoFit/>
          </a:bodyPr>
          <a:lstStyle/>
          <a:p>
            <a:pPr algn="r"/>
            <a:r>
              <a:rPr lang="en-US" b="1" dirty="0">
                <a:solidFill>
                  <a:srgbClr val="89A527"/>
                </a:solidFill>
                <a:latin typeface="myriad-pro-condensed"/>
              </a:rPr>
              <a:t>IFPRI Brief: Quantifying the cost and benefits of ending hunger and undernutrition: Examining the differences among alternative approaches</a:t>
            </a:r>
            <a:endParaRPr lang="en-US" b="1" i="0" dirty="0">
              <a:solidFill>
                <a:srgbClr val="89A527"/>
              </a:solidFill>
              <a:effectLst/>
              <a:latin typeface="myriad-pro-condensed"/>
            </a:endParaRPr>
          </a:p>
        </p:txBody>
      </p:sp>
      <p:sp>
        <p:nvSpPr>
          <p:cNvPr id="19" name="Flowchart: Punched Tape 18">
            <a:extLst>
              <a:ext uri="{FF2B5EF4-FFF2-40B4-BE49-F238E27FC236}">
                <a16:creationId xmlns:a16="http://schemas.microsoft.com/office/drawing/2014/main" id="{9E7D037B-5C06-44CF-91DD-3485822D42EE}"/>
              </a:ext>
            </a:extLst>
          </p:cNvPr>
          <p:cNvSpPr/>
          <p:nvPr/>
        </p:nvSpPr>
        <p:spPr>
          <a:xfrm>
            <a:off x="1054100" y="1967104"/>
            <a:ext cx="4508500" cy="1638300"/>
          </a:xfrm>
          <a:prstGeom prst="flowChartPunchedTape">
            <a:avLst/>
          </a:prstGeom>
          <a:ln/>
        </p:spPr>
        <p:style>
          <a:lnRef idx="3">
            <a:schemeClr val="lt1"/>
          </a:lnRef>
          <a:fillRef idx="1">
            <a:schemeClr val="accent1"/>
          </a:fillRef>
          <a:effectRef idx="1">
            <a:schemeClr val="accent1"/>
          </a:effectRef>
          <a:fontRef idx="minor">
            <a:schemeClr val="lt1"/>
          </a:fontRef>
        </p:style>
        <p:txBody>
          <a:bodyPr rtlCol="0" anchor="ctr"/>
          <a:lstStyle/>
          <a:p>
            <a:pPr algn="r"/>
            <a:r>
              <a:rPr lang="en-US" sz="3200" dirty="0">
                <a:solidFill>
                  <a:schemeClr val="accent3">
                    <a:lumMod val="20000"/>
                    <a:lumOff val="80000"/>
                  </a:schemeClr>
                </a:solidFill>
              </a:rPr>
              <a:t>265 billion</a:t>
            </a:r>
          </a:p>
          <a:p>
            <a:r>
              <a:rPr lang="en-US" sz="2400" dirty="0">
                <a:solidFill>
                  <a:schemeClr val="accent3">
                    <a:lumMod val="20000"/>
                    <a:lumOff val="80000"/>
                  </a:schemeClr>
                </a:solidFill>
              </a:rPr>
              <a:t>Achieving Zero Hunger </a:t>
            </a:r>
          </a:p>
          <a:p>
            <a:r>
              <a:rPr lang="en-US" sz="2400" dirty="0">
                <a:solidFill>
                  <a:schemeClr val="accent3">
                    <a:lumMod val="20000"/>
                    <a:lumOff val="80000"/>
                  </a:schemeClr>
                </a:solidFill>
              </a:rPr>
              <a:t>(FAO, IFAD, WFP)</a:t>
            </a:r>
            <a:endParaRPr lang="en-US" sz="2000" dirty="0">
              <a:solidFill>
                <a:schemeClr val="accent3">
                  <a:lumMod val="20000"/>
                  <a:lumOff val="80000"/>
                </a:schemeClr>
              </a:solidFill>
            </a:endParaRPr>
          </a:p>
        </p:txBody>
      </p:sp>
      <p:sp>
        <p:nvSpPr>
          <p:cNvPr id="20" name="Flowchart: Punched Tape 19">
            <a:extLst>
              <a:ext uri="{FF2B5EF4-FFF2-40B4-BE49-F238E27FC236}">
                <a16:creationId xmlns:a16="http://schemas.microsoft.com/office/drawing/2014/main" id="{A56955F1-4274-4346-84A1-9232CD78B44F}"/>
              </a:ext>
            </a:extLst>
          </p:cNvPr>
          <p:cNvSpPr/>
          <p:nvPr/>
        </p:nvSpPr>
        <p:spPr>
          <a:xfrm>
            <a:off x="7581900" y="631446"/>
            <a:ext cx="4254500" cy="1638300"/>
          </a:xfrm>
          <a:prstGeom prst="flowChartPunchedTape">
            <a:avLst/>
          </a:prstGeom>
          <a:ln/>
        </p:spPr>
        <p:style>
          <a:lnRef idx="3">
            <a:schemeClr val="lt1"/>
          </a:lnRef>
          <a:fillRef idx="1">
            <a:schemeClr val="accent3"/>
          </a:fillRef>
          <a:effectRef idx="1">
            <a:schemeClr val="accent3"/>
          </a:effectRef>
          <a:fontRef idx="minor">
            <a:schemeClr val="lt1"/>
          </a:fontRef>
        </p:style>
        <p:txBody>
          <a:bodyPr rtlCol="0" anchor="ctr"/>
          <a:lstStyle/>
          <a:p>
            <a:pPr algn="r"/>
            <a:r>
              <a:rPr lang="en-US" sz="3200" dirty="0">
                <a:solidFill>
                  <a:schemeClr val="accent3">
                    <a:lumMod val="20000"/>
                    <a:lumOff val="80000"/>
                  </a:schemeClr>
                </a:solidFill>
              </a:rPr>
              <a:t>52 billion</a:t>
            </a:r>
          </a:p>
          <a:p>
            <a:r>
              <a:rPr lang="en-US" sz="2400" dirty="0">
                <a:solidFill>
                  <a:schemeClr val="accent3">
                    <a:lumMod val="20000"/>
                    <a:lumOff val="80000"/>
                  </a:schemeClr>
                </a:solidFill>
              </a:rPr>
              <a:t>IMPACT (IFPRI)</a:t>
            </a:r>
            <a:endParaRPr lang="en-US" sz="2000" dirty="0">
              <a:solidFill>
                <a:schemeClr val="accent3">
                  <a:lumMod val="20000"/>
                  <a:lumOff val="80000"/>
                </a:schemeClr>
              </a:solidFill>
            </a:endParaRPr>
          </a:p>
        </p:txBody>
      </p:sp>
      <p:sp>
        <p:nvSpPr>
          <p:cNvPr id="21" name="Flowchart: Punched Tape 20">
            <a:extLst>
              <a:ext uri="{FF2B5EF4-FFF2-40B4-BE49-F238E27FC236}">
                <a16:creationId xmlns:a16="http://schemas.microsoft.com/office/drawing/2014/main" id="{5F4724C3-BED0-431E-9BEE-D0B935EEFCB6}"/>
              </a:ext>
            </a:extLst>
          </p:cNvPr>
          <p:cNvSpPr/>
          <p:nvPr/>
        </p:nvSpPr>
        <p:spPr>
          <a:xfrm>
            <a:off x="7100888" y="3633687"/>
            <a:ext cx="4254500" cy="1638300"/>
          </a:xfrm>
          <a:prstGeom prst="flowChartPunchedTape">
            <a:avLst/>
          </a:prstGeom>
          <a:ln/>
        </p:spPr>
        <p:style>
          <a:lnRef idx="3">
            <a:schemeClr val="lt1"/>
          </a:lnRef>
          <a:fillRef idx="1">
            <a:schemeClr val="accent6"/>
          </a:fillRef>
          <a:effectRef idx="1">
            <a:schemeClr val="accent6"/>
          </a:effectRef>
          <a:fontRef idx="minor">
            <a:schemeClr val="lt1"/>
          </a:fontRef>
        </p:style>
        <p:txBody>
          <a:bodyPr rtlCol="0" anchor="ctr"/>
          <a:lstStyle/>
          <a:p>
            <a:pPr algn="r"/>
            <a:r>
              <a:rPr lang="en-US" sz="3200" dirty="0">
                <a:solidFill>
                  <a:srgbClr val="002060"/>
                </a:solidFill>
              </a:rPr>
              <a:t>11 billion</a:t>
            </a:r>
          </a:p>
          <a:p>
            <a:r>
              <a:rPr lang="en-US" sz="2400" dirty="0">
                <a:solidFill>
                  <a:srgbClr val="002060"/>
                </a:solidFill>
              </a:rPr>
              <a:t>MIRAGRODEP</a:t>
            </a:r>
          </a:p>
          <a:p>
            <a:r>
              <a:rPr lang="en-US" sz="2400" dirty="0">
                <a:solidFill>
                  <a:srgbClr val="002060"/>
                </a:solidFill>
              </a:rPr>
              <a:t>(IFPRI-IISD)</a:t>
            </a:r>
            <a:endParaRPr lang="en-US" sz="2000" dirty="0">
              <a:solidFill>
                <a:srgbClr val="002060"/>
              </a:solidFill>
            </a:endParaRPr>
          </a:p>
        </p:txBody>
      </p:sp>
      <p:sp>
        <p:nvSpPr>
          <p:cNvPr id="22" name="Flowchart: Punched Tape 21">
            <a:extLst>
              <a:ext uri="{FF2B5EF4-FFF2-40B4-BE49-F238E27FC236}">
                <a16:creationId xmlns:a16="http://schemas.microsoft.com/office/drawing/2014/main" id="{89C2D7E7-9AFB-4D57-9865-A15775D3C66F}"/>
              </a:ext>
            </a:extLst>
          </p:cNvPr>
          <p:cNvSpPr/>
          <p:nvPr/>
        </p:nvSpPr>
        <p:spPr>
          <a:xfrm>
            <a:off x="1499477" y="4646834"/>
            <a:ext cx="4254500" cy="1638300"/>
          </a:xfrm>
          <a:prstGeom prst="flowChartPunchedTape">
            <a:avLst/>
          </a:prstGeom>
          <a:ln/>
        </p:spPr>
        <p:style>
          <a:lnRef idx="3">
            <a:schemeClr val="lt1"/>
          </a:lnRef>
          <a:fillRef idx="1">
            <a:schemeClr val="accent5"/>
          </a:fillRef>
          <a:effectRef idx="1">
            <a:schemeClr val="accent5"/>
          </a:effectRef>
          <a:fontRef idx="minor">
            <a:schemeClr val="lt1"/>
          </a:fontRef>
        </p:style>
        <p:txBody>
          <a:bodyPr rtlCol="0" anchor="ctr"/>
          <a:lstStyle/>
          <a:p>
            <a:pPr algn="r"/>
            <a:r>
              <a:rPr lang="en-US" sz="3200" dirty="0">
                <a:solidFill>
                  <a:srgbClr val="353534"/>
                </a:solidFill>
              </a:rPr>
              <a:t>7 billion</a:t>
            </a:r>
          </a:p>
          <a:p>
            <a:r>
              <a:rPr lang="en-US" sz="2200" dirty="0">
                <a:solidFill>
                  <a:srgbClr val="353534"/>
                </a:solidFill>
              </a:rPr>
              <a:t>Investment Framework </a:t>
            </a:r>
          </a:p>
          <a:p>
            <a:r>
              <a:rPr lang="en-US" sz="2400" dirty="0">
                <a:solidFill>
                  <a:srgbClr val="353534"/>
                </a:solidFill>
              </a:rPr>
              <a:t>for Nutrition </a:t>
            </a:r>
          </a:p>
          <a:p>
            <a:r>
              <a:rPr lang="en-US" dirty="0">
                <a:solidFill>
                  <a:srgbClr val="353534"/>
                </a:solidFill>
              </a:rPr>
              <a:t>(World Bank)</a:t>
            </a:r>
            <a:endParaRPr lang="en-US" sz="1600" dirty="0">
              <a:solidFill>
                <a:srgbClr val="353534"/>
              </a:solidFill>
            </a:endParaRPr>
          </a:p>
        </p:txBody>
      </p:sp>
      <p:sp>
        <p:nvSpPr>
          <p:cNvPr id="24" name="Scroll: Vertical 23">
            <a:extLst>
              <a:ext uri="{FF2B5EF4-FFF2-40B4-BE49-F238E27FC236}">
                <a16:creationId xmlns:a16="http://schemas.microsoft.com/office/drawing/2014/main" id="{D73FA327-44BC-4C83-82F3-0DD477D1CFDE}"/>
              </a:ext>
            </a:extLst>
          </p:cNvPr>
          <p:cNvSpPr/>
          <p:nvPr/>
        </p:nvSpPr>
        <p:spPr>
          <a:xfrm>
            <a:off x="573088" y="1530909"/>
            <a:ext cx="3459541" cy="2510690"/>
          </a:xfrm>
          <a:prstGeom prst="verticalScroll">
            <a:avLst/>
          </a:prstGeom>
          <a:ln/>
        </p:spPr>
        <p:style>
          <a:lnRef idx="3">
            <a:schemeClr val="lt1"/>
          </a:lnRef>
          <a:fillRef idx="1">
            <a:schemeClr val="accent1"/>
          </a:fillRef>
          <a:effectRef idx="1">
            <a:schemeClr val="accent1"/>
          </a:effectRef>
          <a:fontRef idx="minor">
            <a:schemeClr val="lt1"/>
          </a:fontRef>
        </p:style>
        <p:txBody>
          <a:bodyPr rtlCol="0" anchor="ctr"/>
          <a:lstStyle/>
          <a:p>
            <a:r>
              <a:rPr lang="en-US" sz="2000" dirty="0">
                <a:solidFill>
                  <a:schemeClr val="accent3">
                    <a:lumMod val="20000"/>
                    <a:lumOff val="80000"/>
                  </a:schemeClr>
                </a:solidFill>
              </a:rPr>
              <a:t>What are the additional transfers and investments needed to end poverty and hunger in all countries by 2030?</a:t>
            </a:r>
          </a:p>
        </p:txBody>
      </p:sp>
      <p:sp>
        <p:nvSpPr>
          <p:cNvPr id="26" name="Scroll: Vertical 25">
            <a:extLst>
              <a:ext uri="{FF2B5EF4-FFF2-40B4-BE49-F238E27FC236}">
                <a16:creationId xmlns:a16="http://schemas.microsoft.com/office/drawing/2014/main" id="{74B5ED08-0DB3-416E-8250-14955148C28C}"/>
              </a:ext>
            </a:extLst>
          </p:cNvPr>
          <p:cNvSpPr/>
          <p:nvPr/>
        </p:nvSpPr>
        <p:spPr>
          <a:xfrm>
            <a:off x="6629402" y="307682"/>
            <a:ext cx="3459541" cy="2510690"/>
          </a:xfrm>
          <a:prstGeom prst="verticalScroll">
            <a:avLst/>
          </a:prstGeom>
          <a:ln/>
        </p:spPr>
        <p:style>
          <a:lnRef idx="3">
            <a:schemeClr val="lt1"/>
          </a:lnRef>
          <a:fillRef idx="1">
            <a:schemeClr val="accent3"/>
          </a:fillRef>
          <a:effectRef idx="1">
            <a:schemeClr val="accent3"/>
          </a:effectRef>
          <a:fontRef idx="minor">
            <a:schemeClr val="lt1"/>
          </a:fontRef>
        </p:style>
        <p:txBody>
          <a:bodyPr rtlCol="0" anchor="ctr"/>
          <a:lstStyle/>
          <a:p>
            <a:r>
              <a:rPr lang="en-US" sz="2000" dirty="0">
                <a:solidFill>
                  <a:schemeClr val="accent3">
                    <a:lumMod val="20000"/>
                    <a:lumOff val="80000"/>
                  </a:schemeClr>
                </a:solidFill>
              </a:rPr>
              <a:t>How much would hunger</a:t>
            </a:r>
          </a:p>
          <a:p>
            <a:r>
              <a:rPr lang="en-US" sz="2000" dirty="0">
                <a:solidFill>
                  <a:schemeClr val="accent3">
                    <a:lumMod val="20000"/>
                    <a:lumOff val="80000"/>
                  </a:schemeClr>
                </a:solidFill>
              </a:rPr>
              <a:t>decrease given investments</a:t>
            </a:r>
          </a:p>
          <a:p>
            <a:r>
              <a:rPr lang="en-US" sz="2000" dirty="0">
                <a:solidFill>
                  <a:schemeClr val="accent3">
                    <a:lumMod val="20000"/>
                    <a:lumOff val="80000"/>
                  </a:schemeClr>
                </a:solidFill>
              </a:rPr>
              <a:t>to achieve target yield</a:t>
            </a:r>
          </a:p>
          <a:p>
            <a:r>
              <a:rPr lang="en-US" sz="2000" dirty="0">
                <a:solidFill>
                  <a:schemeClr val="accent3">
                    <a:lumMod val="20000"/>
                    <a:lumOff val="80000"/>
                  </a:schemeClr>
                </a:solidFill>
              </a:rPr>
              <a:t>increases by 2030?</a:t>
            </a:r>
          </a:p>
        </p:txBody>
      </p:sp>
      <p:sp>
        <p:nvSpPr>
          <p:cNvPr id="27" name="Scroll: Vertical 26">
            <a:extLst>
              <a:ext uri="{FF2B5EF4-FFF2-40B4-BE49-F238E27FC236}">
                <a16:creationId xmlns:a16="http://schemas.microsoft.com/office/drawing/2014/main" id="{B2C0ADC3-1B67-4EB8-AC39-AD900F3CA194}"/>
              </a:ext>
            </a:extLst>
          </p:cNvPr>
          <p:cNvSpPr/>
          <p:nvPr/>
        </p:nvSpPr>
        <p:spPr>
          <a:xfrm>
            <a:off x="6096000" y="3227312"/>
            <a:ext cx="3459541" cy="2510690"/>
          </a:xfrm>
          <a:prstGeom prst="verticalScroll">
            <a:avLst/>
          </a:prstGeom>
          <a:ln/>
        </p:spPr>
        <p:style>
          <a:lnRef idx="3">
            <a:schemeClr val="lt1"/>
          </a:lnRef>
          <a:fillRef idx="1">
            <a:schemeClr val="accent6"/>
          </a:fillRef>
          <a:effectRef idx="1">
            <a:schemeClr val="accent6"/>
          </a:effectRef>
          <a:fontRef idx="minor">
            <a:schemeClr val="lt1"/>
          </a:fontRef>
        </p:style>
        <p:txBody>
          <a:bodyPr rtlCol="0" anchor="ctr"/>
          <a:lstStyle/>
          <a:p>
            <a:r>
              <a:rPr lang="en-US" sz="2000" dirty="0">
                <a:solidFill>
                  <a:srgbClr val="000000"/>
                </a:solidFill>
              </a:rPr>
              <a:t>What is the minimum cost to</a:t>
            </a:r>
          </a:p>
          <a:p>
            <a:r>
              <a:rPr lang="en-US" sz="2000" dirty="0">
                <a:solidFill>
                  <a:srgbClr val="000000"/>
                </a:solidFill>
              </a:rPr>
              <a:t>end hunger for vulnerable</a:t>
            </a:r>
          </a:p>
          <a:p>
            <a:r>
              <a:rPr lang="en-US" sz="2000" dirty="0">
                <a:solidFill>
                  <a:srgbClr val="000000"/>
                </a:solidFill>
              </a:rPr>
              <a:t>households in all countries</a:t>
            </a:r>
          </a:p>
          <a:p>
            <a:r>
              <a:rPr lang="en-US" sz="2000" dirty="0">
                <a:solidFill>
                  <a:srgbClr val="000000"/>
                </a:solidFill>
              </a:rPr>
              <a:t>by 2030?</a:t>
            </a:r>
          </a:p>
        </p:txBody>
      </p:sp>
      <p:sp>
        <p:nvSpPr>
          <p:cNvPr id="28" name="Scroll: Vertical 27">
            <a:extLst>
              <a:ext uri="{FF2B5EF4-FFF2-40B4-BE49-F238E27FC236}">
                <a16:creationId xmlns:a16="http://schemas.microsoft.com/office/drawing/2014/main" id="{6F37055B-E2FD-403B-8AC0-B85AD398C5D3}"/>
              </a:ext>
            </a:extLst>
          </p:cNvPr>
          <p:cNvSpPr/>
          <p:nvPr/>
        </p:nvSpPr>
        <p:spPr>
          <a:xfrm>
            <a:off x="764176" y="4210639"/>
            <a:ext cx="3459541" cy="2510690"/>
          </a:xfrm>
          <a:prstGeom prst="verticalScroll">
            <a:avLst/>
          </a:prstGeom>
          <a:ln/>
        </p:spPr>
        <p:style>
          <a:lnRef idx="3">
            <a:schemeClr val="lt1"/>
          </a:lnRef>
          <a:fillRef idx="1">
            <a:schemeClr val="accent5"/>
          </a:fillRef>
          <a:effectRef idx="1">
            <a:schemeClr val="accent5"/>
          </a:effectRef>
          <a:fontRef idx="minor">
            <a:schemeClr val="lt1"/>
          </a:fontRef>
        </p:style>
        <p:txBody>
          <a:bodyPr rtlCol="0" anchor="ctr"/>
          <a:lstStyle/>
          <a:p>
            <a:r>
              <a:rPr lang="en-US" sz="2000" dirty="0">
                <a:solidFill>
                  <a:srgbClr val="353534"/>
                </a:solidFill>
              </a:rPr>
              <a:t>What is the minimum cost to</a:t>
            </a:r>
          </a:p>
          <a:p>
            <a:r>
              <a:rPr lang="en-US" sz="2000" dirty="0">
                <a:solidFill>
                  <a:srgbClr val="353534"/>
                </a:solidFill>
              </a:rPr>
              <a:t>meet the World Health</a:t>
            </a:r>
          </a:p>
          <a:p>
            <a:r>
              <a:rPr lang="en-US" sz="2000" dirty="0">
                <a:solidFill>
                  <a:srgbClr val="353534"/>
                </a:solidFill>
              </a:rPr>
              <a:t>Assembly (WHA) goals on</a:t>
            </a:r>
          </a:p>
          <a:p>
            <a:r>
              <a:rPr lang="en-US" sz="2000" dirty="0">
                <a:solidFill>
                  <a:srgbClr val="353534"/>
                </a:solidFill>
              </a:rPr>
              <a:t>reducing undernutrition</a:t>
            </a:r>
          </a:p>
          <a:p>
            <a:r>
              <a:rPr lang="en-US" sz="2000" dirty="0">
                <a:solidFill>
                  <a:srgbClr val="353534"/>
                </a:solidFill>
              </a:rPr>
              <a:t>by 2025?</a:t>
            </a:r>
          </a:p>
        </p:txBody>
      </p:sp>
    </p:spTree>
    <p:extLst>
      <p:ext uri="{BB962C8B-B14F-4D97-AF65-F5344CB8AC3E}">
        <p14:creationId xmlns:p14="http://schemas.microsoft.com/office/powerpoint/2010/main" val="336799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1429-3441-4CFE-98FB-C5A1302FA186}"/>
              </a:ext>
            </a:extLst>
          </p:cNvPr>
          <p:cNvSpPr>
            <a:spLocks noGrp="1"/>
          </p:cNvSpPr>
          <p:nvPr>
            <p:ph type="title"/>
          </p:nvPr>
        </p:nvSpPr>
        <p:spPr/>
        <p:txBody>
          <a:bodyPr/>
          <a:lstStyle/>
          <a:p>
            <a:r>
              <a:rPr lang="en-US" dirty="0"/>
              <a:t>Ceres2030 Model Overview</a:t>
            </a:r>
          </a:p>
        </p:txBody>
      </p:sp>
      <p:grpSp>
        <p:nvGrpSpPr>
          <p:cNvPr id="3" name="Group 2">
            <a:extLst>
              <a:ext uri="{FF2B5EF4-FFF2-40B4-BE49-F238E27FC236}">
                <a16:creationId xmlns:a16="http://schemas.microsoft.com/office/drawing/2014/main" id="{3F1F7370-04FF-4DFD-9527-D097E1A81F5F}"/>
              </a:ext>
            </a:extLst>
          </p:cNvPr>
          <p:cNvGrpSpPr/>
          <p:nvPr/>
        </p:nvGrpSpPr>
        <p:grpSpPr>
          <a:xfrm>
            <a:off x="265722" y="1888610"/>
            <a:ext cx="4734150" cy="3265283"/>
            <a:chOff x="265722" y="1888610"/>
            <a:chExt cx="4734150" cy="3265283"/>
          </a:xfrm>
        </p:grpSpPr>
        <p:sp>
          <p:nvSpPr>
            <p:cNvPr id="16" name="Rectangle 15">
              <a:extLst>
                <a:ext uri="{FF2B5EF4-FFF2-40B4-BE49-F238E27FC236}">
                  <a16:creationId xmlns:a16="http://schemas.microsoft.com/office/drawing/2014/main" id="{B9B2CB4E-18E5-4325-A2A7-D10E14B785FA}"/>
                </a:ext>
              </a:extLst>
            </p:cNvPr>
            <p:cNvSpPr/>
            <p:nvPr/>
          </p:nvSpPr>
          <p:spPr>
            <a:xfrm>
              <a:off x="1108697" y="1888610"/>
              <a:ext cx="3048200" cy="3265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800" dirty="0">
                  <a:solidFill>
                    <a:schemeClr val="bg2"/>
                  </a:solidFill>
                </a:rPr>
                <a:t>QUESTIONS</a:t>
              </a:r>
            </a:p>
            <a:p>
              <a:endParaRPr lang="en-US" sz="2800" dirty="0">
                <a:solidFill>
                  <a:schemeClr val="bg2"/>
                </a:solidFill>
              </a:endParaRPr>
            </a:p>
          </p:txBody>
        </p:sp>
        <p:sp>
          <p:nvSpPr>
            <p:cNvPr id="20" name="Isosceles Triangle 19">
              <a:extLst>
                <a:ext uri="{FF2B5EF4-FFF2-40B4-BE49-F238E27FC236}">
                  <a16:creationId xmlns:a16="http://schemas.microsoft.com/office/drawing/2014/main" id="{E2EAD689-018C-43EE-AF56-997A03D36B57}"/>
                </a:ext>
              </a:extLst>
            </p:cNvPr>
            <p:cNvSpPr/>
            <p:nvPr/>
          </p:nvSpPr>
          <p:spPr>
            <a:xfrm rot="5400000">
              <a:off x="2945744" y="3099764"/>
              <a:ext cx="3265282" cy="8429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8C2A34-29A1-4AC4-B46E-A4FEA9D11336}"/>
                </a:ext>
              </a:extLst>
            </p:cNvPr>
            <p:cNvSpPr/>
            <p:nvPr/>
          </p:nvSpPr>
          <p:spPr>
            <a:xfrm>
              <a:off x="265722" y="1888610"/>
              <a:ext cx="842976" cy="3265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grpSp>
      <p:sp>
        <p:nvSpPr>
          <p:cNvPr id="24" name="Isosceles Triangle 23">
            <a:extLst>
              <a:ext uri="{FF2B5EF4-FFF2-40B4-BE49-F238E27FC236}">
                <a16:creationId xmlns:a16="http://schemas.microsoft.com/office/drawing/2014/main" id="{C42C8FD2-37FC-41DA-9517-39B83C3FF415}"/>
              </a:ext>
            </a:extLst>
          </p:cNvPr>
          <p:cNvSpPr/>
          <p:nvPr/>
        </p:nvSpPr>
        <p:spPr>
          <a:xfrm rot="5400000">
            <a:off x="-945431" y="3099764"/>
            <a:ext cx="3265282" cy="8429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9B20D56-0673-49D0-85B2-D021D781006F}"/>
              </a:ext>
            </a:extLst>
          </p:cNvPr>
          <p:cNvSpPr/>
          <p:nvPr/>
        </p:nvSpPr>
        <p:spPr>
          <a:xfrm>
            <a:off x="1108696" y="2969069"/>
            <a:ext cx="3048200" cy="1446550"/>
          </a:xfrm>
          <a:prstGeom prst="rect">
            <a:avLst/>
          </a:prstGeom>
        </p:spPr>
        <p:txBody>
          <a:bodyPr wrap="square">
            <a:spAutoFit/>
          </a:bodyPr>
          <a:lstStyle/>
          <a:p>
            <a:pPr algn="ctr"/>
            <a:r>
              <a:rPr lang="en-US" sz="2800" dirty="0">
                <a:solidFill>
                  <a:schemeClr val="bg1"/>
                </a:solidFill>
              </a:rPr>
              <a:t>Targets for SDG 2</a:t>
            </a:r>
          </a:p>
          <a:p>
            <a:pPr algn="ctr"/>
            <a:r>
              <a:rPr lang="en-US" sz="2000" dirty="0">
                <a:solidFill>
                  <a:schemeClr val="bg2"/>
                </a:solidFill>
              </a:rPr>
              <a:t>2.1 Target</a:t>
            </a:r>
          </a:p>
          <a:p>
            <a:pPr algn="ctr"/>
            <a:r>
              <a:rPr lang="en-US" sz="2000" dirty="0">
                <a:solidFill>
                  <a:schemeClr val="bg2"/>
                </a:solidFill>
              </a:rPr>
              <a:t>2.3 Targets</a:t>
            </a:r>
          </a:p>
          <a:p>
            <a:pPr algn="ctr"/>
            <a:r>
              <a:rPr lang="en-US" sz="2000" dirty="0">
                <a:solidFill>
                  <a:schemeClr val="bg2"/>
                </a:solidFill>
              </a:rPr>
              <a:t>2.4 Targets</a:t>
            </a:r>
          </a:p>
        </p:txBody>
      </p:sp>
    </p:spTree>
    <p:extLst>
      <p:ext uri="{BB962C8B-B14F-4D97-AF65-F5344CB8AC3E}">
        <p14:creationId xmlns:p14="http://schemas.microsoft.com/office/powerpoint/2010/main" val="429447834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1429-3441-4CFE-98FB-C5A1302FA186}"/>
              </a:ext>
            </a:extLst>
          </p:cNvPr>
          <p:cNvSpPr>
            <a:spLocks noGrp="1"/>
          </p:cNvSpPr>
          <p:nvPr>
            <p:ph type="title"/>
          </p:nvPr>
        </p:nvSpPr>
        <p:spPr/>
        <p:txBody>
          <a:bodyPr/>
          <a:lstStyle/>
          <a:p>
            <a:r>
              <a:rPr lang="en-US" dirty="0"/>
              <a:t>Ceres2030 Model Overview</a:t>
            </a:r>
          </a:p>
        </p:txBody>
      </p:sp>
      <p:sp>
        <p:nvSpPr>
          <p:cNvPr id="18" name="Rectangle 17">
            <a:extLst>
              <a:ext uri="{FF2B5EF4-FFF2-40B4-BE49-F238E27FC236}">
                <a16:creationId xmlns:a16="http://schemas.microsoft.com/office/drawing/2014/main" id="{61852657-5342-4BDF-AE32-330C6C259CEE}"/>
              </a:ext>
            </a:extLst>
          </p:cNvPr>
          <p:cNvSpPr/>
          <p:nvPr/>
        </p:nvSpPr>
        <p:spPr>
          <a:xfrm>
            <a:off x="5187656" y="2509905"/>
            <a:ext cx="2179290" cy="2022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Achieve Goals,</a:t>
            </a:r>
          </a:p>
          <a:p>
            <a:pPr algn="ctr"/>
            <a:r>
              <a:rPr lang="en-US" sz="2800" dirty="0">
                <a:solidFill>
                  <a:schemeClr val="bg1"/>
                </a:solidFill>
              </a:rPr>
              <a:t>Minimize Cost</a:t>
            </a:r>
          </a:p>
        </p:txBody>
      </p:sp>
      <p:grpSp>
        <p:nvGrpSpPr>
          <p:cNvPr id="3" name="Group 2">
            <a:extLst>
              <a:ext uri="{FF2B5EF4-FFF2-40B4-BE49-F238E27FC236}">
                <a16:creationId xmlns:a16="http://schemas.microsoft.com/office/drawing/2014/main" id="{3F1F7370-04FF-4DFD-9527-D097E1A81F5F}"/>
              </a:ext>
            </a:extLst>
          </p:cNvPr>
          <p:cNvGrpSpPr/>
          <p:nvPr/>
        </p:nvGrpSpPr>
        <p:grpSpPr>
          <a:xfrm>
            <a:off x="265722" y="1888610"/>
            <a:ext cx="4734150" cy="3265283"/>
            <a:chOff x="265722" y="1888610"/>
            <a:chExt cx="4734150" cy="3265283"/>
          </a:xfrm>
        </p:grpSpPr>
        <p:sp>
          <p:nvSpPr>
            <p:cNvPr id="16" name="Rectangle 15">
              <a:extLst>
                <a:ext uri="{FF2B5EF4-FFF2-40B4-BE49-F238E27FC236}">
                  <a16:creationId xmlns:a16="http://schemas.microsoft.com/office/drawing/2014/main" id="{B9B2CB4E-18E5-4325-A2A7-D10E14B785FA}"/>
                </a:ext>
              </a:extLst>
            </p:cNvPr>
            <p:cNvSpPr/>
            <p:nvPr/>
          </p:nvSpPr>
          <p:spPr>
            <a:xfrm>
              <a:off x="1108697" y="1888610"/>
              <a:ext cx="3048200" cy="3265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800" dirty="0">
                  <a:solidFill>
                    <a:schemeClr val="bg2"/>
                  </a:solidFill>
                </a:rPr>
                <a:t>QUESTIONS</a:t>
              </a:r>
            </a:p>
            <a:p>
              <a:endParaRPr lang="en-US" sz="2800" dirty="0">
                <a:solidFill>
                  <a:schemeClr val="bg2"/>
                </a:solidFill>
              </a:endParaRPr>
            </a:p>
          </p:txBody>
        </p:sp>
        <p:sp>
          <p:nvSpPr>
            <p:cNvPr id="20" name="Isosceles Triangle 19">
              <a:extLst>
                <a:ext uri="{FF2B5EF4-FFF2-40B4-BE49-F238E27FC236}">
                  <a16:creationId xmlns:a16="http://schemas.microsoft.com/office/drawing/2014/main" id="{E2EAD689-018C-43EE-AF56-997A03D36B57}"/>
                </a:ext>
              </a:extLst>
            </p:cNvPr>
            <p:cNvSpPr/>
            <p:nvPr/>
          </p:nvSpPr>
          <p:spPr>
            <a:xfrm rot="5400000">
              <a:off x="2945744" y="3099764"/>
              <a:ext cx="3265282" cy="8429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8C2A34-29A1-4AC4-B46E-A4FEA9D11336}"/>
                </a:ext>
              </a:extLst>
            </p:cNvPr>
            <p:cNvSpPr/>
            <p:nvPr/>
          </p:nvSpPr>
          <p:spPr>
            <a:xfrm>
              <a:off x="265722" y="1888610"/>
              <a:ext cx="842976" cy="3265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grpSp>
      <p:sp>
        <p:nvSpPr>
          <p:cNvPr id="24" name="Isosceles Triangle 23">
            <a:extLst>
              <a:ext uri="{FF2B5EF4-FFF2-40B4-BE49-F238E27FC236}">
                <a16:creationId xmlns:a16="http://schemas.microsoft.com/office/drawing/2014/main" id="{C42C8FD2-37FC-41DA-9517-39B83C3FF415}"/>
              </a:ext>
            </a:extLst>
          </p:cNvPr>
          <p:cNvSpPr/>
          <p:nvPr/>
        </p:nvSpPr>
        <p:spPr>
          <a:xfrm rot="5400000">
            <a:off x="-945431" y="3099764"/>
            <a:ext cx="3265282" cy="8429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9B20D56-0673-49D0-85B2-D021D781006F}"/>
              </a:ext>
            </a:extLst>
          </p:cNvPr>
          <p:cNvSpPr/>
          <p:nvPr/>
        </p:nvSpPr>
        <p:spPr>
          <a:xfrm>
            <a:off x="1108696" y="2969069"/>
            <a:ext cx="3048200" cy="1446550"/>
          </a:xfrm>
          <a:prstGeom prst="rect">
            <a:avLst/>
          </a:prstGeom>
        </p:spPr>
        <p:txBody>
          <a:bodyPr wrap="square">
            <a:spAutoFit/>
          </a:bodyPr>
          <a:lstStyle/>
          <a:p>
            <a:pPr algn="ctr"/>
            <a:r>
              <a:rPr lang="en-US" sz="2800" dirty="0">
                <a:solidFill>
                  <a:schemeClr val="bg1"/>
                </a:solidFill>
              </a:rPr>
              <a:t>Targets for SDG 2</a:t>
            </a:r>
          </a:p>
          <a:p>
            <a:pPr algn="ctr"/>
            <a:r>
              <a:rPr lang="en-US" sz="2000" dirty="0">
                <a:solidFill>
                  <a:schemeClr val="bg2"/>
                </a:solidFill>
              </a:rPr>
              <a:t>2.1 Target</a:t>
            </a:r>
          </a:p>
          <a:p>
            <a:pPr algn="ctr"/>
            <a:r>
              <a:rPr lang="en-US" sz="2000" dirty="0">
                <a:solidFill>
                  <a:schemeClr val="bg2"/>
                </a:solidFill>
              </a:rPr>
              <a:t>2.3 Targets</a:t>
            </a:r>
          </a:p>
          <a:p>
            <a:pPr algn="ctr"/>
            <a:r>
              <a:rPr lang="en-US" sz="2000" dirty="0">
                <a:solidFill>
                  <a:schemeClr val="bg2"/>
                </a:solidFill>
              </a:rPr>
              <a:t>2.4 Targets</a:t>
            </a:r>
          </a:p>
        </p:txBody>
      </p:sp>
    </p:spTree>
    <p:extLst>
      <p:ext uri="{BB962C8B-B14F-4D97-AF65-F5344CB8AC3E}">
        <p14:creationId xmlns:p14="http://schemas.microsoft.com/office/powerpoint/2010/main" val="345628083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57BD862-40E9-41B9-9216-A6A647DFBBA5}"/>
              </a:ext>
            </a:extLst>
          </p:cNvPr>
          <p:cNvGrpSpPr/>
          <p:nvPr/>
        </p:nvGrpSpPr>
        <p:grpSpPr>
          <a:xfrm>
            <a:off x="7192127" y="1888610"/>
            <a:ext cx="4734151" cy="3265283"/>
            <a:chOff x="7192127" y="1888610"/>
            <a:chExt cx="4734151" cy="3265283"/>
          </a:xfrm>
        </p:grpSpPr>
        <p:sp>
          <p:nvSpPr>
            <p:cNvPr id="21" name="Rectangle 20">
              <a:extLst>
                <a:ext uri="{FF2B5EF4-FFF2-40B4-BE49-F238E27FC236}">
                  <a16:creationId xmlns:a16="http://schemas.microsoft.com/office/drawing/2014/main" id="{1107D6E8-5C6E-4A95-A03E-28F186A7DE79}"/>
                </a:ext>
              </a:extLst>
            </p:cNvPr>
            <p:cNvSpPr/>
            <p:nvPr/>
          </p:nvSpPr>
          <p:spPr>
            <a:xfrm>
              <a:off x="7192127" y="1888610"/>
              <a:ext cx="842976" cy="3265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sp>
          <p:nvSpPr>
            <p:cNvPr id="17" name="Rectangle 16">
              <a:extLst>
                <a:ext uri="{FF2B5EF4-FFF2-40B4-BE49-F238E27FC236}">
                  <a16:creationId xmlns:a16="http://schemas.microsoft.com/office/drawing/2014/main" id="{8BD1D00B-F888-491A-8A96-D1DB5A87D29E}"/>
                </a:ext>
              </a:extLst>
            </p:cNvPr>
            <p:cNvSpPr/>
            <p:nvPr/>
          </p:nvSpPr>
          <p:spPr>
            <a:xfrm>
              <a:off x="8035103" y="1888610"/>
              <a:ext cx="3048200" cy="3265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800" dirty="0">
                  <a:solidFill>
                    <a:schemeClr val="bg2"/>
                  </a:solidFill>
                </a:rPr>
                <a:t>OUTPUT</a:t>
              </a:r>
            </a:p>
            <a:p>
              <a:endParaRPr lang="en-US" sz="2800" dirty="0">
                <a:solidFill>
                  <a:schemeClr val="bg2"/>
                </a:solidFill>
              </a:endParaRPr>
            </a:p>
          </p:txBody>
        </p:sp>
        <p:sp>
          <p:nvSpPr>
            <p:cNvPr id="19" name="Isosceles Triangle 18">
              <a:extLst>
                <a:ext uri="{FF2B5EF4-FFF2-40B4-BE49-F238E27FC236}">
                  <a16:creationId xmlns:a16="http://schemas.microsoft.com/office/drawing/2014/main" id="{2562EB71-5291-44A3-AD5C-47D9344FFD53}"/>
                </a:ext>
              </a:extLst>
            </p:cNvPr>
            <p:cNvSpPr/>
            <p:nvPr/>
          </p:nvSpPr>
          <p:spPr>
            <a:xfrm rot="5400000">
              <a:off x="5980975" y="3099764"/>
              <a:ext cx="3265282" cy="8429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73EC70E2-BAD6-48AD-8DA0-656E6E104F21}"/>
                </a:ext>
              </a:extLst>
            </p:cNvPr>
            <p:cNvSpPr/>
            <p:nvPr/>
          </p:nvSpPr>
          <p:spPr>
            <a:xfrm rot="5400000">
              <a:off x="9872150" y="3099764"/>
              <a:ext cx="3265282" cy="8429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21" descr="Map with pin">
            <a:extLst>
              <a:ext uri="{FF2B5EF4-FFF2-40B4-BE49-F238E27FC236}">
                <a16:creationId xmlns:a16="http://schemas.microsoft.com/office/drawing/2014/main" id="{22167914-48EE-470B-932D-421438C31B9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06504" y="1760010"/>
            <a:ext cx="3434286" cy="3434286"/>
          </a:xfrm>
          <a:prstGeom prst="rect">
            <a:avLst/>
          </a:prstGeom>
        </p:spPr>
      </p:pic>
      <p:sp>
        <p:nvSpPr>
          <p:cNvPr id="2" name="Title 1">
            <a:extLst>
              <a:ext uri="{FF2B5EF4-FFF2-40B4-BE49-F238E27FC236}">
                <a16:creationId xmlns:a16="http://schemas.microsoft.com/office/drawing/2014/main" id="{A9CF1429-3441-4CFE-98FB-C5A1302FA186}"/>
              </a:ext>
            </a:extLst>
          </p:cNvPr>
          <p:cNvSpPr>
            <a:spLocks noGrp="1"/>
          </p:cNvSpPr>
          <p:nvPr>
            <p:ph type="title"/>
          </p:nvPr>
        </p:nvSpPr>
        <p:spPr/>
        <p:txBody>
          <a:bodyPr/>
          <a:lstStyle/>
          <a:p>
            <a:r>
              <a:rPr lang="en-US" dirty="0"/>
              <a:t>Ceres2030 Model Overview</a:t>
            </a:r>
          </a:p>
        </p:txBody>
      </p:sp>
      <p:sp>
        <p:nvSpPr>
          <p:cNvPr id="18" name="Rectangle 17">
            <a:extLst>
              <a:ext uri="{FF2B5EF4-FFF2-40B4-BE49-F238E27FC236}">
                <a16:creationId xmlns:a16="http://schemas.microsoft.com/office/drawing/2014/main" id="{61852657-5342-4BDF-AE32-330C6C259CEE}"/>
              </a:ext>
            </a:extLst>
          </p:cNvPr>
          <p:cNvSpPr/>
          <p:nvPr/>
        </p:nvSpPr>
        <p:spPr>
          <a:xfrm>
            <a:off x="5187656" y="2509905"/>
            <a:ext cx="2179290" cy="2022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Achieve Goals,</a:t>
            </a:r>
          </a:p>
          <a:p>
            <a:pPr algn="ctr"/>
            <a:r>
              <a:rPr lang="en-US" sz="2800" dirty="0">
                <a:solidFill>
                  <a:schemeClr val="bg1"/>
                </a:solidFill>
              </a:rPr>
              <a:t>Minimize Cost</a:t>
            </a:r>
          </a:p>
        </p:txBody>
      </p:sp>
      <p:grpSp>
        <p:nvGrpSpPr>
          <p:cNvPr id="3" name="Group 2">
            <a:extLst>
              <a:ext uri="{FF2B5EF4-FFF2-40B4-BE49-F238E27FC236}">
                <a16:creationId xmlns:a16="http://schemas.microsoft.com/office/drawing/2014/main" id="{3F1F7370-04FF-4DFD-9527-D097E1A81F5F}"/>
              </a:ext>
            </a:extLst>
          </p:cNvPr>
          <p:cNvGrpSpPr/>
          <p:nvPr/>
        </p:nvGrpSpPr>
        <p:grpSpPr>
          <a:xfrm>
            <a:off x="265722" y="1888610"/>
            <a:ext cx="4734150" cy="3265283"/>
            <a:chOff x="265722" y="1888610"/>
            <a:chExt cx="4734150" cy="3265283"/>
          </a:xfrm>
        </p:grpSpPr>
        <p:sp>
          <p:nvSpPr>
            <p:cNvPr id="16" name="Rectangle 15">
              <a:extLst>
                <a:ext uri="{FF2B5EF4-FFF2-40B4-BE49-F238E27FC236}">
                  <a16:creationId xmlns:a16="http://schemas.microsoft.com/office/drawing/2014/main" id="{B9B2CB4E-18E5-4325-A2A7-D10E14B785FA}"/>
                </a:ext>
              </a:extLst>
            </p:cNvPr>
            <p:cNvSpPr/>
            <p:nvPr/>
          </p:nvSpPr>
          <p:spPr>
            <a:xfrm>
              <a:off x="1108697" y="1888610"/>
              <a:ext cx="3048200" cy="3265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800" dirty="0">
                  <a:solidFill>
                    <a:schemeClr val="bg2"/>
                  </a:solidFill>
                </a:rPr>
                <a:t>QUESTIONS</a:t>
              </a:r>
            </a:p>
            <a:p>
              <a:endParaRPr lang="en-US" sz="2800" dirty="0">
                <a:solidFill>
                  <a:schemeClr val="bg2"/>
                </a:solidFill>
              </a:endParaRPr>
            </a:p>
          </p:txBody>
        </p:sp>
        <p:sp>
          <p:nvSpPr>
            <p:cNvPr id="20" name="Isosceles Triangle 19">
              <a:extLst>
                <a:ext uri="{FF2B5EF4-FFF2-40B4-BE49-F238E27FC236}">
                  <a16:creationId xmlns:a16="http://schemas.microsoft.com/office/drawing/2014/main" id="{E2EAD689-018C-43EE-AF56-997A03D36B57}"/>
                </a:ext>
              </a:extLst>
            </p:cNvPr>
            <p:cNvSpPr/>
            <p:nvPr/>
          </p:nvSpPr>
          <p:spPr>
            <a:xfrm rot="5400000">
              <a:off x="2945744" y="3099764"/>
              <a:ext cx="3265282" cy="8429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8C2A34-29A1-4AC4-B46E-A4FEA9D11336}"/>
                </a:ext>
              </a:extLst>
            </p:cNvPr>
            <p:cNvSpPr/>
            <p:nvPr/>
          </p:nvSpPr>
          <p:spPr>
            <a:xfrm>
              <a:off x="265722" y="1888610"/>
              <a:ext cx="842976" cy="3265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grpSp>
      <p:sp>
        <p:nvSpPr>
          <p:cNvPr id="24" name="Isosceles Triangle 23">
            <a:extLst>
              <a:ext uri="{FF2B5EF4-FFF2-40B4-BE49-F238E27FC236}">
                <a16:creationId xmlns:a16="http://schemas.microsoft.com/office/drawing/2014/main" id="{C42C8FD2-37FC-41DA-9517-39B83C3FF415}"/>
              </a:ext>
            </a:extLst>
          </p:cNvPr>
          <p:cNvSpPr/>
          <p:nvPr/>
        </p:nvSpPr>
        <p:spPr>
          <a:xfrm rot="5400000">
            <a:off x="-945431" y="3099764"/>
            <a:ext cx="3265282" cy="8429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9B20D56-0673-49D0-85B2-D021D781006F}"/>
              </a:ext>
            </a:extLst>
          </p:cNvPr>
          <p:cNvSpPr/>
          <p:nvPr/>
        </p:nvSpPr>
        <p:spPr>
          <a:xfrm>
            <a:off x="1108696" y="2969069"/>
            <a:ext cx="3048200" cy="1446550"/>
          </a:xfrm>
          <a:prstGeom prst="rect">
            <a:avLst/>
          </a:prstGeom>
        </p:spPr>
        <p:txBody>
          <a:bodyPr wrap="square">
            <a:spAutoFit/>
          </a:bodyPr>
          <a:lstStyle/>
          <a:p>
            <a:pPr algn="ctr"/>
            <a:r>
              <a:rPr lang="en-US" sz="2800" dirty="0">
                <a:solidFill>
                  <a:schemeClr val="bg1"/>
                </a:solidFill>
              </a:rPr>
              <a:t>Targets for SDG 2</a:t>
            </a:r>
          </a:p>
          <a:p>
            <a:pPr algn="ctr"/>
            <a:r>
              <a:rPr lang="en-US" sz="2000" dirty="0">
                <a:solidFill>
                  <a:schemeClr val="bg2"/>
                </a:solidFill>
              </a:rPr>
              <a:t>2.1 Target</a:t>
            </a:r>
          </a:p>
          <a:p>
            <a:pPr algn="ctr"/>
            <a:r>
              <a:rPr lang="en-US" sz="2000" dirty="0">
                <a:solidFill>
                  <a:schemeClr val="bg2"/>
                </a:solidFill>
              </a:rPr>
              <a:t>2.3 Targets</a:t>
            </a:r>
          </a:p>
          <a:p>
            <a:pPr algn="ctr"/>
            <a:r>
              <a:rPr lang="en-US" sz="2000" dirty="0">
                <a:solidFill>
                  <a:schemeClr val="bg2"/>
                </a:solidFill>
              </a:rPr>
              <a:t>2.4 Targets</a:t>
            </a:r>
          </a:p>
        </p:txBody>
      </p:sp>
      <p:sp>
        <p:nvSpPr>
          <p:cNvPr id="30" name="Rectangle 29">
            <a:extLst>
              <a:ext uri="{FF2B5EF4-FFF2-40B4-BE49-F238E27FC236}">
                <a16:creationId xmlns:a16="http://schemas.microsoft.com/office/drawing/2014/main" id="{A0090F7D-0750-40C4-BC1E-A3E85D40ECA9}"/>
              </a:ext>
            </a:extLst>
          </p:cNvPr>
          <p:cNvSpPr/>
          <p:nvPr/>
        </p:nvSpPr>
        <p:spPr>
          <a:xfrm>
            <a:off x="8035103" y="2590846"/>
            <a:ext cx="3048200" cy="2369880"/>
          </a:xfrm>
          <a:prstGeom prst="rect">
            <a:avLst/>
          </a:prstGeom>
        </p:spPr>
        <p:txBody>
          <a:bodyPr wrap="square">
            <a:spAutoFit/>
          </a:bodyPr>
          <a:lstStyle/>
          <a:p>
            <a:pPr algn="ctr"/>
            <a:r>
              <a:rPr lang="en-US" sz="2800" dirty="0">
                <a:solidFill>
                  <a:schemeClr val="bg1"/>
                </a:solidFill>
              </a:rPr>
              <a:t>Total Cost</a:t>
            </a:r>
          </a:p>
          <a:p>
            <a:pPr algn="ctr"/>
            <a:r>
              <a:rPr lang="en-US" sz="2000" dirty="0">
                <a:solidFill>
                  <a:schemeClr val="bg2"/>
                </a:solidFill>
              </a:rPr>
              <a:t>to accomplish SDG 2 targets</a:t>
            </a:r>
            <a:endParaRPr lang="en-US" sz="2400" dirty="0">
              <a:solidFill>
                <a:schemeClr val="bg2"/>
              </a:solidFill>
            </a:endParaRPr>
          </a:p>
          <a:p>
            <a:pPr algn="ctr"/>
            <a:endParaRPr lang="en-US" sz="2400" dirty="0">
              <a:solidFill>
                <a:schemeClr val="bg1"/>
              </a:solidFill>
            </a:endParaRPr>
          </a:p>
          <a:p>
            <a:pPr algn="ctr"/>
            <a:r>
              <a:rPr lang="en-US" sz="2800" dirty="0">
                <a:solidFill>
                  <a:schemeClr val="bg1"/>
                </a:solidFill>
              </a:rPr>
              <a:t>Optimal Funding Allocation</a:t>
            </a:r>
          </a:p>
          <a:p>
            <a:pPr algn="ctr"/>
            <a:r>
              <a:rPr lang="en-US" sz="2000" dirty="0">
                <a:solidFill>
                  <a:schemeClr val="bg2"/>
                </a:solidFill>
              </a:rPr>
              <a:t>by kind of intervention</a:t>
            </a:r>
          </a:p>
        </p:txBody>
      </p:sp>
    </p:spTree>
    <p:extLst>
      <p:ext uri="{BB962C8B-B14F-4D97-AF65-F5344CB8AC3E}">
        <p14:creationId xmlns:p14="http://schemas.microsoft.com/office/powerpoint/2010/main" val="25840147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Ending Hunger: What would it cost? [2016]</a:t>
            </a:r>
          </a:p>
        </p:txBody>
      </p:sp>
      <p:sp>
        <p:nvSpPr>
          <p:cNvPr id="10" name="Content Placeholder 9"/>
          <p:cNvSpPr>
            <a:spLocks noGrp="1"/>
          </p:cNvSpPr>
          <p:nvPr>
            <p:ph sz="half" idx="1"/>
          </p:nvPr>
        </p:nvSpPr>
        <p:spPr>
          <a:xfrm>
            <a:off x="609600" y="1592944"/>
            <a:ext cx="3673460" cy="5051650"/>
          </a:xfrm>
        </p:spPr>
        <p:txBody>
          <a:bodyPr>
            <a:normAutofit/>
          </a:bodyPr>
          <a:lstStyle/>
          <a:p>
            <a:r>
              <a:rPr lang="en-US" sz="3200" dirty="0"/>
              <a:t>We are </a:t>
            </a:r>
            <a:r>
              <a:rPr lang="en-US" sz="3200" dirty="0">
                <a:solidFill>
                  <a:srgbClr val="FF0000"/>
                </a:solidFill>
              </a:rPr>
              <a:t>not</a:t>
            </a:r>
            <a:r>
              <a:rPr lang="en-US" sz="3200" dirty="0"/>
              <a:t> on track for SDG2</a:t>
            </a:r>
          </a:p>
          <a:p>
            <a:r>
              <a:rPr lang="en-US" sz="3200" dirty="0"/>
              <a:t>But we can reach it if we</a:t>
            </a:r>
          </a:p>
          <a:p>
            <a:pPr lvl="1"/>
            <a:r>
              <a:rPr lang="en-US" sz="2800" dirty="0"/>
              <a:t>Have more resources</a:t>
            </a:r>
          </a:p>
          <a:p>
            <a:pPr lvl="1"/>
            <a:r>
              <a:rPr lang="en-US" sz="2800" dirty="0"/>
              <a:t>Use better interventions</a:t>
            </a:r>
          </a:p>
          <a:p>
            <a:pPr lvl="1"/>
            <a:r>
              <a:rPr lang="en-US" sz="2800" dirty="0"/>
              <a:t>Realign priorities</a:t>
            </a:r>
          </a:p>
        </p:txBody>
      </p:sp>
      <p:pic>
        <p:nvPicPr>
          <p:cNvPr id="11" name="Content Placeholder 5"/>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283060" y="1592944"/>
            <a:ext cx="7589626" cy="5052486"/>
          </a:xfrm>
          <a:prstGeom prst="rect">
            <a:avLst/>
          </a:prstGeom>
        </p:spPr>
      </p:pic>
      <p:pic>
        <p:nvPicPr>
          <p:cNvPr id="7" name="Picture 6">
            <a:extLst>
              <a:ext uri="{FF2B5EF4-FFF2-40B4-BE49-F238E27FC236}">
                <a16:creationId xmlns:a16="http://schemas.microsoft.com/office/drawing/2014/main" id="{FA5048BF-C20D-46BA-87D8-1D405C42FA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83060" y="1592944"/>
            <a:ext cx="1188826" cy="1523248"/>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2010294149"/>
              </p:ext>
            </p:extLst>
          </p:nvPr>
        </p:nvGraphicFramePr>
        <p:xfrm>
          <a:off x="8580471" y="5776686"/>
          <a:ext cx="3292215" cy="868744"/>
        </p:xfrm>
        <a:graphic>
          <a:graphicData uri="http://schemas.openxmlformats.org/presentationml/2006/ole">
            <mc:AlternateContent xmlns:mc="http://schemas.openxmlformats.org/markup-compatibility/2006">
              <mc:Choice xmlns:v="urn:schemas-microsoft-com:vml" Requires="v">
                <p:oleObj spid="_x0000_s1037" name="Bitmap Image" r:id="rId6" imgW="8350200" imgH="2203560" progId="Paint.Picture">
                  <p:embed/>
                </p:oleObj>
              </mc:Choice>
              <mc:Fallback>
                <p:oleObj name="Bitmap Image" r:id="rId6" imgW="8350200" imgH="2203560" progId="Paint.Picture">
                  <p:embed/>
                  <p:pic>
                    <p:nvPicPr>
                      <p:cNvPr id="0" name=""/>
                      <p:cNvPicPr/>
                      <p:nvPr/>
                    </p:nvPicPr>
                    <p:blipFill>
                      <a:blip r:embed="rId7"/>
                      <a:stretch>
                        <a:fillRect/>
                      </a:stretch>
                    </p:blipFill>
                    <p:spPr>
                      <a:xfrm>
                        <a:off x="8580471" y="5776686"/>
                        <a:ext cx="3292215" cy="868744"/>
                      </a:xfrm>
                      <a:prstGeom prst="rect">
                        <a:avLst/>
                      </a:prstGeom>
                    </p:spPr>
                  </p:pic>
                </p:oleObj>
              </mc:Fallback>
            </mc:AlternateContent>
          </a:graphicData>
        </a:graphic>
      </p:graphicFrame>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41262" y="5421084"/>
            <a:ext cx="1436611" cy="1223510"/>
          </a:xfrm>
          <a:prstGeom prst="ellipse">
            <a:avLst/>
          </a:prstGeom>
          <a:ln>
            <a:noFill/>
          </a:ln>
          <a:effectLst>
            <a:softEdge rad="112500"/>
          </a:effectLst>
        </p:spPr>
      </p:pic>
    </p:spTree>
    <p:extLst>
      <p:ext uri="{BB962C8B-B14F-4D97-AF65-F5344CB8AC3E}">
        <p14:creationId xmlns:p14="http://schemas.microsoft.com/office/powerpoint/2010/main" val="426406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036673" y="1099313"/>
            <a:ext cx="6545727" cy="4659373"/>
          </a:xfrm>
        </p:spPr>
      </p:pic>
      <p:sp>
        <p:nvSpPr>
          <p:cNvPr id="8" name="Rectangle 7">
            <a:extLst>
              <a:ext uri="{FF2B5EF4-FFF2-40B4-BE49-F238E27FC236}">
                <a16:creationId xmlns:a16="http://schemas.microsoft.com/office/drawing/2014/main" id="{D31E9403-D97F-476E-A92E-AFFF962CC05E}"/>
              </a:ext>
            </a:extLst>
          </p:cNvPr>
          <p:cNvSpPr/>
          <p:nvPr/>
        </p:nvSpPr>
        <p:spPr>
          <a:xfrm>
            <a:off x="2490951" y="1713184"/>
            <a:ext cx="3132083" cy="2842731"/>
          </a:xfrm>
          <a:prstGeom prst="rect">
            <a:avLst/>
          </a:prstGeom>
          <a:blipFill dpi="0" rotWithShape="1">
            <a:blip r:embed="rId3" cstate="screen">
              <a:alphaModFix amt="36000"/>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68ABB8-90D8-473C-A6BB-1AC51E8D8E21}"/>
              </a:ext>
            </a:extLst>
          </p:cNvPr>
          <p:cNvSpPr/>
          <p:nvPr/>
        </p:nvSpPr>
        <p:spPr>
          <a:xfrm>
            <a:off x="220718" y="2737944"/>
            <a:ext cx="2888718" cy="3899338"/>
          </a:xfrm>
          <a:prstGeom prst="rect">
            <a:avLst/>
          </a:prstGeom>
          <a:blipFill>
            <a:blip r:embed="rId4" cstate="screen">
              <a:alphaModFix amt="36000"/>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49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3E5944CE-0C20-457F-9D1B-FF9D0F77E53C}"/>
              </a:ext>
            </a:extLst>
          </p:cNvPr>
          <p:cNvSpPr/>
          <p:nvPr/>
        </p:nvSpPr>
        <p:spPr>
          <a:xfrm>
            <a:off x="591032" y="1621898"/>
            <a:ext cx="4891860" cy="4891860"/>
          </a:xfrm>
          <a:custGeom>
            <a:avLst/>
            <a:gdLst>
              <a:gd name="connsiteX0" fmla="*/ 0 w 4891860"/>
              <a:gd name="connsiteY0" fmla="*/ 2445930 h 4891860"/>
              <a:gd name="connsiteX1" fmla="*/ 2445930 w 4891860"/>
              <a:gd name="connsiteY1" fmla="*/ 0 h 4891860"/>
              <a:gd name="connsiteX2" fmla="*/ 4891860 w 4891860"/>
              <a:gd name="connsiteY2" fmla="*/ 2445930 h 4891860"/>
              <a:gd name="connsiteX3" fmla="*/ 2445930 w 4891860"/>
              <a:gd name="connsiteY3" fmla="*/ 4891860 h 4891860"/>
              <a:gd name="connsiteX4" fmla="*/ 0 w 4891860"/>
              <a:gd name="connsiteY4" fmla="*/ 2445930 h 489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60" h="4891860">
                <a:moveTo>
                  <a:pt x="0" y="2445930"/>
                </a:moveTo>
                <a:cubicBezTo>
                  <a:pt x="0" y="1095080"/>
                  <a:pt x="1095080" y="0"/>
                  <a:pt x="2445930" y="0"/>
                </a:cubicBezTo>
                <a:cubicBezTo>
                  <a:pt x="3796780" y="0"/>
                  <a:pt x="4891860" y="1095080"/>
                  <a:pt x="4891860" y="2445930"/>
                </a:cubicBezTo>
                <a:cubicBezTo>
                  <a:pt x="4891860" y="3796780"/>
                  <a:pt x="3796780" y="4891860"/>
                  <a:pt x="2445930" y="4891860"/>
                </a:cubicBezTo>
                <a:cubicBezTo>
                  <a:pt x="1095080" y="4891860"/>
                  <a:pt x="0" y="3796780"/>
                  <a:pt x="0" y="2445930"/>
                </a:cubicBezTo>
                <a:close/>
              </a:path>
            </a:pathLst>
          </a:custGeom>
          <a:solidFill>
            <a:schemeClr val="tx2">
              <a:lumMod val="75000"/>
            </a:schemeClr>
          </a:solidFill>
          <a:ln w="76200">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61765" tIns="415280" rIns="1761766" bIns="4084177"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26" name="Freeform: Shape 25">
            <a:extLst>
              <a:ext uri="{FF2B5EF4-FFF2-40B4-BE49-F238E27FC236}">
                <a16:creationId xmlns:a16="http://schemas.microsoft.com/office/drawing/2014/main" id="{C17E19C8-93EC-4CA4-A8A8-B2ED1935466D}"/>
              </a:ext>
            </a:extLst>
          </p:cNvPr>
          <p:cNvSpPr/>
          <p:nvPr/>
        </p:nvSpPr>
        <p:spPr>
          <a:xfrm>
            <a:off x="1242486" y="2781331"/>
            <a:ext cx="3668895" cy="3668895"/>
          </a:xfrm>
          <a:custGeom>
            <a:avLst/>
            <a:gdLst>
              <a:gd name="connsiteX0" fmla="*/ 0 w 3668895"/>
              <a:gd name="connsiteY0" fmla="*/ 1834448 h 3668895"/>
              <a:gd name="connsiteX1" fmla="*/ 1834448 w 3668895"/>
              <a:gd name="connsiteY1" fmla="*/ 0 h 3668895"/>
              <a:gd name="connsiteX2" fmla="*/ 3668896 w 3668895"/>
              <a:gd name="connsiteY2" fmla="*/ 1834448 h 3668895"/>
              <a:gd name="connsiteX3" fmla="*/ 1834448 w 3668895"/>
              <a:gd name="connsiteY3" fmla="*/ 3668896 h 3668895"/>
              <a:gd name="connsiteX4" fmla="*/ 0 w 3668895"/>
              <a:gd name="connsiteY4" fmla="*/ 1834448 h 366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5" h="3668895">
                <a:moveTo>
                  <a:pt x="0" y="1834448"/>
                </a:moveTo>
                <a:cubicBezTo>
                  <a:pt x="0" y="821310"/>
                  <a:pt x="821310" y="0"/>
                  <a:pt x="1834448" y="0"/>
                </a:cubicBezTo>
                <a:cubicBezTo>
                  <a:pt x="2847586" y="0"/>
                  <a:pt x="3668896" y="821310"/>
                  <a:pt x="3668896" y="1834448"/>
                </a:cubicBezTo>
                <a:cubicBezTo>
                  <a:pt x="3668896" y="2847586"/>
                  <a:pt x="2847586" y="3668896"/>
                  <a:pt x="1834448" y="3668896"/>
                </a:cubicBezTo>
                <a:cubicBezTo>
                  <a:pt x="821310" y="3668896"/>
                  <a:pt x="0" y="2847586"/>
                  <a:pt x="0" y="1834448"/>
                </a:cubicBezTo>
                <a:close/>
              </a:path>
            </a:pathLst>
          </a:custGeom>
          <a:solidFill>
            <a:schemeClr val="tx2"/>
          </a:solidFill>
          <a:ln w="76200">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0283" tIns="399994" rIns="1150283" bIns="292236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8" name="Freeform: Shape 7">
            <a:extLst>
              <a:ext uri="{FF2B5EF4-FFF2-40B4-BE49-F238E27FC236}">
                <a16:creationId xmlns:a16="http://schemas.microsoft.com/office/drawing/2014/main" id="{BEF0AFC6-59C6-4A87-9636-6AE8CF8B923D}"/>
              </a:ext>
            </a:extLst>
          </p:cNvPr>
          <p:cNvSpPr/>
          <p:nvPr/>
        </p:nvSpPr>
        <p:spPr>
          <a:xfrm>
            <a:off x="1874206" y="4004296"/>
            <a:ext cx="2445930" cy="2445930"/>
          </a:xfrm>
          <a:custGeom>
            <a:avLst/>
            <a:gdLst>
              <a:gd name="connsiteX0" fmla="*/ 0 w 2445930"/>
              <a:gd name="connsiteY0" fmla="*/ 1222965 h 2445930"/>
              <a:gd name="connsiteX1" fmla="*/ 1222965 w 2445930"/>
              <a:gd name="connsiteY1" fmla="*/ 0 h 2445930"/>
              <a:gd name="connsiteX2" fmla="*/ 2445930 w 2445930"/>
              <a:gd name="connsiteY2" fmla="*/ 1222965 h 2445930"/>
              <a:gd name="connsiteX3" fmla="*/ 1222965 w 2445930"/>
              <a:gd name="connsiteY3" fmla="*/ 2445930 h 2445930"/>
              <a:gd name="connsiteX4" fmla="*/ 0 w 2445930"/>
              <a:gd name="connsiteY4" fmla="*/ 1222965 h 244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930" h="2445930">
                <a:moveTo>
                  <a:pt x="0" y="1222965"/>
                </a:moveTo>
                <a:cubicBezTo>
                  <a:pt x="0" y="547540"/>
                  <a:pt x="547540" y="0"/>
                  <a:pt x="1222965" y="0"/>
                </a:cubicBezTo>
                <a:cubicBezTo>
                  <a:pt x="1898390" y="0"/>
                  <a:pt x="2445930" y="547540"/>
                  <a:pt x="2445930" y="1222965"/>
                </a:cubicBezTo>
                <a:cubicBezTo>
                  <a:pt x="2445930" y="1898390"/>
                  <a:pt x="1898390" y="2445930"/>
                  <a:pt x="1222965" y="2445930"/>
                </a:cubicBezTo>
                <a:cubicBezTo>
                  <a:pt x="547540" y="2445930"/>
                  <a:pt x="0" y="1898390"/>
                  <a:pt x="0" y="1222965"/>
                </a:cubicBezTo>
                <a:close/>
              </a:path>
            </a:pathLst>
          </a:custGeom>
          <a:solidFill>
            <a:schemeClr val="accent5"/>
          </a:solidFill>
          <a:ln w="76200">
            <a:solidFill>
              <a:schemeClr val="tx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28886" tIns="782170" rIns="528887" bIns="782171" numCol="1" spcCol="1270" anchor="ctr" anchorCtr="0">
            <a:noAutofit/>
          </a:bodyPr>
          <a:lstStyle/>
          <a:p>
            <a:pPr marL="0" lvl="0" indent="0" algn="ctr" defTabSz="1066800">
              <a:lnSpc>
                <a:spcPct val="90000"/>
              </a:lnSpc>
              <a:spcBef>
                <a:spcPct val="0"/>
              </a:spcBef>
              <a:spcAft>
                <a:spcPct val="35000"/>
              </a:spcAft>
              <a:buNone/>
            </a:pPr>
            <a:r>
              <a:rPr lang="en-US" sz="2400" kern="1200" dirty="0"/>
              <a:t>Micro Level</a:t>
            </a:r>
          </a:p>
        </p:txBody>
      </p:sp>
      <p:sp>
        <p:nvSpPr>
          <p:cNvPr id="4" name="Rectangle 3">
            <a:extLst>
              <a:ext uri="{FF2B5EF4-FFF2-40B4-BE49-F238E27FC236}">
                <a16:creationId xmlns:a16="http://schemas.microsoft.com/office/drawing/2014/main" id="{34330912-9FD7-49B3-8C8E-B8718E47FD64}"/>
              </a:ext>
            </a:extLst>
          </p:cNvPr>
          <p:cNvSpPr/>
          <p:nvPr/>
        </p:nvSpPr>
        <p:spPr>
          <a:xfrm>
            <a:off x="6039620" y="5170219"/>
            <a:ext cx="5244321" cy="769441"/>
          </a:xfrm>
          <a:prstGeom prst="rect">
            <a:avLst/>
          </a:prstGeom>
        </p:spPr>
        <p:txBody>
          <a:bodyPr wrap="none">
            <a:spAutoFit/>
          </a:bodyPr>
          <a:lstStyle/>
          <a:p>
            <a:pPr lvl="0"/>
            <a:r>
              <a:rPr lang="en-US" sz="2400" dirty="0">
                <a:solidFill>
                  <a:schemeClr val="accent5"/>
                </a:solidFill>
              </a:rPr>
              <a:t>Household Variables</a:t>
            </a:r>
          </a:p>
          <a:p>
            <a:pPr lvl="0"/>
            <a:r>
              <a:rPr lang="en-US" sz="2000" dirty="0">
                <a:solidFill>
                  <a:schemeClr val="accent5"/>
                </a:solidFill>
              </a:rPr>
              <a:t>food and nutrition security, agricultural productivity, …</a:t>
            </a:r>
          </a:p>
        </p:txBody>
      </p:sp>
      <p:sp>
        <p:nvSpPr>
          <p:cNvPr id="7" name="Title 6">
            <a:extLst>
              <a:ext uri="{FF2B5EF4-FFF2-40B4-BE49-F238E27FC236}">
                <a16:creationId xmlns:a16="http://schemas.microsoft.com/office/drawing/2014/main" id="{AB35F7E2-67E9-4C17-AC50-ABF5D1F80C01}"/>
              </a:ext>
            </a:extLst>
          </p:cNvPr>
          <p:cNvSpPr>
            <a:spLocks noGrp="1"/>
          </p:cNvSpPr>
          <p:nvPr>
            <p:ph type="title"/>
          </p:nvPr>
        </p:nvSpPr>
        <p:spPr/>
        <p:txBody>
          <a:bodyPr/>
          <a:lstStyle/>
          <a:p>
            <a:r>
              <a:rPr lang="en-US" dirty="0"/>
              <a:t>Comprehensive Modelling</a:t>
            </a:r>
          </a:p>
        </p:txBody>
      </p:sp>
    </p:spTree>
    <p:extLst>
      <p:ext uri="{BB962C8B-B14F-4D97-AF65-F5344CB8AC3E}">
        <p14:creationId xmlns:p14="http://schemas.microsoft.com/office/powerpoint/2010/main" val="405289432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3E5944CE-0C20-457F-9D1B-FF9D0F77E53C}"/>
              </a:ext>
            </a:extLst>
          </p:cNvPr>
          <p:cNvSpPr/>
          <p:nvPr/>
        </p:nvSpPr>
        <p:spPr>
          <a:xfrm>
            <a:off x="591032" y="1621898"/>
            <a:ext cx="4891860" cy="4891860"/>
          </a:xfrm>
          <a:custGeom>
            <a:avLst/>
            <a:gdLst>
              <a:gd name="connsiteX0" fmla="*/ 0 w 4891860"/>
              <a:gd name="connsiteY0" fmla="*/ 2445930 h 4891860"/>
              <a:gd name="connsiteX1" fmla="*/ 2445930 w 4891860"/>
              <a:gd name="connsiteY1" fmla="*/ 0 h 4891860"/>
              <a:gd name="connsiteX2" fmla="*/ 4891860 w 4891860"/>
              <a:gd name="connsiteY2" fmla="*/ 2445930 h 4891860"/>
              <a:gd name="connsiteX3" fmla="*/ 2445930 w 4891860"/>
              <a:gd name="connsiteY3" fmla="*/ 4891860 h 4891860"/>
              <a:gd name="connsiteX4" fmla="*/ 0 w 4891860"/>
              <a:gd name="connsiteY4" fmla="*/ 2445930 h 489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60" h="4891860">
                <a:moveTo>
                  <a:pt x="0" y="2445930"/>
                </a:moveTo>
                <a:cubicBezTo>
                  <a:pt x="0" y="1095080"/>
                  <a:pt x="1095080" y="0"/>
                  <a:pt x="2445930" y="0"/>
                </a:cubicBezTo>
                <a:cubicBezTo>
                  <a:pt x="3796780" y="0"/>
                  <a:pt x="4891860" y="1095080"/>
                  <a:pt x="4891860" y="2445930"/>
                </a:cubicBezTo>
                <a:cubicBezTo>
                  <a:pt x="4891860" y="3796780"/>
                  <a:pt x="3796780" y="4891860"/>
                  <a:pt x="2445930" y="4891860"/>
                </a:cubicBezTo>
                <a:cubicBezTo>
                  <a:pt x="1095080" y="4891860"/>
                  <a:pt x="0" y="3796780"/>
                  <a:pt x="0" y="2445930"/>
                </a:cubicBezTo>
                <a:close/>
              </a:path>
            </a:pathLst>
          </a:custGeom>
          <a:solidFill>
            <a:schemeClr val="tx2">
              <a:lumMod val="75000"/>
            </a:schemeClr>
          </a:solidFill>
          <a:ln w="76200">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61765" tIns="415280" rIns="1761766" bIns="4084177"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26" name="Freeform: Shape 25">
            <a:extLst>
              <a:ext uri="{FF2B5EF4-FFF2-40B4-BE49-F238E27FC236}">
                <a16:creationId xmlns:a16="http://schemas.microsoft.com/office/drawing/2014/main" id="{C17E19C8-93EC-4CA4-A8A8-B2ED1935466D}"/>
              </a:ext>
            </a:extLst>
          </p:cNvPr>
          <p:cNvSpPr/>
          <p:nvPr/>
        </p:nvSpPr>
        <p:spPr>
          <a:xfrm>
            <a:off x="1242486" y="2781331"/>
            <a:ext cx="3668895" cy="3668895"/>
          </a:xfrm>
          <a:custGeom>
            <a:avLst/>
            <a:gdLst>
              <a:gd name="connsiteX0" fmla="*/ 0 w 3668895"/>
              <a:gd name="connsiteY0" fmla="*/ 1834448 h 3668895"/>
              <a:gd name="connsiteX1" fmla="*/ 1834448 w 3668895"/>
              <a:gd name="connsiteY1" fmla="*/ 0 h 3668895"/>
              <a:gd name="connsiteX2" fmla="*/ 3668896 w 3668895"/>
              <a:gd name="connsiteY2" fmla="*/ 1834448 h 3668895"/>
              <a:gd name="connsiteX3" fmla="*/ 1834448 w 3668895"/>
              <a:gd name="connsiteY3" fmla="*/ 3668896 h 3668895"/>
              <a:gd name="connsiteX4" fmla="*/ 0 w 3668895"/>
              <a:gd name="connsiteY4" fmla="*/ 1834448 h 366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5" h="3668895">
                <a:moveTo>
                  <a:pt x="0" y="1834448"/>
                </a:moveTo>
                <a:cubicBezTo>
                  <a:pt x="0" y="821310"/>
                  <a:pt x="821310" y="0"/>
                  <a:pt x="1834448" y="0"/>
                </a:cubicBezTo>
                <a:cubicBezTo>
                  <a:pt x="2847586" y="0"/>
                  <a:pt x="3668896" y="821310"/>
                  <a:pt x="3668896" y="1834448"/>
                </a:cubicBezTo>
                <a:cubicBezTo>
                  <a:pt x="3668896" y="2847586"/>
                  <a:pt x="2847586" y="3668896"/>
                  <a:pt x="1834448" y="3668896"/>
                </a:cubicBezTo>
                <a:cubicBezTo>
                  <a:pt x="821310" y="3668896"/>
                  <a:pt x="0" y="2847586"/>
                  <a:pt x="0" y="1834448"/>
                </a:cubicBezTo>
                <a:close/>
              </a:path>
            </a:pathLst>
          </a:custGeom>
          <a:solidFill>
            <a:schemeClr val="tx2"/>
          </a:solidFill>
          <a:ln w="76200">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0283" tIns="399994" rIns="1150283" bIns="292236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8" name="Freeform: Shape 7">
            <a:extLst>
              <a:ext uri="{FF2B5EF4-FFF2-40B4-BE49-F238E27FC236}">
                <a16:creationId xmlns:a16="http://schemas.microsoft.com/office/drawing/2014/main" id="{BEF0AFC6-59C6-4A87-9636-6AE8CF8B923D}"/>
              </a:ext>
            </a:extLst>
          </p:cNvPr>
          <p:cNvSpPr/>
          <p:nvPr/>
        </p:nvSpPr>
        <p:spPr>
          <a:xfrm>
            <a:off x="1874206" y="4004296"/>
            <a:ext cx="2445930" cy="2445930"/>
          </a:xfrm>
          <a:custGeom>
            <a:avLst/>
            <a:gdLst>
              <a:gd name="connsiteX0" fmla="*/ 0 w 2445930"/>
              <a:gd name="connsiteY0" fmla="*/ 1222965 h 2445930"/>
              <a:gd name="connsiteX1" fmla="*/ 1222965 w 2445930"/>
              <a:gd name="connsiteY1" fmla="*/ 0 h 2445930"/>
              <a:gd name="connsiteX2" fmla="*/ 2445930 w 2445930"/>
              <a:gd name="connsiteY2" fmla="*/ 1222965 h 2445930"/>
              <a:gd name="connsiteX3" fmla="*/ 1222965 w 2445930"/>
              <a:gd name="connsiteY3" fmla="*/ 2445930 h 2445930"/>
              <a:gd name="connsiteX4" fmla="*/ 0 w 2445930"/>
              <a:gd name="connsiteY4" fmla="*/ 1222965 h 244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930" h="2445930">
                <a:moveTo>
                  <a:pt x="0" y="1222965"/>
                </a:moveTo>
                <a:cubicBezTo>
                  <a:pt x="0" y="547540"/>
                  <a:pt x="547540" y="0"/>
                  <a:pt x="1222965" y="0"/>
                </a:cubicBezTo>
                <a:cubicBezTo>
                  <a:pt x="1898390" y="0"/>
                  <a:pt x="2445930" y="547540"/>
                  <a:pt x="2445930" y="1222965"/>
                </a:cubicBezTo>
                <a:cubicBezTo>
                  <a:pt x="2445930" y="1898390"/>
                  <a:pt x="1898390" y="2445930"/>
                  <a:pt x="1222965" y="2445930"/>
                </a:cubicBezTo>
                <a:cubicBezTo>
                  <a:pt x="547540" y="2445930"/>
                  <a:pt x="0" y="1898390"/>
                  <a:pt x="0" y="1222965"/>
                </a:cubicBezTo>
                <a:close/>
              </a:path>
            </a:pathLst>
          </a:custGeom>
          <a:solidFill>
            <a:schemeClr val="accent5"/>
          </a:solidFill>
          <a:ln w="76200">
            <a:solidFill>
              <a:schemeClr val="tx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28886" tIns="782170" rIns="528887" bIns="782171" numCol="1" spcCol="1270" anchor="ctr" anchorCtr="0">
            <a:noAutofit/>
          </a:bodyPr>
          <a:lstStyle/>
          <a:p>
            <a:pPr marL="0" lvl="0" indent="0" algn="ctr" defTabSz="1066800">
              <a:lnSpc>
                <a:spcPct val="90000"/>
              </a:lnSpc>
              <a:spcBef>
                <a:spcPct val="0"/>
              </a:spcBef>
              <a:spcAft>
                <a:spcPct val="35000"/>
              </a:spcAft>
              <a:buNone/>
            </a:pPr>
            <a:r>
              <a:rPr lang="en-US" sz="2400" kern="1200" dirty="0"/>
              <a:t>Micro Level</a:t>
            </a:r>
          </a:p>
        </p:txBody>
      </p:sp>
      <p:sp>
        <p:nvSpPr>
          <p:cNvPr id="4" name="Rectangle 3">
            <a:extLst>
              <a:ext uri="{FF2B5EF4-FFF2-40B4-BE49-F238E27FC236}">
                <a16:creationId xmlns:a16="http://schemas.microsoft.com/office/drawing/2014/main" id="{34330912-9FD7-49B3-8C8E-B8718E47FD64}"/>
              </a:ext>
            </a:extLst>
          </p:cNvPr>
          <p:cNvSpPr/>
          <p:nvPr/>
        </p:nvSpPr>
        <p:spPr>
          <a:xfrm>
            <a:off x="6039620" y="5170219"/>
            <a:ext cx="5244321" cy="769441"/>
          </a:xfrm>
          <a:prstGeom prst="rect">
            <a:avLst/>
          </a:prstGeom>
        </p:spPr>
        <p:txBody>
          <a:bodyPr wrap="none">
            <a:spAutoFit/>
          </a:bodyPr>
          <a:lstStyle/>
          <a:p>
            <a:pPr lvl="0"/>
            <a:r>
              <a:rPr lang="en-US" sz="2400" dirty="0">
                <a:solidFill>
                  <a:schemeClr val="accent5"/>
                </a:solidFill>
              </a:rPr>
              <a:t>Household Variables</a:t>
            </a:r>
          </a:p>
          <a:p>
            <a:pPr lvl="0"/>
            <a:r>
              <a:rPr lang="en-US" sz="2000" dirty="0">
                <a:solidFill>
                  <a:schemeClr val="accent5"/>
                </a:solidFill>
              </a:rPr>
              <a:t>food and nutrition security, agricultural productivity, …</a:t>
            </a:r>
          </a:p>
        </p:txBody>
      </p:sp>
      <p:grpSp>
        <p:nvGrpSpPr>
          <p:cNvPr id="16" name="Group 15">
            <a:extLst>
              <a:ext uri="{FF2B5EF4-FFF2-40B4-BE49-F238E27FC236}">
                <a16:creationId xmlns:a16="http://schemas.microsoft.com/office/drawing/2014/main" id="{905D20CE-3285-4C12-A31B-6DF4898070E9}"/>
              </a:ext>
            </a:extLst>
          </p:cNvPr>
          <p:cNvGrpSpPr/>
          <p:nvPr/>
        </p:nvGrpSpPr>
        <p:grpSpPr>
          <a:xfrm>
            <a:off x="573923" y="1553240"/>
            <a:ext cx="11206490" cy="5188688"/>
            <a:chOff x="733874" y="1403498"/>
            <a:chExt cx="11206490" cy="5188688"/>
          </a:xfrm>
        </p:grpSpPr>
        <p:sp>
          <p:nvSpPr>
            <p:cNvPr id="17" name="Rectangle 16">
              <a:extLst>
                <a:ext uri="{FF2B5EF4-FFF2-40B4-BE49-F238E27FC236}">
                  <a16:creationId xmlns:a16="http://schemas.microsoft.com/office/drawing/2014/main" id="{6626BF36-CA86-4104-AB38-1C430F390D1C}"/>
                </a:ext>
              </a:extLst>
            </p:cNvPr>
            <p:cNvSpPr/>
            <p:nvPr/>
          </p:nvSpPr>
          <p:spPr>
            <a:xfrm>
              <a:off x="5625734" y="1403498"/>
              <a:ext cx="6314630" cy="5188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8C8275D-376D-45A7-B8D6-475DE5EAE803}"/>
                </a:ext>
              </a:extLst>
            </p:cNvPr>
            <p:cNvSpPr/>
            <p:nvPr/>
          </p:nvSpPr>
          <p:spPr>
            <a:xfrm>
              <a:off x="733874" y="1501324"/>
              <a:ext cx="4891860" cy="4891860"/>
            </a:xfrm>
            <a:custGeom>
              <a:avLst/>
              <a:gdLst>
                <a:gd name="connsiteX0" fmla="*/ 0 w 4891860"/>
                <a:gd name="connsiteY0" fmla="*/ 2445930 h 4891860"/>
                <a:gd name="connsiteX1" fmla="*/ 2445930 w 4891860"/>
                <a:gd name="connsiteY1" fmla="*/ 0 h 4891860"/>
                <a:gd name="connsiteX2" fmla="*/ 4891860 w 4891860"/>
                <a:gd name="connsiteY2" fmla="*/ 2445930 h 4891860"/>
                <a:gd name="connsiteX3" fmla="*/ 2445930 w 4891860"/>
                <a:gd name="connsiteY3" fmla="*/ 4891860 h 4891860"/>
                <a:gd name="connsiteX4" fmla="*/ 0 w 4891860"/>
                <a:gd name="connsiteY4" fmla="*/ 2445930 h 489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60" h="4891860">
                  <a:moveTo>
                    <a:pt x="0" y="2445930"/>
                  </a:moveTo>
                  <a:cubicBezTo>
                    <a:pt x="0" y="1095080"/>
                    <a:pt x="1095080" y="0"/>
                    <a:pt x="2445930" y="0"/>
                  </a:cubicBezTo>
                  <a:cubicBezTo>
                    <a:pt x="3796780" y="0"/>
                    <a:pt x="4891860" y="1095080"/>
                    <a:pt x="4891860" y="2445930"/>
                  </a:cubicBezTo>
                  <a:cubicBezTo>
                    <a:pt x="4891860" y="3796780"/>
                    <a:pt x="3796780" y="4891860"/>
                    <a:pt x="2445930" y="4891860"/>
                  </a:cubicBezTo>
                  <a:cubicBezTo>
                    <a:pt x="1095080" y="4891860"/>
                    <a:pt x="0" y="3796780"/>
                    <a:pt x="0" y="2445930"/>
                  </a:cubicBezTo>
                  <a:close/>
                </a:path>
              </a:pathLst>
            </a:custGeom>
            <a:solidFill>
              <a:schemeClr val="tx2">
                <a:lumMod val="75000"/>
              </a:schemeClr>
            </a:solidFill>
            <a:ln w="76200">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61765" tIns="415280" rIns="1761766" bIns="4084177"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27" name="Freeform: Shape 26">
              <a:extLst>
                <a:ext uri="{FF2B5EF4-FFF2-40B4-BE49-F238E27FC236}">
                  <a16:creationId xmlns:a16="http://schemas.microsoft.com/office/drawing/2014/main" id="{E02F2EDC-5F34-48D7-8F01-9BBF249AF6A7}"/>
                </a:ext>
              </a:extLst>
            </p:cNvPr>
            <p:cNvSpPr/>
            <p:nvPr/>
          </p:nvSpPr>
          <p:spPr>
            <a:xfrm>
              <a:off x="1345356" y="2724288"/>
              <a:ext cx="3668895" cy="3668895"/>
            </a:xfrm>
            <a:custGeom>
              <a:avLst/>
              <a:gdLst>
                <a:gd name="connsiteX0" fmla="*/ 0 w 3668895"/>
                <a:gd name="connsiteY0" fmla="*/ 1834448 h 3668895"/>
                <a:gd name="connsiteX1" fmla="*/ 1834448 w 3668895"/>
                <a:gd name="connsiteY1" fmla="*/ 0 h 3668895"/>
                <a:gd name="connsiteX2" fmla="*/ 3668896 w 3668895"/>
                <a:gd name="connsiteY2" fmla="*/ 1834448 h 3668895"/>
                <a:gd name="connsiteX3" fmla="*/ 1834448 w 3668895"/>
                <a:gd name="connsiteY3" fmla="*/ 3668896 h 3668895"/>
                <a:gd name="connsiteX4" fmla="*/ 0 w 3668895"/>
                <a:gd name="connsiteY4" fmla="*/ 1834448 h 366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5" h="3668895">
                  <a:moveTo>
                    <a:pt x="0" y="1834448"/>
                  </a:moveTo>
                  <a:cubicBezTo>
                    <a:pt x="0" y="821310"/>
                    <a:pt x="821310" y="0"/>
                    <a:pt x="1834448" y="0"/>
                  </a:cubicBezTo>
                  <a:cubicBezTo>
                    <a:pt x="2847586" y="0"/>
                    <a:pt x="3668896" y="821310"/>
                    <a:pt x="3668896" y="1834448"/>
                  </a:cubicBezTo>
                  <a:cubicBezTo>
                    <a:pt x="3668896" y="2847586"/>
                    <a:pt x="2847586" y="3668896"/>
                    <a:pt x="1834448" y="3668896"/>
                  </a:cubicBezTo>
                  <a:cubicBezTo>
                    <a:pt x="821310" y="3668896"/>
                    <a:pt x="0" y="2847586"/>
                    <a:pt x="0" y="1834448"/>
                  </a:cubicBezTo>
                  <a:close/>
                </a:path>
              </a:pathLst>
            </a:custGeom>
            <a:solidFill>
              <a:schemeClr val="accent5"/>
            </a:solidFill>
            <a:ln w="76200">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0283" tIns="399994" rIns="1150283" bIns="2922360" numCol="1" spcCol="1270" anchor="ctr" anchorCtr="0">
              <a:noAutofit/>
            </a:bodyPr>
            <a:lstStyle/>
            <a:p>
              <a:pPr marL="0" lvl="0" indent="0" algn="ctr" defTabSz="1066800">
                <a:lnSpc>
                  <a:spcPct val="90000"/>
                </a:lnSpc>
                <a:spcBef>
                  <a:spcPct val="0"/>
                </a:spcBef>
                <a:spcAft>
                  <a:spcPct val="35000"/>
                </a:spcAft>
                <a:buNone/>
              </a:pPr>
              <a:r>
                <a:rPr lang="en-US" sz="2400" kern="1200" dirty="0" err="1"/>
                <a:t>Meso</a:t>
              </a:r>
              <a:r>
                <a:rPr lang="en-US" sz="2400" kern="1200" dirty="0"/>
                <a:t> Level</a:t>
              </a:r>
            </a:p>
          </p:txBody>
        </p:sp>
        <p:sp>
          <p:nvSpPr>
            <p:cNvPr id="28" name="Freeform: Shape 27">
              <a:extLst>
                <a:ext uri="{FF2B5EF4-FFF2-40B4-BE49-F238E27FC236}">
                  <a16:creationId xmlns:a16="http://schemas.microsoft.com/office/drawing/2014/main" id="{D8AF5E24-2178-490F-9E12-81D3F2CDE746}"/>
                </a:ext>
              </a:extLst>
            </p:cNvPr>
            <p:cNvSpPr/>
            <p:nvPr/>
          </p:nvSpPr>
          <p:spPr>
            <a:xfrm>
              <a:off x="1956839" y="3947254"/>
              <a:ext cx="2445930" cy="2445930"/>
            </a:xfrm>
            <a:custGeom>
              <a:avLst/>
              <a:gdLst>
                <a:gd name="connsiteX0" fmla="*/ 0 w 2445930"/>
                <a:gd name="connsiteY0" fmla="*/ 1222965 h 2445930"/>
                <a:gd name="connsiteX1" fmla="*/ 1222965 w 2445930"/>
                <a:gd name="connsiteY1" fmla="*/ 0 h 2445930"/>
                <a:gd name="connsiteX2" fmla="*/ 2445930 w 2445930"/>
                <a:gd name="connsiteY2" fmla="*/ 1222965 h 2445930"/>
                <a:gd name="connsiteX3" fmla="*/ 1222965 w 2445930"/>
                <a:gd name="connsiteY3" fmla="*/ 2445930 h 2445930"/>
                <a:gd name="connsiteX4" fmla="*/ 0 w 2445930"/>
                <a:gd name="connsiteY4" fmla="*/ 1222965 h 244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930" h="2445930">
                  <a:moveTo>
                    <a:pt x="0" y="1222965"/>
                  </a:moveTo>
                  <a:cubicBezTo>
                    <a:pt x="0" y="547540"/>
                    <a:pt x="547540" y="0"/>
                    <a:pt x="1222965" y="0"/>
                  </a:cubicBezTo>
                  <a:cubicBezTo>
                    <a:pt x="1898390" y="0"/>
                    <a:pt x="2445930" y="547540"/>
                    <a:pt x="2445930" y="1222965"/>
                  </a:cubicBezTo>
                  <a:cubicBezTo>
                    <a:pt x="2445930" y="1898390"/>
                    <a:pt x="1898390" y="2445930"/>
                    <a:pt x="1222965" y="2445930"/>
                  </a:cubicBezTo>
                  <a:cubicBezTo>
                    <a:pt x="547540" y="2445930"/>
                    <a:pt x="0" y="1898390"/>
                    <a:pt x="0" y="1222965"/>
                  </a:cubicBezTo>
                  <a:close/>
                </a:path>
              </a:pathLst>
            </a:custGeom>
            <a:solidFill>
              <a:schemeClr val="bg2">
                <a:lumMod val="75000"/>
              </a:schemeClr>
            </a:solidFill>
            <a:ln w="76200">
              <a:solidFill>
                <a:schemeClr val="tx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28886" tIns="782170" rIns="528887" bIns="782171" numCol="1" spcCol="1270" anchor="ctr" anchorCtr="0">
              <a:noAutofit/>
            </a:bodyPr>
            <a:lstStyle/>
            <a:p>
              <a:pPr algn="ctr" defTabSz="1066800">
                <a:lnSpc>
                  <a:spcPct val="90000"/>
                </a:lnSpc>
                <a:spcBef>
                  <a:spcPct val="0"/>
                </a:spcBef>
                <a:spcAft>
                  <a:spcPct val="35000"/>
                </a:spcAft>
              </a:pPr>
              <a:r>
                <a:rPr lang="en-US" sz="2400" dirty="0">
                  <a:solidFill>
                    <a:schemeClr val="tx1">
                      <a:lumMod val="20000"/>
                      <a:lumOff val="80000"/>
                    </a:schemeClr>
                  </a:solidFill>
                </a:rPr>
                <a:t>Micro Level</a:t>
              </a:r>
            </a:p>
          </p:txBody>
        </p:sp>
        <p:sp>
          <p:nvSpPr>
            <p:cNvPr id="29" name="Rectangle 28">
              <a:extLst>
                <a:ext uri="{FF2B5EF4-FFF2-40B4-BE49-F238E27FC236}">
                  <a16:creationId xmlns:a16="http://schemas.microsoft.com/office/drawing/2014/main" id="{121EB923-4D53-421C-A065-C705244D26FE}"/>
                </a:ext>
              </a:extLst>
            </p:cNvPr>
            <p:cNvSpPr/>
            <p:nvPr/>
          </p:nvSpPr>
          <p:spPr>
            <a:xfrm>
              <a:off x="6096000" y="3044279"/>
              <a:ext cx="3840347" cy="769441"/>
            </a:xfrm>
            <a:prstGeom prst="rect">
              <a:avLst/>
            </a:prstGeom>
          </p:spPr>
          <p:txBody>
            <a:bodyPr wrap="none">
              <a:spAutoFit/>
            </a:bodyPr>
            <a:lstStyle/>
            <a:p>
              <a:pPr lvl="0"/>
              <a:r>
                <a:rPr lang="en-US" sz="2400" dirty="0">
                  <a:solidFill>
                    <a:schemeClr val="accent5"/>
                  </a:solidFill>
                </a:rPr>
                <a:t>Regional and Sectoral Variables</a:t>
              </a:r>
            </a:p>
            <a:p>
              <a:pPr lvl="0"/>
              <a:r>
                <a:rPr lang="en-US" sz="2000" dirty="0">
                  <a:solidFill>
                    <a:schemeClr val="accent5"/>
                  </a:solidFill>
                </a:rPr>
                <a:t>food prices, wages, water use, …</a:t>
              </a:r>
            </a:p>
          </p:txBody>
        </p:sp>
      </p:grpSp>
      <p:sp>
        <p:nvSpPr>
          <p:cNvPr id="7" name="Title 6">
            <a:extLst>
              <a:ext uri="{FF2B5EF4-FFF2-40B4-BE49-F238E27FC236}">
                <a16:creationId xmlns:a16="http://schemas.microsoft.com/office/drawing/2014/main" id="{AB35F7E2-67E9-4C17-AC50-ABF5D1F80C01}"/>
              </a:ext>
            </a:extLst>
          </p:cNvPr>
          <p:cNvSpPr>
            <a:spLocks noGrp="1"/>
          </p:cNvSpPr>
          <p:nvPr>
            <p:ph type="title"/>
          </p:nvPr>
        </p:nvSpPr>
        <p:spPr/>
        <p:txBody>
          <a:bodyPr/>
          <a:lstStyle/>
          <a:p>
            <a:r>
              <a:rPr lang="en-US" dirty="0"/>
              <a:t>Comprehensive Modelling</a:t>
            </a:r>
          </a:p>
        </p:txBody>
      </p:sp>
    </p:spTree>
    <p:extLst>
      <p:ext uri="{BB962C8B-B14F-4D97-AF65-F5344CB8AC3E}">
        <p14:creationId xmlns:p14="http://schemas.microsoft.com/office/powerpoint/2010/main" val="148878656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3E5944CE-0C20-457F-9D1B-FF9D0F77E53C}"/>
              </a:ext>
            </a:extLst>
          </p:cNvPr>
          <p:cNvSpPr/>
          <p:nvPr/>
        </p:nvSpPr>
        <p:spPr>
          <a:xfrm>
            <a:off x="591032" y="1621898"/>
            <a:ext cx="4891860" cy="4891860"/>
          </a:xfrm>
          <a:custGeom>
            <a:avLst/>
            <a:gdLst>
              <a:gd name="connsiteX0" fmla="*/ 0 w 4891860"/>
              <a:gd name="connsiteY0" fmla="*/ 2445930 h 4891860"/>
              <a:gd name="connsiteX1" fmla="*/ 2445930 w 4891860"/>
              <a:gd name="connsiteY1" fmla="*/ 0 h 4891860"/>
              <a:gd name="connsiteX2" fmla="*/ 4891860 w 4891860"/>
              <a:gd name="connsiteY2" fmla="*/ 2445930 h 4891860"/>
              <a:gd name="connsiteX3" fmla="*/ 2445930 w 4891860"/>
              <a:gd name="connsiteY3" fmla="*/ 4891860 h 4891860"/>
              <a:gd name="connsiteX4" fmla="*/ 0 w 4891860"/>
              <a:gd name="connsiteY4" fmla="*/ 2445930 h 489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60" h="4891860">
                <a:moveTo>
                  <a:pt x="0" y="2445930"/>
                </a:moveTo>
                <a:cubicBezTo>
                  <a:pt x="0" y="1095080"/>
                  <a:pt x="1095080" y="0"/>
                  <a:pt x="2445930" y="0"/>
                </a:cubicBezTo>
                <a:cubicBezTo>
                  <a:pt x="3796780" y="0"/>
                  <a:pt x="4891860" y="1095080"/>
                  <a:pt x="4891860" y="2445930"/>
                </a:cubicBezTo>
                <a:cubicBezTo>
                  <a:pt x="4891860" y="3796780"/>
                  <a:pt x="3796780" y="4891860"/>
                  <a:pt x="2445930" y="4891860"/>
                </a:cubicBezTo>
                <a:cubicBezTo>
                  <a:pt x="1095080" y="4891860"/>
                  <a:pt x="0" y="3796780"/>
                  <a:pt x="0" y="2445930"/>
                </a:cubicBezTo>
                <a:close/>
              </a:path>
            </a:pathLst>
          </a:custGeom>
          <a:solidFill>
            <a:schemeClr val="tx2">
              <a:lumMod val="75000"/>
            </a:schemeClr>
          </a:solidFill>
          <a:ln w="76200">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61765" tIns="415280" rIns="1761766" bIns="4084177"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26" name="Freeform: Shape 25">
            <a:extLst>
              <a:ext uri="{FF2B5EF4-FFF2-40B4-BE49-F238E27FC236}">
                <a16:creationId xmlns:a16="http://schemas.microsoft.com/office/drawing/2014/main" id="{C17E19C8-93EC-4CA4-A8A8-B2ED1935466D}"/>
              </a:ext>
            </a:extLst>
          </p:cNvPr>
          <p:cNvSpPr/>
          <p:nvPr/>
        </p:nvSpPr>
        <p:spPr>
          <a:xfrm>
            <a:off x="1242486" y="2781331"/>
            <a:ext cx="3668895" cy="3668895"/>
          </a:xfrm>
          <a:custGeom>
            <a:avLst/>
            <a:gdLst>
              <a:gd name="connsiteX0" fmla="*/ 0 w 3668895"/>
              <a:gd name="connsiteY0" fmla="*/ 1834448 h 3668895"/>
              <a:gd name="connsiteX1" fmla="*/ 1834448 w 3668895"/>
              <a:gd name="connsiteY1" fmla="*/ 0 h 3668895"/>
              <a:gd name="connsiteX2" fmla="*/ 3668896 w 3668895"/>
              <a:gd name="connsiteY2" fmla="*/ 1834448 h 3668895"/>
              <a:gd name="connsiteX3" fmla="*/ 1834448 w 3668895"/>
              <a:gd name="connsiteY3" fmla="*/ 3668896 h 3668895"/>
              <a:gd name="connsiteX4" fmla="*/ 0 w 3668895"/>
              <a:gd name="connsiteY4" fmla="*/ 1834448 h 366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5" h="3668895">
                <a:moveTo>
                  <a:pt x="0" y="1834448"/>
                </a:moveTo>
                <a:cubicBezTo>
                  <a:pt x="0" y="821310"/>
                  <a:pt x="821310" y="0"/>
                  <a:pt x="1834448" y="0"/>
                </a:cubicBezTo>
                <a:cubicBezTo>
                  <a:pt x="2847586" y="0"/>
                  <a:pt x="3668896" y="821310"/>
                  <a:pt x="3668896" y="1834448"/>
                </a:cubicBezTo>
                <a:cubicBezTo>
                  <a:pt x="3668896" y="2847586"/>
                  <a:pt x="2847586" y="3668896"/>
                  <a:pt x="1834448" y="3668896"/>
                </a:cubicBezTo>
                <a:cubicBezTo>
                  <a:pt x="821310" y="3668896"/>
                  <a:pt x="0" y="2847586"/>
                  <a:pt x="0" y="1834448"/>
                </a:cubicBezTo>
                <a:close/>
              </a:path>
            </a:pathLst>
          </a:custGeom>
          <a:solidFill>
            <a:schemeClr val="tx2"/>
          </a:solidFill>
          <a:ln w="76200">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0283" tIns="399994" rIns="1150283" bIns="292236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8" name="Freeform: Shape 7">
            <a:extLst>
              <a:ext uri="{FF2B5EF4-FFF2-40B4-BE49-F238E27FC236}">
                <a16:creationId xmlns:a16="http://schemas.microsoft.com/office/drawing/2014/main" id="{BEF0AFC6-59C6-4A87-9636-6AE8CF8B923D}"/>
              </a:ext>
            </a:extLst>
          </p:cNvPr>
          <p:cNvSpPr/>
          <p:nvPr/>
        </p:nvSpPr>
        <p:spPr>
          <a:xfrm>
            <a:off x="1874206" y="4004296"/>
            <a:ext cx="2445930" cy="2445930"/>
          </a:xfrm>
          <a:custGeom>
            <a:avLst/>
            <a:gdLst>
              <a:gd name="connsiteX0" fmla="*/ 0 w 2445930"/>
              <a:gd name="connsiteY0" fmla="*/ 1222965 h 2445930"/>
              <a:gd name="connsiteX1" fmla="*/ 1222965 w 2445930"/>
              <a:gd name="connsiteY1" fmla="*/ 0 h 2445930"/>
              <a:gd name="connsiteX2" fmla="*/ 2445930 w 2445930"/>
              <a:gd name="connsiteY2" fmla="*/ 1222965 h 2445930"/>
              <a:gd name="connsiteX3" fmla="*/ 1222965 w 2445930"/>
              <a:gd name="connsiteY3" fmla="*/ 2445930 h 2445930"/>
              <a:gd name="connsiteX4" fmla="*/ 0 w 2445930"/>
              <a:gd name="connsiteY4" fmla="*/ 1222965 h 244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930" h="2445930">
                <a:moveTo>
                  <a:pt x="0" y="1222965"/>
                </a:moveTo>
                <a:cubicBezTo>
                  <a:pt x="0" y="547540"/>
                  <a:pt x="547540" y="0"/>
                  <a:pt x="1222965" y="0"/>
                </a:cubicBezTo>
                <a:cubicBezTo>
                  <a:pt x="1898390" y="0"/>
                  <a:pt x="2445930" y="547540"/>
                  <a:pt x="2445930" y="1222965"/>
                </a:cubicBezTo>
                <a:cubicBezTo>
                  <a:pt x="2445930" y="1898390"/>
                  <a:pt x="1898390" y="2445930"/>
                  <a:pt x="1222965" y="2445930"/>
                </a:cubicBezTo>
                <a:cubicBezTo>
                  <a:pt x="547540" y="2445930"/>
                  <a:pt x="0" y="1898390"/>
                  <a:pt x="0" y="1222965"/>
                </a:cubicBezTo>
                <a:close/>
              </a:path>
            </a:pathLst>
          </a:custGeom>
          <a:solidFill>
            <a:schemeClr val="accent5"/>
          </a:solidFill>
          <a:ln w="76200">
            <a:solidFill>
              <a:schemeClr val="tx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28886" tIns="782170" rIns="528887" bIns="782171" numCol="1" spcCol="1270" anchor="ctr" anchorCtr="0">
            <a:noAutofit/>
          </a:bodyPr>
          <a:lstStyle/>
          <a:p>
            <a:pPr marL="0" lvl="0" indent="0" algn="ctr" defTabSz="1066800">
              <a:lnSpc>
                <a:spcPct val="90000"/>
              </a:lnSpc>
              <a:spcBef>
                <a:spcPct val="0"/>
              </a:spcBef>
              <a:spcAft>
                <a:spcPct val="35000"/>
              </a:spcAft>
              <a:buNone/>
            </a:pPr>
            <a:r>
              <a:rPr lang="en-US" sz="2400" kern="1200" dirty="0"/>
              <a:t>Micro Level</a:t>
            </a:r>
          </a:p>
        </p:txBody>
      </p:sp>
      <p:sp>
        <p:nvSpPr>
          <p:cNvPr id="4" name="Rectangle 3">
            <a:extLst>
              <a:ext uri="{FF2B5EF4-FFF2-40B4-BE49-F238E27FC236}">
                <a16:creationId xmlns:a16="http://schemas.microsoft.com/office/drawing/2014/main" id="{34330912-9FD7-49B3-8C8E-B8718E47FD64}"/>
              </a:ext>
            </a:extLst>
          </p:cNvPr>
          <p:cNvSpPr/>
          <p:nvPr/>
        </p:nvSpPr>
        <p:spPr>
          <a:xfrm>
            <a:off x="6039620" y="5170219"/>
            <a:ext cx="5244321" cy="769441"/>
          </a:xfrm>
          <a:prstGeom prst="rect">
            <a:avLst/>
          </a:prstGeom>
        </p:spPr>
        <p:txBody>
          <a:bodyPr wrap="none">
            <a:spAutoFit/>
          </a:bodyPr>
          <a:lstStyle/>
          <a:p>
            <a:pPr lvl="0"/>
            <a:r>
              <a:rPr lang="en-US" sz="2400" dirty="0">
                <a:solidFill>
                  <a:schemeClr val="accent5"/>
                </a:solidFill>
              </a:rPr>
              <a:t>Household Variables</a:t>
            </a:r>
          </a:p>
          <a:p>
            <a:pPr lvl="0"/>
            <a:r>
              <a:rPr lang="en-US" sz="2000" dirty="0">
                <a:solidFill>
                  <a:schemeClr val="accent5"/>
                </a:solidFill>
              </a:rPr>
              <a:t>food and nutrition security, agricultural productivity, …</a:t>
            </a:r>
          </a:p>
        </p:txBody>
      </p:sp>
      <p:grpSp>
        <p:nvGrpSpPr>
          <p:cNvPr id="16" name="Group 15">
            <a:extLst>
              <a:ext uri="{FF2B5EF4-FFF2-40B4-BE49-F238E27FC236}">
                <a16:creationId xmlns:a16="http://schemas.microsoft.com/office/drawing/2014/main" id="{905D20CE-3285-4C12-A31B-6DF4898070E9}"/>
              </a:ext>
            </a:extLst>
          </p:cNvPr>
          <p:cNvGrpSpPr/>
          <p:nvPr/>
        </p:nvGrpSpPr>
        <p:grpSpPr>
          <a:xfrm>
            <a:off x="573923" y="1553240"/>
            <a:ext cx="11206490" cy="5188688"/>
            <a:chOff x="733874" y="1403498"/>
            <a:chExt cx="11206490" cy="5188688"/>
          </a:xfrm>
        </p:grpSpPr>
        <p:sp>
          <p:nvSpPr>
            <p:cNvPr id="17" name="Rectangle 16">
              <a:extLst>
                <a:ext uri="{FF2B5EF4-FFF2-40B4-BE49-F238E27FC236}">
                  <a16:creationId xmlns:a16="http://schemas.microsoft.com/office/drawing/2014/main" id="{6626BF36-CA86-4104-AB38-1C430F390D1C}"/>
                </a:ext>
              </a:extLst>
            </p:cNvPr>
            <p:cNvSpPr/>
            <p:nvPr/>
          </p:nvSpPr>
          <p:spPr>
            <a:xfrm>
              <a:off x="5625734" y="1403498"/>
              <a:ext cx="6314630" cy="5188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8C8275D-376D-45A7-B8D6-475DE5EAE803}"/>
                </a:ext>
              </a:extLst>
            </p:cNvPr>
            <p:cNvSpPr/>
            <p:nvPr/>
          </p:nvSpPr>
          <p:spPr>
            <a:xfrm>
              <a:off x="733874" y="1501324"/>
              <a:ext cx="4891860" cy="4891860"/>
            </a:xfrm>
            <a:custGeom>
              <a:avLst/>
              <a:gdLst>
                <a:gd name="connsiteX0" fmla="*/ 0 w 4891860"/>
                <a:gd name="connsiteY0" fmla="*/ 2445930 h 4891860"/>
                <a:gd name="connsiteX1" fmla="*/ 2445930 w 4891860"/>
                <a:gd name="connsiteY1" fmla="*/ 0 h 4891860"/>
                <a:gd name="connsiteX2" fmla="*/ 4891860 w 4891860"/>
                <a:gd name="connsiteY2" fmla="*/ 2445930 h 4891860"/>
                <a:gd name="connsiteX3" fmla="*/ 2445930 w 4891860"/>
                <a:gd name="connsiteY3" fmla="*/ 4891860 h 4891860"/>
                <a:gd name="connsiteX4" fmla="*/ 0 w 4891860"/>
                <a:gd name="connsiteY4" fmla="*/ 2445930 h 489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60" h="4891860">
                  <a:moveTo>
                    <a:pt x="0" y="2445930"/>
                  </a:moveTo>
                  <a:cubicBezTo>
                    <a:pt x="0" y="1095080"/>
                    <a:pt x="1095080" y="0"/>
                    <a:pt x="2445930" y="0"/>
                  </a:cubicBezTo>
                  <a:cubicBezTo>
                    <a:pt x="3796780" y="0"/>
                    <a:pt x="4891860" y="1095080"/>
                    <a:pt x="4891860" y="2445930"/>
                  </a:cubicBezTo>
                  <a:cubicBezTo>
                    <a:pt x="4891860" y="3796780"/>
                    <a:pt x="3796780" y="4891860"/>
                    <a:pt x="2445930" y="4891860"/>
                  </a:cubicBezTo>
                  <a:cubicBezTo>
                    <a:pt x="1095080" y="4891860"/>
                    <a:pt x="0" y="3796780"/>
                    <a:pt x="0" y="2445930"/>
                  </a:cubicBezTo>
                  <a:close/>
                </a:path>
              </a:pathLst>
            </a:custGeom>
            <a:solidFill>
              <a:schemeClr val="tx2">
                <a:lumMod val="75000"/>
              </a:schemeClr>
            </a:solidFill>
            <a:ln w="76200">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61765" tIns="415280" rIns="1761766" bIns="4084177"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27" name="Freeform: Shape 26">
              <a:extLst>
                <a:ext uri="{FF2B5EF4-FFF2-40B4-BE49-F238E27FC236}">
                  <a16:creationId xmlns:a16="http://schemas.microsoft.com/office/drawing/2014/main" id="{E02F2EDC-5F34-48D7-8F01-9BBF249AF6A7}"/>
                </a:ext>
              </a:extLst>
            </p:cNvPr>
            <p:cNvSpPr/>
            <p:nvPr/>
          </p:nvSpPr>
          <p:spPr>
            <a:xfrm>
              <a:off x="1345356" y="2724288"/>
              <a:ext cx="3668895" cy="3668895"/>
            </a:xfrm>
            <a:custGeom>
              <a:avLst/>
              <a:gdLst>
                <a:gd name="connsiteX0" fmla="*/ 0 w 3668895"/>
                <a:gd name="connsiteY0" fmla="*/ 1834448 h 3668895"/>
                <a:gd name="connsiteX1" fmla="*/ 1834448 w 3668895"/>
                <a:gd name="connsiteY1" fmla="*/ 0 h 3668895"/>
                <a:gd name="connsiteX2" fmla="*/ 3668896 w 3668895"/>
                <a:gd name="connsiteY2" fmla="*/ 1834448 h 3668895"/>
                <a:gd name="connsiteX3" fmla="*/ 1834448 w 3668895"/>
                <a:gd name="connsiteY3" fmla="*/ 3668896 h 3668895"/>
                <a:gd name="connsiteX4" fmla="*/ 0 w 3668895"/>
                <a:gd name="connsiteY4" fmla="*/ 1834448 h 366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5" h="3668895">
                  <a:moveTo>
                    <a:pt x="0" y="1834448"/>
                  </a:moveTo>
                  <a:cubicBezTo>
                    <a:pt x="0" y="821310"/>
                    <a:pt x="821310" y="0"/>
                    <a:pt x="1834448" y="0"/>
                  </a:cubicBezTo>
                  <a:cubicBezTo>
                    <a:pt x="2847586" y="0"/>
                    <a:pt x="3668896" y="821310"/>
                    <a:pt x="3668896" y="1834448"/>
                  </a:cubicBezTo>
                  <a:cubicBezTo>
                    <a:pt x="3668896" y="2847586"/>
                    <a:pt x="2847586" y="3668896"/>
                    <a:pt x="1834448" y="3668896"/>
                  </a:cubicBezTo>
                  <a:cubicBezTo>
                    <a:pt x="821310" y="3668896"/>
                    <a:pt x="0" y="2847586"/>
                    <a:pt x="0" y="1834448"/>
                  </a:cubicBezTo>
                  <a:close/>
                </a:path>
              </a:pathLst>
            </a:custGeom>
            <a:solidFill>
              <a:schemeClr val="accent5"/>
            </a:solidFill>
            <a:ln w="76200">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0283" tIns="399994" rIns="1150283" bIns="2922360" numCol="1" spcCol="1270" anchor="ctr" anchorCtr="0">
              <a:noAutofit/>
            </a:bodyPr>
            <a:lstStyle/>
            <a:p>
              <a:pPr marL="0" lvl="0" indent="0" algn="ctr" defTabSz="1066800">
                <a:lnSpc>
                  <a:spcPct val="90000"/>
                </a:lnSpc>
                <a:spcBef>
                  <a:spcPct val="0"/>
                </a:spcBef>
                <a:spcAft>
                  <a:spcPct val="35000"/>
                </a:spcAft>
                <a:buNone/>
              </a:pPr>
              <a:r>
                <a:rPr lang="en-US" sz="2400" kern="1200" dirty="0" err="1"/>
                <a:t>Meso</a:t>
              </a:r>
              <a:r>
                <a:rPr lang="en-US" sz="2400" kern="1200" dirty="0"/>
                <a:t> Level</a:t>
              </a:r>
            </a:p>
          </p:txBody>
        </p:sp>
        <p:sp>
          <p:nvSpPr>
            <p:cNvPr id="28" name="Freeform: Shape 27">
              <a:extLst>
                <a:ext uri="{FF2B5EF4-FFF2-40B4-BE49-F238E27FC236}">
                  <a16:creationId xmlns:a16="http://schemas.microsoft.com/office/drawing/2014/main" id="{D8AF5E24-2178-490F-9E12-81D3F2CDE746}"/>
                </a:ext>
              </a:extLst>
            </p:cNvPr>
            <p:cNvSpPr/>
            <p:nvPr/>
          </p:nvSpPr>
          <p:spPr>
            <a:xfrm>
              <a:off x="1956839" y="3947254"/>
              <a:ext cx="2445930" cy="2445930"/>
            </a:xfrm>
            <a:custGeom>
              <a:avLst/>
              <a:gdLst>
                <a:gd name="connsiteX0" fmla="*/ 0 w 2445930"/>
                <a:gd name="connsiteY0" fmla="*/ 1222965 h 2445930"/>
                <a:gd name="connsiteX1" fmla="*/ 1222965 w 2445930"/>
                <a:gd name="connsiteY1" fmla="*/ 0 h 2445930"/>
                <a:gd name="connsiteX2" fmla="*/ 2445930 w 2445930"/>
                <a:gd name="connsiteY2" fmla="*/ 1222965 h 2445930"/>
                <a:gd name="connsiteX3" fmla="*/ 1222965 w 2445930"/>
                <a:gd name="connsiteY3" fmla="*/ 2445930 h 2445930"/>
                <a:gd name="connsiteX4" fmla="*/ 0 w 2445930"/>
                <a:gd name="connsiteY4" fmla="*/ 1222965 h 244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930" h="2445930">
                  <a:moveTo>
                    <a:pt x="0" y="1222965"/>
                  </a:moveTo>
                  <a:cubicBezTo>
                    <a:pt x="0" y="547540"/>
                    <a:pt x="547540" y="0"/>
                    <a:pt x="1222965" y="0"/>
                  </a:cubicBezTo>
                  <a:cubicBezTo>
                    <a:pt x="1898390" y="0"/>
                    <a:pt x="2445930" y="547540"/>
                    <a:pt x="2445930" y="1222965"/>
                  </a:cubicBezTo>
                  <a:cubicBezTo>
                    <a:pt x="2445930" y="1898390"/>
                    <a:pt x="1898390" y="2445930"/>
                    <a:pt x="1222965" y="2445930"/>
                  </a:cubicBezTo>
                  <a:cubicBezTo>
                    <a:pt x="547540" y="2445930"/>
                    <a:pt x="0" y="1898390"/>
                    <a:pt x="0" y="1222965"/>
                  </a:cubicBezTo>
                  <a:close/>
                </a:path>
              </a:pathLst>
            </a:custGeom>
            <a:solidFill>
              <a:schemeClr val="bg2">
                <a:lumMod val="75000"/>
              </a:schemeClr>
            </a:solidFill>
            <a:ln w="76200">
              <a:solidFill>
                <a:schemeClr val="tx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28886" tIns="782170" rIns="528887" bIns="782171" numCol="1" spcCol="1270" anchor="ctr" anchorCtr="0">
              <a:noAutofit/>
            </a:bodyPr>
            <a:lstStyle/>
            <a:p>
              <a:pPr algn="ctr" defTabSz="1066800">
                <a:lnSpc>
                  <a:spcPct val="90000"/>
                </a:lnSpc>
                <a:spcBef>
                  <a:spcPct val="0"/>
                </a:spcBef>
                <a:spcAft>
                  <a:spcPct val="35000"/>
                </a:spcAft>
              </a:pPr>
              <a:r>
                <a:rPr lang="en-US" sz="2400" dirty="0">
                  <a:solidFill>
                    <a:schemeClr val="tx1">
                      <a:lumMod val="20000"/>
                      <a:lumOff val="80000"/>
                    </a:schemeClr>
                  </a:solidFill>
                </a:rPr>
                <a:t>Micro Level</a:t>
              </a:r>
            </a:p>
          </p:txBody>
        </p:sp>
        <p:sp>
          <p:nvSpPr>
            <p:cNvPr id="29" name="Rectangle 28">
              <a:extLst>
                <a:ext uri="{FF2B5EF4-FFF2-40B4-BE49-F238E27FC236}">
                  <a16:creationId xmlns:a16="http://schemas.microsoft.com/office/drawing/2014/main" id="{121EB923-4D53-421C-A065-C705244D26FE}"/>
                </a:ext>
              </a:extLst>
            </p:cNvPr>
            <p:cNvSpPr/>
            <p:nvPr/>
          </p:nvSpPr>
          <p:spPr>
            <a:xfrm>
              <a:off x="6096000" y="3044279"/>
              <a:ext cx="3840347" cy="769441"/>
            </a:xfrm>
            <a:prstGeom prst="rect">
              <a:avLst/>
            </a:prstGeom>
          </p:spPr>
          <p:txBody>
            <a:bodyPr wrap="none">
              <a:spAutoFit/>
            </a:bodyPr>
            <a:lstStyle/>
            <a:p>
              <a:pPr lvl="0"/>
              <a:r>
                <a:rPr lang="en-US" sz="2400" dirty="0">
                  <a:solidFill>
                    <a:schemeClr val="accent5"/>
                  </a:solidFill>
                </a:rPr>
                <a:t>Regional and Sectoral Variables</a:t>
              </a:r>
            </a:p>
            <a:p>
              <a:pPr lvl="0"/>
              <a:r>
                <a:rPr lang="en-US" sz="2000" dirty="0">
                  <a:solidFill>
                    <a:schemeClr val="accent5"/>
                  </a:solidFill>
                </a:rPr>
                <a:t>food prices, wages, water use, …</a:t>
              </a:r>
            </a:p>
          </p:txBody>
        </p:sp>
      </p:grpSp>
      <p:grpSp>
        <p:nvGrpSpPr>
          <p:cNvPr id="42" name="Group 41">
            <a:extLst>
              <a:ext uri="{FF2B5EF4-FFF2-40B4-BE49-F238E27FC236}">
                <a16:creationId xmlns:a16="http://schemas.microsoft.com/office/drawing/2014/main" id="{E18DA3E6-EDC7-470E-B231-8D658616C01C}"/>
              </a:ext>
            </a:extLst>
          </p:cNvPr>
          <p:cNvGrpSpPr/>
          <p:nvPr/>
        </p:nvGrpSpPr>
        <p:grpSpPr>
          <a:xfrm>
            <a:off x="616612" y="1561746"/>
            <a:ext cx="11206490" cy="5188688"/>
            <a:chOff x="733874" y="1403498"/>
            <a:chExt cx="11206490" cy="5188688"/>
          </a:xfrm>
        </p:grpSpPr>
        <p:sp>
          <p:nvSpPr>
            <p:cNvPr id="43" name="Rectangle 42">
              <a:extLst>
                <a:ext uri="{FF2B5EF4-FFF2-40B4-BE49-F238E27FC236}">
                  <a16:creationId xmlns:a16="http://schemas.microsoft.com/office/drawing/2014/main" id="{CE680495-469F-4353-B3A7-CB6B4A0DFC22}"/>
                </a:ext>
              </a:extLst>
            </p:cNvPr>
            <p:cNvSpPr/>
            <p:nvPr/>
          </p:nvSpPr>
          <p:spPr>
            <a:xfrm>
              <a:off x="5625734" y="1403498"/>
              <a:ext cx="6314630" cy="5188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0360945-E52F-4714-8535-DC10D907E62C}"/>
                </a:ext>
              </a:extLst>
            </p:cNvPr>
            <p:cNvSpPr/>
            <p:nvPr/>
          </p:nvSpPr>
          <p:spPr>
            <a:xfrm>
              <a:off x="733874" y="1501324"/>
              <a:ext cx="4891860" cy="4891860"/>
            </a:xfrm>
            <a:custGeom>
              <a:avLst/>
              <a:gdLst>
                <a:gd name="connsiteX0" fmla="*/ 0 w 4891860"/>
                <a:gd name="connsiteY0" fmla="*/ 2445930 h 4891860"/>
                <a:gd name="connsiteX1" fmla="*/ 2445930 w 4891860"/>
                <a:gd name="connsiteY1" fmla="*/ 0 h 4891860"/>
                <a:gd name="connsiteX2" fmla="*/ 4891860 w 4891860"/>
                <a:gd name="connsiteY2" fmla="*/ 2445930 h 4891860"/>
                <a:gd name="connsiteX3" fmla="*/ 2445930 w 4891860"/>
                <a:gd name="connsiteY3" fmla="*/ 4891860 h 4891860"/>
                <a:gd name="connsiteX4" fmla="*/ 0 w 4891860"/>
                <a:gd name="connsiteY4" fmla="*/ 2445930 h 489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60" h="4891860">
                  <a:moveTo>
                    <a:pt x="0" y="2445930"/>
                  </a:moveTo>
                  <a:cubicBezTo>
                    <a:pt x="0" y="1095080"/>
                    <a:pt x="1095080" y="0"/>
                    <a:pt x="2445930" y="0"/>
                  </a:cubicBezTo>
                  <a:cubicBezTo>
                    <a:pt x="3796780" y="0"/>
                    <a:pt x="4891860" y="1095080"/>
                    <a:pt x="4891860" y="2445930"/>
                  </a:cubicBezTo>
                  <a:cubicBezTo>
                    <a:pt x="4891860" y="3796780"/>
                    <a:pt x="3796780" y="4891860"/>
                    <a:pt x="2445930" y="4891860"/>
                  </a:cubicBezTo>
                  <a:cubicBezTo>
                    <a:pt x="1095080" y="4891860"/>
                    <a:pt x="0" y="3796780"/>
                    <a:pt x="0" y="2445930"/>
                  </a:cubicBezTo>
                  <a:close/>
                </a:path>
              </a:pathLst>
            </a:custGeom>
            <a:solidFill>
              <a:schemeClr val="accent5"/>
            </a:solidFill>
            <a:ln w="76200">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61765" tIns="415280" rIns="1761766" bIns="4084177" numCol="1" spcCol="1270" anchor="ctr" anchorCtr="0">
              <a:noAutofit/>
            </a:bodyPr>
            <a:lstStyle/>
            <a:p>
              <a:pPr marL="0" lvl="0" indent="0" algn="ctr" defTabSz="1066800">
                <a:lnSpc>
                  <a:spcPct val="90000"/>
                </a:lnSpc>
                <a:spcBef>
                  <a:spcPct val="0"/>
                </a:spcBef>
                <a:spcAft>
                  <a:spcPct val="35000"/>
                </a:spcAft>
                <a:buNone/>
              </a:pPr>
              <a:r>
                <a:rPr lang="en-US" sz="2400" dirty="0"/>
                <a:t>Macro Level</a:t>
              </a:r>
              <a:endParaRPr lang="en-US" sz="2400" kern="1200" dirty="0"/>
            </a:p>
          </p:txBody>
        </p:sp>
        <p:sp>
          <p:nvSpPr>
            <p:cNvPr id="45" name="Freeform: Shape 44">
              <a:extLst>
                <a:ext uri="{FF2B5EF4-FFF2-40B4-BE49-F238E27FC236}">
                  <a16:creationId xmlns:a16="http://schemas.microsoft.com/office/drawing/2014/main" id="{9901BF50-32CA-4A90-9C36-C4CC549A1C18}"/>
                </a:ext>
              </a:extLst>
            </p:cNvPr>
            <p:cNvSpPr/>
            <p:nvPr/>
          </p:nvSpPr>
          <p:spPr>
            <a:xfrm>
              <a:off x="1345356" y="2724288"/>
              <a:ext cx="3668895" cy="3668895"/>
            </a:xfrm>
            <a:custGeom>
              <a:avLst/>
              <a:gdLst>
                <a:gd name="connsiteX0" fmla="*/ 0 w 3668895"/>
                <a:gd name="connsiteY0" fmla="*/ 1834448 h 3668895"/>
                <a:gd name="connsiteX1" fmla="*/ 1834448 w 3668895"/>
                <a:gd name="connsiteY1" fmla="*/ 0 h 3668895"/>
                <a:gd name="connsiteX2" fmla="*/ 3668896 w 3668895"/>
                <a:gd name="connsiteY2" fmla="*/ 1834448 h 3668895"/>
                <a:gd name="connsiteX3" fmla="*/ 1834448 w 3668895"/>
                <a:gd name="connsiteY3" fmla="*/ 3668896 h 3668895"/>
                <a:gd name="connsiteX4" fmla="*/ 0 w 3668895"/>
                <a:gd name="connsiteY4" fmla="*/ 1834448 h 366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5" h="3668895">
                  <a:moveTo>
                    <a:pt x="0" y="1834448"/>
                  </a:moveTo>
                  <a:cubicBezTo>
                    <a:pt x="0" y="821310"/>
                    <a:pt x="821310" y="0"/>
                    <a:pt x="1834448" y="0"/>
                  </a:cubicBezTo>
                  <a:cubicBezTo>
                    <a:pt x="2847586" y="0"/>
                    <a:pt x="3668896" y="821310"/>
                    <a:pt x="3668896" y="1834448"/>
                  </a:cubicBezTo>
                  <a:cubicBezTo>
                    <a:pt x="3668896" y="2847586"/>
                    <a:pt x="2847586" y="3668896"/>
                    <a:pt x="1834448" y="3668896"/>
                  </a:cubicBezTo>
                  <a:cubicBezTo>
                    <a:pt x="821310" y="3668896"/>
                    <a:pt x="0" y="2847586"/>
                    <a:pt x="0" y="1834448"/>
                  </a:cubicBezTo>
                  <a:close/>
                </a:path>
              </a:pathLst>
            </a:custGeom>
            <a:solidFill>
              <a:schemeClr val="tx2"/>
            </a:solidFill>
            <a:ln w="76200">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0283" tIns="399994" rIns="1150283" bIns="2922360" numCol="1" spcCol="1270" anchor="ctr" anchorCtr="0">
              <a:noAutofit/>
            </a:bodyPr>
            <a:lstStyle/>
            <a:p>
              <a:pPr algn="ctr" defTabSz="1066800">
                <a:lnSpc>
                  <a:spcPct val="90000"/>
                </a:lnSpc>
                <a:spcBef>
                  <a:spcPct val="0"/>
                </a:spcBef>
                <a:spcAft>
                  <a:spcPct val="35000"/>
                </a:spcAft>
              </a:pPr>
              <a:r>
                <a:rPr lang="en-US" sz="2400" dirty="0" err="1">
                  <a:solidFill>
                    <a:schemeClr val="bg2"/>
                  </a:solidFill>
                </a:rPr>
                <a:t>Meso</a:t>
              </a:r>
              <a:r>
                <a:rPr lang="en-US" sz="2400" dirty="0">
                  <a:solidFill>
                    <a:schemeClr val="bg2"/>
                  </a:solidFill>
                </a:rPr>
                <a:t> Level</a:t>
              </a:r>
            </a:p>
          </p:txBody>
        </p:sp>
        <p:sp>
          <p:nvSpPr>
            <p:cNvPr id="46" name="Freeform: Shape 45">
              <a:extLst>
                <a:ext uri="{FF2B5EF4-FFF2-40B4-BE49-F238E27FC236}">
                  <a16:creationId xmlns:a16="http://schemas.microsoft.com/office/drawing/2014/main" id="{580C764B-E72A-42CA-B0B9-EC6A47FF87CB}"/>
                </a:ext>
              </a:extLst>
            </p:cNvPr>
            <p:cNvSpPr/>
            <p:nvPr/>
          </p:nvSpPr>
          <p:spPr>
            <a:xfrm>
              <a:off x="1956839" y="3947254"/>
              <a:ext cx="2445930" cy="2445930"/>
            </a:xfrm>
            <a:custGeom>
              <a:avLst/>
              <a:gdLst>
                <a:gd name="connsiteX0" fmla="*/ 0 w 2445930"/>
                <a:gd name="connsiteY0" fmla="*/ 1222965 h 2445930"/>
                <a:gd name="connsiteX1" fmla="*/ 1222965 w 2445930"/>
                <a:gd name="connsiteY1" fmla="*/ 0 h 2445930"/>
                <a:gd name="connsiteX2" fmla="*/ 2445930 w 2445930"/>
                <a:gd name="connsiteY2" fmla="*/ 1222965 h 2445930"/>
                <a:gd name="connsiteX3" fmla="*/ 1222965 w 2445930"/>
                <a:gd name="connsiteY3" fmla="*/ 2445930 h 2445930"/>
                <a:gd name="connsiteX4" fmla="*/ 0 w 2445930"/>
                <a:gd name="connsiteY4" fmla="*/ 1222965 h 244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930" h="2445930">
                  <a:moveTo>
                    <a:pt x="0" y="1222965"/>
                  </a:moveTo>
                  <a:cubicBezTo>
                    <a:pt x="0" y="547540"/>
                    <a:pt x="547540" y="0"/>
                    <a:pt x="1222965" y="0"/>
                  </a:cubicBezTo>
                  <a:cubicBezTo>
                    <a:pt x="1898390" y="0"/>
                    <a:pt x="2445930" y="547540"/>
                    <a:pt x="2445930" y="1222965"/>
                  </a:cubicBezTo>
                  <a:cubicBezTo>
                    <a:pt x="2445930" y="1898390"/>
                    <a:pt x="1898390" y="2445930"/>
                    <a:pt x="1222965" y="2445930"/>
                  </a:cubicBezTo>
                  <a:cubicBezTo>
                    <a:pt x="547540" y="2445930"/>
                    <a:pt x="0" y="1898390"/>
                    <a:pt x="0" y="1222965"/>
                  </a:cubicBezTo>
                  <a:close/>
                </a:path>
              </a:pathLst>
            </a:custGeom>
            <a:solidFill>
              <a:schemeClr val="bg2">
                <a:lumMod val="75000"/>
              </a:schemeClr>
            </a:solidFill>
            <a:ln w="76200">
              <a:solidFill>
                <a:schemeClr val="tx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28886" tIns="782170" rIns="528887" bIns="782171"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20000"/>
                      <a:lumOff val="80000"/>
                    </a:schemeClr>
                  </a:solidFill>
                </a:rPr>
                <a:t>Micro Level</a:t>
              </a:r>
            </a:p>
          </p:txBody>
        </p:sp>
        <p:sp>
          <p:nvSpPr>
            <p:cNvPr id="47" name="Rectangle 46">
              <a:extLst>
                <a:ext uri="{FF2B5EF4-FFF2-40B4-BE49-F238E27FC236}">
                  <a16:creationId xmlns:a16="http://schemas.microsoft.com/office/drawing/2014/main" id="{8495ECA1-69BE-4414-925E-238F511B082A}"/>
                </a:ext>
              </a:extLst>
            </p:cNvPr>
            <p:cNvSpPr/>
            <p:nvPr/>
          </p:nvSpPr>
          <p:spPr>
            <a:xfrm>
              <a:off x="6096000" y="1739423"/>
              <a:ext cx="4594591" cy="769441"/>
            </a:xfrm>
            <a:prstGeom prst="rect">
              <a:avLst/>
            </a:prstGeom>
          </p:spPr>
          <p:txBody>
            <a:bodyPr wrap="none">
              <a:spAutoFit/>
            </a:bodyPr>
            <a:lstStyle/>
            <a:p>
              <a:pPr lvl="0"/>
              <a:r>
                <a:rPr lang="en-US" sz="2400" dirty="0">
                  <a:solidFill>
                    <a:schemeClr val="accent5"/>
                  </a:solidFill>
                </a:rPr>
                <a:t>International Macroeconomic Variables</a:t>
              </a:r>
            </a:p>
            <a:p>
              <a:pPr lvl="0"/>
              <a:r>
                <a:rPr lang="en-US" sz="2000" dirty="0">
                  <a:solidFill>
                    <a:schemeClr val="accent5"/>
                  </a:solidFill>
                </a:rPr>
                <a:t>International trade linkages, fiscal balance, …</a:t>
              </a:r>
            </a:p>
          </p:txBody>
        </p:sp>
      </p:grpSp>
      <p:sp>
        <p:nvSpPr>
          <p:cNvPr id="7" name="Title 6">
            <a:extLst>
              <a:ext uri="{FF2B5EF4-FFF2-40B4-BE49-F238E27FC236}">
                <a16:creationId xmlns:a16="http://schemas.microsoft.com/office/drawing/2014/main" id="{AB35F7E2-67E9-4C17-AC50-ABF5D1F80C01}"/>
              </a:ext>
            </a:extLst>
          </p:cNvPr>
          <p:cNvSpPr>
            <a:spLocks noGrp="1"/>
          </p:cNvSpPr>
          <p:nvPr>
            <p:ph type="title"/>
          </p:nvPr>
        </p:nvSpPr>
        <p:spPr/>
        <p:txBody>
          <a:bodyPr/>
          <a:lstStyle/>
          <a:p>
            <a:r>
              <a:rPr lang="en-US" dirty="0"/>
              <a:t>Comprehensive Modelling</a:t>
            </a:r>
          </a:p>
        </p:txBody>
      </p:sp>
    </p:spTree>
    <p:extLst>
      <p:ext uri="{BB962C8B-B14F-4D97-AF65-F5344CB8AC3E}">
        <p14:creationId xmlns:p14="http://schemas.microsoft.com/office/powerpoint/2010/main" val="349329086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3E5944CE-0C20-457F-9D1B-FF9D0F77E53C}"/>
              </a:ext>
            </a:extLst>
          </p:cNvPr>
          <p:cNvSpPr/>
          <p:nvPr/>
        </p:nvSpPr>
        <p:spPr>
          <a:xfrm>
            <a:off x="591032" y="1621898"/>
            <a:ext cx="4891860" cy="4891860"/>
          </a:xfrm>
          <a:custGeom>
            <a:avLst/>
            <a:gdLst>
              <a:gd name="connsiteX0" fmla="*/ 0 w 4891860"/>
              <a:gd name="connsiteY0" fmla="*/ 2445930 h 4891860"/>
              <a:gd name="connsiteX1" fmla="*/ 2445930 w 4891860"/>
              <a:gd name="connsiteY1" fmla="*/ 0 h 4891860"/>
              <a:gd name="connsiteX2" fmla="*/ 4891860 w 4891860"/>
              <a:gd name="connsiteY2" fmla="*/ 2445930 h 4891860"/>
              <a:gd name="connsiteX3" fmla="*/ 2445930 w 4891860"/>
              <a:gd name="connsiteY3" fmla="*/ 4891860 h 4891860"/>
              <a:gd name="connsiteX4" fmla="*/ 0 w 4891860"/>
              <a:gd name="connsiteY4" fmla="*/ 2445930 h 489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60" h="4891860">
                <a:moveTo>
                  <a:pt x="0" y="2445930"/>
                </a:moveTo>
                <a:cubicBezTo>
                  <a:pt x="0" y="1095080"/>
                  <a:pt x="1095080" y="0"/>
                  <a:pt x="2445930" y="0"/>
                </a:cubicBezTo>
                <a:cubicBezTo>
                  <a:pt x="3796780" y="0"/>
                  <a:pt x="4891860" y="1095080"/>
                  <a:pt x="4891860" y="2445930"/>
                </a:cubicBezTo>
                <a:cubicBezTo>
                  <a:pt x="4891860" y="3796780"/>
                  <a:pt x="3796780" y="4891860"/>
                  <a:pt x="2445930" y="4891860"/>
                </a:cubicBezTo>
                <a:cubicBezTo>
                  <a:pt x="1095080" y="4891860"/>
                  <a:pt x="0" y="3796780"/>
                  <a:pt x="0" y="2445930"/>
                </a:cubicBezTo>
                <a:close/>
              </a:path>
            </a:pathLst>
          </a:custGeom>
          <a:solidFill>
            <a:schemeClr val="tx2">
              <a:lumMod val="75000"/>
            </a:schemeClr>
          </a:solidFill>
          <a:ln w="76200">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61765" tIns="415280" rIns="1761766" bIns="4084177"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26" name="Freeform: Shape 25">
            <a:extLst>
              <a:ext uri="{FF2B5EF4-FFF2-40B4-BE49-F238E27FC236}">
                <a16:creationId xmlns:a16="http://schemas.microsoft.com/office/drawing/2014/main" id="{C17E19C8-93EC-4CA4-A8A8-B2ED1935466D}"/>
              </a:ext>
            </a:extLst>
          </p:cNvPr>
          <p:cNvSpPr/>
          <p:nvPr/>
        </p:nvSpPr>
        <p:spPr>
          <a:xfrm>
            <a:off x="1242486" y="2781331"/>
            <a:ext cx="3668895" cy="3668895"/>
          </a:xfrm>
          <a:custGeom>
            <a:avLst/>
            <a:gdLst>
              <a:gd name="connsiteX0" fmla="*/ 0 w 3668895"/>
              <a:gd name="connsiteY0" fmla="*/ 1834448 h 3668895"/>
              <a:gd name="connsiteX1" fmla="*/ 1834448 w 3668895"/>
              <a:gd name="connsiteY1" fmla="*/ 0 h 3668895"/>
              <a:gd name="connsiteX2" fmla="*/ 3668896 w 3668895"/>
              <a:gd name="connsiteY2" fmla="*/ 1834448 h 3668895"/>
              <a:gd name="connsiteX3" fmla="*/ 1834448 w 3668895"/>
              <a:gd name="connsiteY3" fmla="*/ 3668896 h 3668895"/>
              <a:gd name="connsiteX4" fmla="*/ 0 w 3668895"/>
              <a:gd name="connsiteY4" fmla="*/ 1834448 h 366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5" h="3668895">
                <a:moveTo>
                  <a:pt x="0" y="1834448"/>
                </a:moveTo>
                <a:cubicBezTo>
                  <a:pt x="0" y="821310"/>
                  <a:pt x="821310" y="0"/>
                  <a:pt x="1834448" y="0"/>
                </a:cubicBezTo>
                <a:cubicBezTo>
                  <a:pt x="2847586" y="0"/>
                  <a:pt x="3668896" y="821310"/>
                  <a:pt x="3668896" y="1834448"/>
                </a:cubicBezTo>
                <a:cubicBezTo>
                  <a:pt x="3668896" y="2847586"/>
                  <a:pt x="2847586" y="3668896"/>
                  <a:pt x="1834448" y="3668896"/>
                </a:cubicBezTo>
                <a:cubicBezTo>
                  <a:pt x="821310" y="3668896"/>
                  <a:pt x="0" y="2847586"/>
                  <a:pt x="0" y="1834448"/>
                </a:cubicBezTo>
                <a:close/>
              </a:path>
            </a:pathLst>
          </a:custGeom>
          <a:solidFill>
            <a:schemeClr val="tx2"/>
          </a:solidFill>
          <a:ln w="76200">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0283" tIns="399994" rIns="1150283" bIns="292236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8" name="Freeform: Shape 7">
            <a:extLst>
              <a:ext uri="{FF2B5EF4-FFF2-40B4-BE49-F238E27FC236}">
                <a16:creationId xmlns:a16="http://schemas.microsoft.com/office/drawing/2014/main" id="{BEF0AFC6-59C6-4A87-9636-6AE8CF8B923D}"/>
              </a:ext>
            </a:extLst>
          </p:cNvPr>
          <p:cNvSpPr/>
          <p:nvPr/>
        </p:nvSpPr>
        <p:spPr>
          <a:xfrm>
            <a:off x="1874206" y="4004296"/>
            <a:ext cx="2445930" cy="2445930"/>
          </a:xfrm>
          <a:custGeom>
            <a:avLst/>
            <a:gdLst>
              <a:gd name="connsiteX0" fmla="*/ 0 w 2445930"/>
              <a:gd name="connsiteY0" fmla="*/ 1222965 h 2445930"/>
              <a:gd name="connsiteX1" fmla="*/ 1222965 w 2445930"/>
              <a:gd name="connsiteY1" fmla="*/ 0 h 2445930"/>
              <a:gd name="connsiteX2" fmla="*/ 2445930 w 2445930"/>
              <a:gd name="connsiteY2" fmla="*/ 1222965 h 2445930"/>
              <a:gd name="connsiteX3" fmla="*/ 1222965 w 2445930"/>
              <a:gd name="connsiteY3" fmla="*/ 2445930 h 2445930"/>
              <a:gd name="connsiteX4" fmla="*/ 0 w 2445930"/>
              <a:gd name="connsiteY4" fmla="*/ 1222965 h 244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930" h="2445930">
                <a:moveTo>
                  <a:pt x="0" y="1222965"/>
                </a:moveTo>
                <a:cubicBezTo>
                  <a:pt x="0" y="547540"/>
                  <a:pt x="547540" y="0"/>
                  <a:pt x="1222965" y="0"/>
                </a:cubicBezTo>
                <a:cubicBezTo>
                  <a:pt x="1898390" y="0"/>
                  <a:pt x="2445930" y="547540"/>
                  <a:pt x="2445930" y="1222965"/>
                </a:cubicBezTo>
                <a:cubicBezTo>
                  <a:pt x="2445930" y="1898390"/>
                  <a:pt x="1898390" y="2445930"/>
                  <a:pt x="1222965" y="2445930"/>
                </a:cubicBezTo>
                <a:cubicBezTo>
                  <a:pt x="547540" y="2445930"/>
                  <a:pt x="0" y="1898390"/>
                  <a:pt x="0" y="1222965"/>
                </a:cubicBezTo>
                <a:close/>
              </a:path>
            </a:pathLst>
          </a:custGeom>
          <a:solidFill>
            <a:schemeClr val="accent5"/>
          </a:solidFill>
          <a:ln w="76200">
            <a:solidFill>
              <a:schemeClr val="tx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28886" tIns="782170" rIns="528887" bIns="782171" numCol="1" spcCol="1270" anchor="ctr" anchorCtr="0">
            <a:noAutofit/>
          </a:bodyPr>
          <a:lstStyle/>
          <a:p>
            <a:pPr marL="0" lvl="0" indent="0" algn="ctr" defTabSz="1066800">
              <a:lnSpc>
                <a:spcPct val="90000"/>
              </a:lnSpc>
              <a:spcBef>
                <a:spcPct val="0"/>
              </a:spcBef>
              <a:spcAft>
                <a:spcPct val="35000"/>
              </a:spcAft>
              <a:buNone/>
            </a:pPr>
            <a:r>
              <a:rPr lang="en-US" sz="2400" kern="1200" dirty="0"/>
              <a:t>Micro Level</a:t>
            </a:r>
          </a:p>
        </p:txBody>
      </p:sp>
      <p:sp>
        <p:nvSpPr>
          <p:cNvPr id="4" name="Rectangle 3">
            <a:extLst>
              <a:ext uri="{FF2B5EF4-FFF2-40B4-BE49-F238E27FC236}">
                <a16:creationId xmlns:a16="http://schemas.microsoft.com/office/drawing/2014/main" id="{34330912-9FD7-49B3-8C8E-B8718E47FD64}"/>
              </a:ext>
            </a:extLst>
          </p:cNvPr>
          <p:cNvSpPr/>
          <p:nvPr/>
        </p:nvSpPr>
        <p:spPr>
          <a:xfrm>
            <a:off x="6039620" y="5170219"/>
            <a:ext cx="5244321" cy="769441"/>
          </a:xfrm>
          <a:prstGeom prst="rect">
            <a:avLst/>
          </a:prstGeom>
        </p:spPr>
        <p:txBody>
          <a:bodyPr wrap="none">
            <a:spAutoFit/>
          </a:bodyPr>
          <a:lstStyle/>
          <a:p>
            <a:pPr lvl="0"/>
            <a:r>
              <a:rPr lang="en-US" sz="2400" dirty="0">
                <a:solidFill>
                  <a:schemeClr val="accent5"/>
                </a:solidFill>
              </a:rPr>
              <a:t>Household Variables</a:t>
            </a:r>
          </a:p>
          <a:p>
            <a:pPr lvl="0"/>
            <a:r>
              <a:rPr lang="en-US" sz="2000" dirty="0">
                <a:solidFill>
                  <a:schemeClr val="accent5"/>
                </a:solidFill>
              </a:rPr>
              <a:t>food and nutrition security, agricultural productivity, …</a:t>
            </a:r>
          </a:p>
        </p:txBody>
      </p:sp>
      <p:grpSp>
        <p:nvGrpSpPr>
          <p:cNvPr id="16" name="Group 15">
            <a:extLst>
              <a:ext uri="{FF2B5EF4-FFF2-40B4-BE49-F238E27FC236}">
                <a16:creationId xmlns:a16="http://schemas.microsoft.com/office/drawing/2014/main" id="{905D20CE-3285-4C12-A31B-6DF4898070E9}"/>
              </a:ext>
            </a:extLst>
          </p:cNvPr>
          <p:cNvGrpSpPr/>
          <p:nvPr/>
        </p:nvGrpSpPr>
        <p:grpSpPr>
          <a:xfrm>
            <a:off x="573923" y="1553240"/>
            <a:ext cx="11206490" cy="5188688"/>
            <a:chOff x="733874" y="1403498"/>
            <a:chExt cx="11206490" cy="5188688"/>
          </a:xfrm>
        </p:grpSpPr>
        <p:sp>
          <p:nvSpPr>
            <p:cNvPr id="17" name="Rectangle 16">
              <a:extLst>
                <a:ext uri="{FF2B5EF4-FFF2-40B4-BE49-F238E27FC236}">
                  <a16:creationId xmlns:a16="http://schemas.microsoft.com/office/drawing/2014/main" id="{6626BF36-CA86-4104-AB38-1C430F390D1C}"/>
                </a:ext>
              </a:extLst>
            </p:cNvPr>
            <p:cNvSpPr/>
            <p:nvPr/>
          </p:nvSpPr>
          <p:spPr>
            <a:xfrm>
              <a:off x="5625734" y="1403498"/>
              <a:ext cx="6314630" cy="5188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8C8275D-376D-45A7-B8D6-475DE5EAE803}"/>
                </a:ext>
              </a:extLst>
            </p:cNvPr>
            <p:cNvSpPr/>
            <p:nvPr/>
          </p:nvSpPr>
          <p:spPr>
            <a:xfrm>
              <a:off x="733874" y="1501324"/>
              <a:ext cx="4891860" cy="4891860"/>
            </a:xfrm>
            <a:custGeom>
              <a:avLst/>
              <a:gdLst>
                <a:gd name="connsiteX0" fmla="*/ 0 w 4891860"/>
                <a:gd name="connsiteY0" fmla="*/ 2445930 h 4891860"/>
                <a:gd name="connsiteX1" fmla="*/ 2445930 w 4891860"/>
                <a:gd name="connsiteY1" fmla="*/ 0 h 4891860"/>
                <a:gd name="connsiteX2" fmla="*/ 4891860 w 4891860"/>
                <a:gd name="connsiteY2" fmla="*/ 2445930 h 4891860"/>
                <a:gd name="connsiteX3" fmla="*/ 2445930 w 4891860"/>
                <a:gd name="connsiteY3" fmla="*/ 4891860 h 4891860"/>
                <a:gd name="connsiteX4" fmla="*/ 0 w 4891860"/>
                <a:gd name="connsiteY4" fmla="*/ 2445930 h 489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60" h="4891860">
                  <a:moveTo>
                    <a:pt x="0" y="2445930"/>
                  </a:moveTo>
                  <a:cubicBezTo>
                    <a:pt x="0" y="1095080"/>
                    <a:pt x="1095080" y="0"/>
                    <a:pt x="2445930" y="0"/>
                  </a:cubicBezTo>
                  <a:cubicBezTo>
                    <a:pt x="3796780" y="0"/>
                    <a:pt x="4891860" y="1095080"/>
                    <a:pt x="4891860" y="2445930"/>
                  </a:cubicBezTo>
                  <a:cubicBezTo>
                    <a:pt x="4891860" y="3796780"/>
                    <a:pt x="3796780" y="4891860"/>
                    <a:pt x="2445930" y="4891860"/>
                  </a:cubicBezTo>
                  <a:cubicBezTo>
                    <a:pt x="1095080" y="4891860"/>
                    <a:pt x="0" y="3796780"/>
                    <a:pt x="0" y="2445930"/>
                  </a:cubicBezTo>
                  <a:close/>
                </a:path>
              </a:pathLst>
            </a:custGeom>
            <a:solidFill>
              <a:schemeClr val="tx2">
                <a:lumMod val="75000"/>
              </a:schemeClr>
            </a:solidFill>
            <a:ln w="76200">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61765" tIns="415280" rIns="1761766" bIns="4084177"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27" name="Freeform: Shape 26">
              <a:extLst>
                <a:ext uri="{FF2B5EF4-FFF2-40B4-BE49-F238E27FC236}">
                  <a16:creationId xmlns:a16="http://schemas.microsoft.com/office/drawing/2014/main" id="{E02F2EDC-5F34-48D7-8F01-9BBF249AF6A7}"/>
                </a:ext>
              </a:extLst>
            </p:cNvPr>
            <p:cNvSpPr/>
            <p:nvPr/>
          </p:nvSpPr>
          <p:spPr>
            <a:xfrm>
              <a:off x="1345356" y="2724288"/>
              <a:ext cx="3668895" cy="3668895"/>
            </a:xfrm>
            <a:custGeom>
              <a:avLst/>
              <a:gdLst>
                <a:gd name="connsiteX0" fmla="*/ 0 w 3668895"/>
                <a:gd name="connsiteY0" fmla="*/ 1834448 h 3668895"/>
                <a:gd name="connsiteX1" fmla="*/ 1834448 w 3668895"/>
                <a:gd name="connsiteY1" fmla="*/ 0 h 3668895"/>
                <a:gd name="connsiteX2" fmla="*/ 3668896 w 3668895"/>
                <a:gd name="connsiteY2" fmla="*/ 1834448 h 3668895"/>
                <a:gd name="connsiteX3" fmla="*/ 1834448 w 3668895"/>
                <a:gd name="connsiteY3" fmla="*/ 3668896 h 3668895"/>
                <a:gd name="connsiteX4" fmla="*/ 0 w 3668895"/>
                <a:gd name="connsiteY4" fmla="*/ 1834448 h 366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5" h="3668895">
                  <a:moveTo>
                    <a:pt x="0" y="1834448"/>
                  </a:moveTo>
                  <a:cubicBezTo>
                    <a:pt x="0" y="821310"/>
                    <a:pt x="821310" y="0"/>
                    <a:pt x="1834448" y="0"/>
                  </a:cubicBezTo>
                  <a:cubicBezTo>
                    <a:pt x="2847586" y="0"/>
                    <a:pt x="3668896" y="821310"/>
                    <a:pt x="3668896" y="1834448"/>
                  </a:cubicBezTo>
                  <a:cubicBezTo>
                    <a:pt x="3668896" y="2847586"/>
                    <a:pt x="2847586" y="3668896"/>
                    <a:pt x="1834448" y="3668896"/>
                  </a:cubicBezTo>
                  <a:cubicBezTo>
                    <a:pt x="821310" y="3668896"/>
                    <a:pt x="0" y="2847586"/>
                    <a:pt x="0" y="1834448"/>
                  </a:cubicBezTo>
                  <a:close/>
                </a:path>
              </a:pathLst>
            </a:custGeom>
            <a:solidFill>
              <a:schemeClr val="accent5"/>
            </a:solidFill>
            <a:ln w="76200">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0283" tIns="399994" rIns="1150283" bIns="2922360" numCol="1" spcCol="1270" anchor="ctr" anchorCtr="0">
              <a:noAutofit/>
            </a:bodyPr>
            <a:lstStyle/>
            <a:p>
              <a:pPr marL="0" lvl="0" indent="0" algn="ctr" defTabSz="1066800">
                <a:lnSpc>
                  <a:spcPct val="90000"/>
                </a:lnSpc>
                <a:spcBef>
                  <a:spcPct val="0"/>
                </a:spcBef>
                <a:spcAft>
                  <a:spcPct val="35000"/>
                </a:spcAft>
                <a:buNone/>
              </a:pPr>
              <a:r>
                <a:rPr lang="en-US" sz="2400" kern="1200" dirty="0" err="1"/>
                <a:t>Meso</a:t>
              </a:r>
              <a:r>
                <a:rPr lang="en-US" sz="2400" kern="1200" dirty="0"/>
                <a:t> Level</a:t>
              </a:r>
            </a:p>
          </p:txBody>
        </p:sp>
        <p:sp>
          <p:nvSpPr>
            <p:cNvPr id="28" name="Freeform: Shape 27">
              <a:extLst>
                <a:ext uri="{FF2B5EF4-FFF2-40B4-BE49-F238E27FC236}">
                  <a16:creationId xmlns:a16="http://schemas.microsoft.com/office/drawing/2014/main" id="{D8AF5E24-2178-490F-9E12-81D3F2CDE746}"/>
                </a:ext>
              </a:extLst>
            </p:cNvPr>
            <p:cNvSpPr/>
            <p:nvPr/>
          </p:nvSpPr>
          <p:spPr>
            <a:xfrm>
              <a:off x="1956839" y="3947254"/>
              <a:ext cx="2445930" cy="2445930"/>
            </a:xfrm>
            <a:custGeom>
              <a:avLst/>
              <a:gdLst>
                <a:gd name="connsiteX0" fmla="*/ 0 w 2445930"/>
                <a:gd name="connsiteY0" fmla="*/ 1222965 h 2445930"/>
                <a:gd name="connsiteX1" fmla="*/ 1222965 w 2445930"/>
                <a:gd name="connsiteY1" fmla="*/ 0 h 2445930"/>
                <a:gd name="connsiteX2" fmla="*/ 2445930 w 2445930"/>
                <a:gd name="connsiteY2" fmla="*/ 1222965 h 2445930"/>
                <a:gd name="connsiteX3" fmla="*/ 1222965 w 2445930"/>
                <a:gd name="connsiteY3" fmla="*/ 2445930 h 2445930"/>
                <a:gd name="connsiteX4" fmla="*/ 0 w 2445930"/>
                <a:gd name="connsiteY4" fmla="*/ 1222965 h 244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930" h="2445930">
                  <a:moveTo>
                    <a:pt x="0" y="1222965"/>
                  </a:moveTo>
                  <a:cubicBezTo>
                    <a:pt x="0" y="547540"/>
                    <a:pt x="547540" y="0"/>
                    <a:pt x="1222965" y="0"/>
                  </a:cubicBezTo>
                  <a:cubicBezTo>
                    <a:pt x="1898390" y="0"/>
                    <a:pt x="2445930" y="547540"/>
                    <a:pt x="2445930" y="1222965"/>
                  </a:cubicBezTo>
                  <a:cubicBezTo>
                    <a:pt x="2445930" y="1898390"/>
                    <a:pt x="1898390" y="2445930"/>
                    <a:pt x="1222965" y="2445930"/>
                  </a:cubicBezTo>
                  <a:cubicBezTo>
                    <a:pt x="547540" y="2445930"/>
                    <a:pt x="0" y="1898390"/>
                    <a:pt x="0" y="1222965"/>
                  </a:cubicBezTo>
                  <a:close/>
                </a:path>
              </a:pathLst>
            </a:custGeom>
            <a:solidFill>
              <a:schemeClr val="bg2">
                <a:lumMod val="75000"/>
              </a:schemeClr>
            </a:solidFill>
            <a:ln w="76200">
              <a:solidFill>
                <a:schemeClr val="tx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28886" tIns="782170" rIns="528887" bIns="782171" numCol="1" spcCol="1270" anchor="ctr" anchorCtr="0">
              <a:noAutofit/>
            </a:bodyPr>
            <a:lstStyle/>
            <a:p>
              <a:pPr algn="ctr" defTabSz="1066800">
                <a:lnSpc>
                  <a:spcPct val="90000"/>
                </a:lnSpc>
                <a:spcBef>
                  <a:spcPct val="0"/>
                </a:spcBef>
                <a:spcAft>
                  <a:spcPct val="35000"/>
                </a:spcAft>
              </a:pPr>
              <a:r>
                <a:rPr lang="en-US" sz="2400" dirty="0">
                  <a:solidFill>
                    <a:schemeClr val="tx1">
                      <a:lumMod val="20000"/>
                      <a:lumOff val="80000"/>
                    </a:schemeClr>
                  </a:solidFill>
                </a:rPr>
                <a:t>Micro Level</a:t>
              </a:r>
            </a:p>
          </p:txBody>
        </p:sp>
        <p:sp>
          <p:nvSpPr>
            <p:cNvPr id="29" name="Rectangle 28">
              <a:extLst>
                <a:ext uri="{FF2B5EF4-FFF2-40B4-BE49-F238E27FC236}">
                  <a16:creationId xmlns:a16="http://schemas.microsoft.com/office/drawing/2014/main" id="{121EB923-4D53-421C-A065-C705244D26FE}"/>
                </a:ext>
              </a:extLst>
            </p:cNvPr>
            <p:cNvSpPr/>
            <p:nvPr/>
          </p:nvSpPr>
          <p:spPr>
            <a:xfrm>
              <a:off x="6096000" y="3044279"/>
              <a:ext cx="3840347" cy="769441"/>
            </a:xfrm>
            <a:prstGeom prst="rect">
              <a:avLst/>
            </a:prstGeom>
          </p:spPr>
          <p:txBody>
            <a:bodyPr wrap="none">
              <a:spAutoFit/>
            </a:bodyPr>
            <a:lstStyle/>
            <a:p>
              <a:pPr lvl="0"/>
              <a:r>
                <a:rPr lang="en-US" sz="2400" dirty="0">
                  <a:solidFill>
                    <a:schemeClr val="accent5"/>
                  </a:solidFill>
                </a:rPr>
                <a:t>Regional and Sectoral Variables</a:t>
              </a:r>
            </a:p>
            <a:p>
              <a:pPr lvl="0"/>
              <a:r>
                <a:rPr lang="en-US" sz="2000" dirty="0">
                  <a:solidFill>
                    <a:schemeClr val="accent5"/>
                  </a:solidFill>
                </a:rPr>
                <a:t>food prices, wages, water use, …</a:t>
              </a:r>
            </a:p>
          </p:txBody>
        </p:sp>
      </p:grpSp>
      <p:grpSp>
        <p:nvGrpSpPr>
          <p:cNvPr id="42" name="Group 41">
            <a:extLst>
              <a:ext uri="{FF2B5EF4-FFF2-40B4-BE49-F238E27FC236}">
                <a16:creationId xmlns:a16="http://schemas.microsoft.com/office/drawing/2014/main" id="{E18DA3E6-EDC7-470E-B231-8D658616C01C}"/>
              </a:ext>
            </a:extLst>
          </p:cNvPr>
          <p:cNvGrpSpPr/>
          <p:nvPr/>
        </p:nvGrpSpPr>
        <p:grpSpPr>
          <a:xfrm>
            <a:off x="616612" y="1561746"/>
            <a:ext cx="11206490" cy="5188688"/>
            <a:chOff x="733874" y="1403498"/>
            <a:chExt cx="11206490" cy="5188688"/>
          </a:xfrm>
        </p:grpSpPr>
        <p:sp>
          <p:nvSpPr>
            <p:cNvPr id="43" name="Rectangle 42">
              <a:extLst>
                <a:ext uri="{FF2B5EF4-FFF2-40B4-BE49-F238E27FC236}">
                  <a16:creationId xmlns:a16="http://schemas.microsoft.com/office/drawing/2014/main" id="{CE680495-469F-4353-B3A7-CB6B4A0DFC22}"/>
                </a:ext>
              </a:extLst>
            </p:cNvPr>
            <p:cNvSpPr/>
            <p:nvPr/>
          </p:nvSpPr>
          <p:spPr>
            <a:xfrm>
              <a:off x="5625734" y="1403498"/>
              <a:ext cx="6314630" cy="5188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0360945-E52F-4714-8535-DC10D907E62C}"/>
                </a:ext>
              </a:extLst>
            </p:cNvPr>
            <p:cNvSpPr/>
            <p:nvPr/>
          </p:nvSpPr>
          <p:spPr>
            <a:xfrm>
              <a:off x="733874" y="1501324"/>
              <a:ext cx="4891860" cy="4891860"/>
            </a:xfrm>
            <a:custGeom>
              <a:avLst/>
              <a:gdLst>
                <a:gd name="connsiteX0" fmla="*/ 0 w 4891860"/>
                <a:gd name="connsiteY0" fmla="*/ 2445930 h 4891860"/>
                <a:gd name="connsiteX1" fmla="*/ 2445930 w 4891860"/>
                <a:gd name="connsiteY1" fmla="*/ 0 h 4891860"/>
                <a:gd name="connsiteX2" fmla="*/ 4891860 w 4891860"/>
                <a:gd name="connsiteY2" fmla="*/ 2445930 h 4891860"/>
                <a:gd name="connsiteX3" fmla="*/ 2445930 w 4891860"/>
                <a:gd name="connsiteY3" fmla="*/ 4891860 h 4891860"/>
                <a:gd name="connsiteX4" fmla="*/ 0 w 4891860"/>
                <a:gd name="connsiteY4" fmla="*/ 2445930 h 489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60" h="4891860">
                  <a:moveTo>
                    <a:pt x="0" y="2445930"/>
                  </a:moveTo>
                  <a:cubicBezTo>
                    <a:pt x="0" y="1095080"/>
                    <a:pt x="1095080" y="0"/>
                    <a:pt x="2445930" y="0"/>
                  </a:cubicBezTo>
                  <a:cubicBezTo>
                    <a:pt x="3796780" y="0"/>
                    <a:pt x="4891860" y="1095080"/>
                    <a:pt x="4891860" y="2445930"/>
                  </a:cubicBezTo>
                  <a:cubicBezTo>
                    <a:pt x="4891860" y="3796780"/>
                    <a:pt x="3796780" y="4891860"/>
                    <a:pt x="2445930" y="4891860"/>
                  </a:cubicBezTo>
                  <a:cubicBezTo>
                    <a:pt x="1095080" y="4891860"/>
                    <a:pt x="0" y="3796780"/>
                    <a:pt x="0" y="2445930"/>
                  </a:cubicBezTo>
                  <a:close/>
                </a:path>
              </a:pathLst>
            </a:custGeom>
            <a:solidFill>
              <a:schemeClr val="accent5"/>
            </a:solidFill>
            <a:ln w="76200">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61765" tIns="415280" rIns="1761766" bIns="4084177" numCol="1" spcCol="1270" anchor="ctr" anchorCtr="0">
              <a:noAutofit/>
            </a:bodyPr>
            <a:lstStyle/>
            <a:p>
              <a:pPr marL="0" lvl="0" indent="0" algn="ctr" defTabSz="1066800">
                <a:lnSpc>
                  <a:spcPct val="90000"/>
                </a:lnSpc>
                <a:spcBef>
                  <a:spcPct val="0"/>
                </a:spcBef>
                <a:spcAft>
                  <a:spcPct val="35000"/>
                </a:spcAft>
                <a:buNone/>
              </a:pPr>
              <a:r>
                <a:rPr lang="en-US" sz="2400" dirty="0"/>
                <a:t>Macro Level</a:t>
              </a:r>
              <a:endParaRPr lang="en-US" sz="2400" kern="1200" dirty="0"/>
            </a:p>
          </p:txBody>
        </p:sp>
        <p:sp>
          <p:nvSpPr>
            <p:cNvPr id="45" name="Freeform: Shape 44">
              <a:extLst>
                <a:ext uri="{FF2B5EF4-FFF2-40B4-BE49-F238E27FC236}">
                  <a16:creationId xmlns:a16="http://schemas.microsoft.com/office/drawing/2014/main" id="{9901BF50-32CA-4A90-9C36-C4CC549A1C18}"/>
                </a:ext>
              </a:extLst>
            </p:cNvPr>
            <p:cNvSpPr/>
            <p:nvPr/>
          </p:nvSpPr>
          <p:spPr>
            <a:xfrm>
              <a:off x="1345356" y="2724288"/>
              <a:ext cx="3668895" cy="3668895"/>
            </a:xfrm>
            <a:custGeom>
              <a:avLst/>
              <a:gdLst>
                <a:gd name="connsiteX0" fmla="*/ 0 w 3668895"/>
                <a:gd name="connsiteY0" fmla="*/ 1834448 h 3668895"/>
                <a:gd name="connsiteX1" fmla="*/ 1834448 w 3668895"/>
                <a:gd name="connsiteY1" fmla="*/ 0 h 3668895"/>
                <a:gd name="connsiteX2" fmla="*/ 3668896 w 3668895"/>
                <a:gd name="connsiteY2" fmla="*/ 1834448 h 3668895"/>
                <a:gd name="connsiteX3" fmla="*/ 1834448 w 3668895"/>
                <a:gd name="connsiteY3" fmla="*/ 3668896 h 3668895"/>
                <a:gd name="connsiteX4" fmla="*/ 0 w 3668895"/>
                <a:gd name="connsiteY4" fmla="*/ 1834448 h 366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5" h="3668895">
                  <a:moveTo>
                    <a:pt x="0" y="1834448"/>
                  </a:moveTo>
                  <a:cubicBezTo>
                    <a:pt x="0" y="821310"/>
                    <a:pt x="821310" y="0"/>
                    <a:pt x="1834448" y="0"/>
                  </a:cubicBezTo>
                  <a:cubicBezTo>
                    <a:pt x="2847586" y="0"/>
                    <a:pt x="3668896" y="821310"/>
                    <a:pt x="3668896" y="1834448"/>
                  </a:cubicBezTo>
                  <a:cubicBezTo>
                    <a:pt x="3668896" y="2847586"/>
                    <a:pt x="2847586" y="3668896"/>
                    <a:pt x="1834448" y="3668896"/>
                  </a:cubicBezTo>
                  <a:cubicBezTo>
                    <a:pt x="821310" y="3668896"/>
                    <a:pt x="0" y="2847586"/>
                    <a:pt x="0" y="1834448"/>
                  </a:cubicBezTo>
                  <a:close/>
                </a:path>
              </a:pathLst>
            </a:custGeom>
            <a:solidFill>
              <a:schemeClr val="tx2"/>
            </a:solidFill>
            <a:ln w="76200">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0283" tIns="399994" rIns="1150283" bIns="2922360" numCol="1" spcCol="1270" anchor="ctr" anchorCtr="0">
              <a:noAutofit/>
            </a:bodyPr>
            <a:lstStyle/>
            <a:p>
              <a:pPr algn="ctr" defTabSz="1066800">
                <a:lnSpc>
                  <a:spcPct val="90000"/>
                </a:lnSpc>
                <a:spcBef>
                  <a:spcPct val="0"/>
                </a:spcBef>
                <a:spcAft>
                  <a:spcPct val="35000"/>
                </a:spcAft>
              </a:pPr>
              <a:r>
                <a:rPr lang="en-US" sz="2400" dirty="0" err="1">
                  <a:solidFill>
                    <a:schemeClr val="bg2"/>
                  </a:solidFill>
                </a:rPr>
                <a:t>Meso</a:t>
              </a:r>
              <a:r>
                <a:rPr lang="en-US" sz="2400" dirty="0">
                  <a:solidFill>
                    <a:schemeClr val="bg2"/>
                  </a:solidFill>
                </a:rPr>
                <a:t> Level</a:t>
              </a:r>
            </a:p>
          </p:txBody>
        </p:sp>
        <p:sp>
          <p:nvSpPr>
            <p:cNvPr id="46" name="Freeform: Shape 45">
              <a:extLst>
                <a:ext uri="{FF2B5EF4-FFF2-40B4-BE49-F238E27FC236}">
                  <a16:creationId xmlns:a16="http://schemas.microsoft.com/office/drawing/2014/main" id="{580C764B-E72A-42CA-B0B9-EC6A47FF87CB}"/>
                </a:ext>
              </a:extLst>
            </p:cNvPr>
            <p:cNvSpPr/>
            <p:nvPr/>
          </p:nvSpPr>
          <p:spPr>
            <a:xfrm>
              <a:off x="1956839" y="3947254"/>
              <a:ext cx="2445930" cy="2445930"/>
            </a:xfrm>
            <a:custGeom>
              <a:avLst/>
              <a:gdLst>
                <a:gd name="connsiteX0" fmla="*/ 0 w 2445930"/>
                <a:gd name="connsiteY0" fmla="*/ 1222965 h 2445930"/>
                <a:gd name="connsiteX1" fmla="*/ 1222965 w 2445930"/>
                <a:gd name="connsiteY1" fmla="*/ 0 h 2445930"/>
                <a:gd name="connsiteX2" fmla="*/ 2445930 w 2445930"/>
                <a:gd name="connsiteY2" fmla="*/ 1222965 h 2445930"/>
                <a:gd name="connsiteX3" fmla="*/ 1222965 w 2445930"/>
                <a:gd name="connsiteY3" fmla="*/ 2445930 h 2445930"/>
                <a:gd name="connsiteX4" fmla="*/ 0 w 2445930"/>
                <a:gd name="connsiteY4" fmla="*/ 1222965 h 244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930" h="2445930">
                  <a:moveTo>
                    <a:pt x="0" y="1222965"/>
                  </a:moveTo>
                  <a:cubicBezTo>
                    <a:pt x="0" y="547540"/>
                    <a:pt x="547540" y="0"/>
                    <a:pt x="1222965" y="0"/>
                  </a:cubicBezTo>
                  <a:cubicBezTo>
                    <a:pt x="1898390" y="0"/>
                    <a:pt x="2445930" y="547540"/>
                    <a:pt x="2445930" y="1222965"/>
                  </a:cubicBezTo>
                  <a:cubicBezTo>
                    <a:pt x="2445930" y="1898390"/>
                    <a:pt x="1898390" y="2445930"/>
                    <a:pt x="1222965" y="2445930"/>
                  </a:cubicBezTo>
                  <a:cubicBezTo>
                    <a:pt x="547540" y="2445930"/>
                    <a:pt x="0" y="1898390"/>
                    <a:pt x="0" y="1222965"/>
                  </a:cubicBezTo>
                  <a:close/>
                </a:path>
              </a:pathLst>
            </a:custGeom>
            <a:solidFill>
              <a:schemeClr val="bg2">
                <a:lumMod val="75000"/>
              </a:schemeClr>
            </a:solidFill>
            <a:ln w="76200">
              <a:solidFill>
                <a:schemeClr val="tx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28886" tIns="782170" rIns="528887" bIns="782171"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20000"/>
                      <a:lumOff val="80000"/>
                    </a:schemeClr>
                  </a:solidFill>
                </a:rPr>
                <a:t>Micro Level</a:t>
              </a:r>
            </a:p>
          </p:txBody>
        </p:sp>
        <p:sp>
          <p:nvSpPr>
            <p:cNvPr id="47" name="Rectangle 46">
              <a:extLst>
                <a:ext uri="{FF2B5EF4-FFF2-40B4-BE49-F238E27FC236}">
                  <a16:creationId xmlns:a16="http://schemas.microsoft.com/office/drawing/2014/main" id="{8495ECA1-69BE-4414-925E-238F511B082A}"/>
                </a:ext>
              </a:extLst>
            </p:cNvPr>
            <p:cNvSpPr/>
            <p:nvPr/>
          </p:nvSpPr>
          <p:spPr>
            <a:xfrm>
              <a:off x="6096000" y="1739423"/>
              <a:ext cx="4594591" cy="769441"/>
            </a:xfrm>
            <a:prstGeom prst="rect">
              <a:avLst/>
            </a:prstGeom>
          </p:spPr>
          <p:txBody>
            <a:bodyPr wrap="none">
              <a:spAutoFit/>
            </a:bodyPr>
            <a:lstStyle/>
            <a:p>
              <a:pPr lvl="0"/>
              <a:r>
                <a:rPr lang="en-US" sz="2400" dirty="0">
                  <a:solidFill>
                    <a:schemeClr val="accent5"/>
                  </a:solidFill>
                </a:rPr>
                <a:t>International Macroeconomic Variables</a:t>
              </a:r>
            </a:p>
            <a:p>
              <a:pPr lvl="0"/>
              <a:r>
                <a:rPr lang="en-US" sz="2000" dirty="0">
                  <a:solidFill>
                    <a:schemeClr val="accent5"/>
                  </a:solidFill>
                </a:rPr>
                <a:t>International trade linkages, fiscal balance, …</a:t>
              </a:r>
            </a:p>
          </p:txBody>
        </p:sp>
      </p:grpSp>
      <p:grpSp>
        <p:nvGrpSpPr>
          <p:cNvPr id="48" name="Group 47">
            <a:extLst>
              <a:ext uri="{FF2B5EF4-FFF2-40B4-BE49-F238E27FC236}">
                <a16:creationId xmlns:a16="http://schemas.microsoft.com/office/drawing/2014/main" id="{5BBEBE0D-687F-4393-A25F-5C026EBAEA4E}"/>
              </a:ext>
            </a:extLst>
          </p:cNvPr>
          <p:cNvGrpSpPr/>
          <p:nvPr/>
        </p:nvGrpSpPr>
        <p:grpSpPr>
          <a:xfrm>
            <a:off x="616612" y="1544734"/>
            <a:ext cx="11206490" cy="5188688"/>
            <a:chOff x="733874" y="1403498"/>
            <a:chExt cx="11206490" cy="5188688"/>
          </a:xfrm>
        </p:grpSpPr>
        <p:sp>
          <p:nvSpPr>
            <p:cNvPr id="49" name="Rectangle 48">
              <a:extLst>
                <a:ext uri="{FF2B5EF4-FFF2-40B4-BE49-F238E27FC236}">
                  <a16:creationId xmlns:a16="http://schemas.microsoft.com/office/drawing/2014/main" id="{9593A906-BF5A-46FA-8AD6-E0DAF8F80908}"/>
                </a:ext>
              </a:extLst>
            </p:cNvPr>
            <p:cNvSpPr/>
            <p:nvPr/>
          </p:nvSpPr>
          <p:spPr>
            <a:xfrm>
              <a:off x="5625734" y="1403498"/>
              <a:ext cx="6314630" cy="5188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49EA736-EFE4-4AA0-AAAE-4F5C86D07387}"/>
                </a:ext>
              </a:extLst>
            </p:cNvPr>
            <p:cNvSpPr/>
            <p:nvPr/>
          </p:nvSpPr>
          <p:spPr>
            <a:xfrm>
              <a:off x="733874" y="1501324"/>
              <a:ext cx="4891860" cy="4891860"/>
            </a:xfrm>
            <a:custGeom>
              <a:avLst/>
              <a:gdLst>
                <a:gd name="connsiteX0" fmla="*/ 0 w 4891860"/>
                <a:gd name="connsiteY0" fmla="*/ 2445930 h 4891860"/>
                <a:gd name="connsiteX1" fmla="*/ 2445930 w 4891860"/>
                <a:gd name="connsiteY1" fmla="*/ 0 h 4891860"/>
                <a:gd name="connsiteX2" fmla="*/ 4891860 w 4891860"/>
                <a:gd name="connsiteY2" fmla="*/ 2445930 h 4891860"/>
                <a:gd name="connsiteX3" fmla="*/ 2445930 w 4891860"/>
                <a:gd name="connsiteY3" fmla="*/ 4891860 h 4891860"/>
                <a:gd name="connsiteX4" fmla="*/ 0 w 4891860"/>
                <a:gd name="connsiteY4" fmla="*/ 2445930 h 489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860" h="4891860">
                  <a:moveTo>
                    <a:pt x="0" y="2445930"/>
                  </a:moveTo>
                  <a:cubicBezTo>
                    <a:pt x="0" y="1095080"/>
                    <a:pt x="1095080" y="0"/>
                    <a:pt x="2445930" y="0"/>
                  </a:cubicBezTo>
                  <a:cubicBezTo>
                    <a:pt x="3796780" y="0"/>
                    <a:pt x="4891860" y="1095080"/>
                    <a:pt x="4891860" y="2445930"/>
                  </a:cubicBezTo>
                  <a:cubicBezTo>
                    <a:pt x="4891860" y="3796780"/>
                    <a:pt x="3796780" y="4891860"/>
                    <a:pt x="2445930" y="4891860"/>
                  </a:cubicBezTo>
                  <a:cubicBezTo>
                    <a:pt x="1095080" y="4891860"/>
                    <a:pt x="0" y="3796780"/>
                    <a:pt x="0" y="2445930"/>
                  </a:cubicBezTo>
                  <a:close/>
                </a:path>
              </a:pathLst>
            </a:custGeom>
            <a:solidFill>
              <a:schemeClr val="accent5"/>
            </a:solidFill>
            <a:ln w="76200">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61765" tIns="415280" rIns="1761766" bIns="4084177" numCol="1" spcCol="1270" anchor="ctr" anchorCtr="0">
              <a:noAutofit/>
            </a:bodyPr>
            <a:lstStyle/>
            <a:p>
              <a:pPr marL="0" lvl="0" indent="0" algn="ctr" defTabSz="1066800">
                <a:lnSpc>
                  <a:spcPct val="90000"/>
                </a:lnSpc>
                <a:spcBef>
                  <a:spcPct val="0"/>
                </a:spcBef>
                <a:spcAft>
                  <a:spcPct val="35000"/>
                </a:spcAft>
                <a:buNone/>
              </a:pPr>
              <a:r>
                <a:rPr lang="en-US" sz="2400" dirty="0"/>
                <a:t>Macro Level</a:t>
              </a:r>
              <a:endParaRPr lang="en-US" sz="2400" kern="1200" dirty="0"/>
            </a:p>
          </p:txBody>
        </p:sp>
        <p:sp>
          <p:nvSpPr>
            <p:cNvPr id="51" name="Freeform: Shape 50">
              <a:extLst>
                <a:ext uri="{FF2B5EF4-FFF2-40B4-BE49-F238E27FC236}">
                  <a16:creationId xmlns:a16="http://schemas.microsoft.com/office/drawing/2014/main" id="{1319F527-80E3-4744-BD58-F8159D9CE202}"/>
                </a:ext>
              </a:extLst>
            </p:cNvPr>
            <p:cNvSpPr/>
            <p:nvPr/>
          </p:nvSpPr>
          <p:spPr>
            <a:xfrm>
              <a:off x="1345356" y="2724288"/>
              <a:ext cx="3668895" cy="3668895"/>
            </a:xfrm>
            <a:custGeom>
              <a:avLst/>
              <a:gdLst>
                <a:gd name="connsiteX0" fmla="*/ 0 w 3668895"/>
                <a:gd name="connsiteY0" fmla="*/ 1834448 h 3668895"/>
                <a:gd name="connsiteX1" fmla="*/ 1834448 w 3668895"/>
                <a:gd name="connsiteY1" fmla="*/ 0 h 3668895"/>
                <a:gd name="connsiteX2" fmla="*/ 3668896 w 3668895"/>
                <a:gd name="connsiteY2" fmla="*/ 1834448 h 3668895"/>
                <a:gd name="connsiteX3" fmla="*/ 1834448 w 3668895"/>
                <a:gd name="connsiteY3" fmla="*/ 3668896 h 3668895"/>
                <a:gd name="connsiteX4" fmla="*/ 0 w 3668895"/>
                <a:gd name="connsiteY4" fmla="*/ 1834448 h 366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5" h="3668895">
                  <a:moveTo>
                    <a:pt x="0" y="1834448"/>
                  </a:moveTo>
                  <a:cubicBezTo>
                    <a:pt x="0" y="821310"/>
                    <a:pt x="821310" y="0"/>
                    <a:pt x="1834448" y="0"/>
                  </a:cubicBezTo>
                  <a:cubicBezTo>
                    <a:pt x="2847586" y="0"/>
                    <a:pt x="3668896" y="821310"/>
                    <a:pt x="3668896" y="1834448"/>
                  </a:cubicBezTo>
                  <a:cubicBezTo>
                    <a:pt x="3668896" y="2847586"/>
                    <a:pt x="2847586" y="3668896"/>
                    <a:pt x="1834448" y="3668896"/>
                  </a:cubicBezTo>
                  <a:cubicBezTo>
                    <a:pt x="821310" y="3668896"/>
                    <a:pt x="0" y="2847586"/>
                    <a:pt x="0" y="1834448"/>
                  </a:cubicBezTo>
                  <a:close/>
                </a:path>
              </a:pathLst>
            </a:custGeom>
            <a:solidFill>
              <a:schemeClr val="accent5">
                <a:lumMod val="75000"/>
              </a:schemeClr>
            </a:solidFill>
            <a:ln w="76200">
              <a:solidFill>
                <a:schemeClr val="tx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50283" tIns="399994" rIns="1150283" bIns="2922360" numCol="1" spcCol="1270" anchor="ctr" anchorCtr="0">
              <a:noAutofit/>
            </a:bodyPr>
            <a:lstStyle/>
            <a:p>
              <a:pPr algn="ctr" defTabSz="1066800">
                <a:lnSpc>
                  <a:spcPct val="90000"/>
                </a:lnSpc>
                <a:spcBef>
                  <a:spcPct val="0"/>
                </a:spcBef>
                <a:spcAft>
                  <a:spcPct val="35000"/>
                </a:spcAft>
              </a:pPr>
              <a:r>
                <a:rPr lang="en-US" sz="2400" dirty="0" err="1">
                  <a:solidFill>
                    <a:schemeClr val="bg1"/>
                  </a:solidFill>
                </a:rPr>
                <a:t>Meso</a:t>
              </a:r>
              <a:r>
                <a:rPr lang="en-US" sz="2400" dirty="0">
                  <a:solidFill>
                    <a:schemeClr val="bg1"/>
                  </a:solidFill>
                </a:rPr>
                <a:t> Level</a:t>
              </a:r>
            </a:p>
          </p:txBody>
        </p:sp>
        <p:sp>
          <p:nvSpPr>
            <p:cNvPr id="52" name="Freeform: Shape 51">
              <a:extLst>
                <a:ext uri="{FF2B5EF4-FFF2-40B4-BE49-F238E27FC236}">
                  <a16:creationId xmlns:a16="http://schemas.microsoft.com/office/drawing/2014/main" id="{3F597D6E-003F-4187-8531-6376AE7163A7}"/>
                </a:ext>
              </a:extLst>
            </p:cNvPr>
            <p:cNvSpPr/>
            <p:nvPr/>
          </p:nvSpPr>
          <p:spPr>
            <a:xfrm>
              <a:off x="1956839" y="3947254"/>
              <a:ext cx="2445930" cy="2445930"/>
            </a:xfrm>
            <a:custGeom>
              <a:avLst/>
              <a:gdLst>
                <a:gd name="connsiteX0" fmla="*/ 0 w 2445930"/>
                <a:gd name="connsiteY0" fmla="*/ 1222965 h 2445930"/>
                <a:gd name="connsiteX1" fmla="*/ 1222965 w 2445930"/>
                <a:gd name="connsiteY1" fmla="*/ 0 h 2445930"/>
                <a:gd name="connsiteX2" fmla="*/ 2445930 w 2445930"/>
                <a:gd name="connsiteY2" fmla="*/ 1222965 h 2445930"/>
                <a:gd name="connsiteX3" fmla="*/ 1222965 w 2445930"/>
                <a:gd name="connsiteY3" fmla="*/ 2445930 h 2445930"/>
                <a:gd name="connsiteX4" fmla="*/ 0 w 2445930"/>
                <a:gd name="connsiteY4" fmla="*/ 1222965 h 244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930" h="2445930">
                  <a:moveTo>
                    <a:pt x="0" y="1222965"/>
                  </a:moveTo>
                  <a:cubicBezTo>
                    <a:pt x="0" y="547540"/>
                    <a:pt x="547540" y="0"/>
                    <a:pt x="1222965" y="0"/>
                  </a:cubicBezTo>
                  <a:cubicBezTo>
                    <a:pt x="1898390" y="0"/>
                    <a:pt x="2445930" y="547540"/>
                    <a:pt x="2445930" y="1222965"/>
                  </a:cubicBezTo>
                  <a:cubicBezTo>
                    <a:pt x="2445930" y="1898390"/>
                    <a:pt x="1898390" y="2445930"/>
                    <a:pt x="1222965" y="2445930"/>
                  </a:cubicBezTo>
                  <a:cubicBezTo>
                    <a:pt x="547540" y="2445930"/>
                    <a:pt x="0" y="1898390"/>
                    <a:pt x="0" y="1222965"/>
                  </a:cubicBezTo>
                  <a:close/>
                </a:path>
              </a:pathLst>
            </a:custGeom>
            <a:solidFill>
              <a:schemeClr val="accent5">
                <a:lumMod val="50000"/>
              </a:schemeClr>
            </a:solidFill>
            <a:ln w="76200">
              <a:solidFill>
                <a:schemeClr val="tx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28886" tIns="782170" rIns="528887" bIns="782171"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Micro Level</a:t>
              </a:r>
            </a:p>
          </p:txBody>
        </p:sp>
        <p:sp>
          <p:nvSpPr>
            <p:cNvPr id="53" name="Rectangle 52">
              <a:extLst>
                <a:ext uri="{FF2B5EF4-FFF2-40B4-BE49-F238E27FC236}">
                  <a16:creationId xmlns:a16="http://schemas.microsoft.com/office/drawing/2014/main" id="{4FFFF708-D782-4BD7-BAE7-B9835081FA62}"/>
                </a:ext>
              </a:extLst>
            </p:cNvPr>
            <p:cNvSpPr/>
            <p:nvPr/>
          </p:nvSpPr>
          <p:spPr>
            <a:xfrm>
              <a:off x="6096001" y="2989075"/>
              <a:ext cx="4993758" cy="1569660"/>
            </a:xfrm>
            <a:prstGeom prst="rect">
              <a:avLst/>
            </a:prstGeom>
          </p:spPr>
          <p:txBody>
            <a:bodyPr wrap="square">
              <a:spAutoFit/>
            </a:bodyPr>
            <a:lstStyle/>
            <a:p>
              <a:pPr lvl="0"/>
              <a:r>
                <a:rPr lang="en-US" sz="2400" dirty="0">
                  <a:solidFill>
                    <a:schemeClr val="accent5"/>
                  </a:solidFill>
                </a:rPr>
                <a:t>Integrated, multi-level approach</a:t>
              </a:r>
            </a:p>
            <a:p>
              <a:pPr lvl="0"/>
              <a:endParaRPr lang="en-US" sz="2400" dirty="0">
                <a:solidFill>
                  <a:schemeClr val="accent5"/>
                </a:solidFill>
              </a:endParaRPr>
            </a:p>
            <a:p>
              <a:pPr lvl="0"/>
              <a:r>
                <a:rPr lang="en-US" sz="2400" dirty="0">
                  <a:solidFill>
                    <a:schemeClr val="accent5"/>
                  </a:solidFill>
                </a:rPr>
                <a:t>Model: MIRAGRODEP Computable General Equilibrium with household-level data</a:t>
              </a:r>
              <a:endParaRPr lang="en-US" sz="2000" dirty="0">
                <a:solidFill>
                  <a:schemeClr val="accent5"/>
                </a:solidFill>
              </a:endParaRPr>
            </a:p>
          </p:txBody>
        </p:sp>
      </p:grpSp>
      <p:sp>
        <p:nvSpPr>
          <p:cNvPr id="7" name="Title 6">
            <a:extLst>
              <a:ext uri="{FF2B5EF4-FFF2-40B4-BE49-F238E27FC236}">
                <a16:creationId xmlns:a16="http://schemas.microsoft.com/office/drawing/2014/main" id="{AB35F7E2-67E9-4C17-AC50-ABF5D1F80C01}"/>
              </a:ext>
            </a:extLst>
          </p:cNvPr>
          <p:cNvSpPr>
            <a:spLocks noGrp="1"/>
          </p:cNvSpPr>
          <p:nvPr>
            <p:ph type="title"/>
          </p:nvPr>
        </p:nvSpPr>
        <p:spPr/>
        <p:txBody>
          <a:bodyPr/>
          <a:lstStyle/>
          <a:p>
            <a:r>
              <a:rPr lang="en-US" dirty="0"/>
              <a:t>Comprehensive Modelling</a:t>
            </a:r>
          </a:p>
        </p:txBody>
      </p:sp>
    </p:spTree>
    <p:extLst>
      <p:ext uri="{BB962C8B-B14F-4D97-AF65-F5344CB8AC3E}">
        <p14:creationId xmlns:p14="http://schemas.microsoft.com/office/powerpoint/2010/main" val="393191492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5DBE-B2F8-4A67-97F7-72FD69543F46}"/>
              </a:ext>
            </a:extLst>
          </p:cNvPr>
          <p:cNvSpPr>
            <a:spLocks noGrp="1"/>
          </p:cNvSpPr>
          <p:nvPr>
            <p:ph type="title"/>
          </p:nvPr>
        </p:nvSpPr>
        <p:spPr/>
        <p:txBody>
          <a:bodyPr>
            <a:normAutofit/>
          </a:bodyPr>
          <a:lstStyle/>
          <a:p>
            <a:r>
              <a:rPr lang="en-US" dirty="0"/>
              <a:t>Selecting Indicators for Targets</a:t>
            </a:r>
          </a:p>
        </p:txBody>
      </p:sp>
      <p:sp>
        <p:nvSpPr>
          <p:cNvPr id="5" name="Rectangle 4">
            <a:extLst>
              <a:ext uri="{FF2B5EF4-FFF2-40B4-BE49-F238E27FC236}">
                <a16:creationId xmlns:a16="http://schemas.microsoft.com/office/drawing/2014/main" id="{9016F639-0172-4888-8970-EE1234C52A7A}"/>
              </a:ext>
            </a:extLst>
          </p:cNvPr>
          <p:cNvSpPr/>
          <p:nvPr/>
        </p:nvSpPr>
        <p:spPr>
          <a:xfrm>
            <a:off x="847664" y="2455166"/>
            <a:ext cx="7730830" cy="523220"/>
          </a:xfrm>
          <a:prstGeom prst="rect">
            <a:avLst/>
          </a:prstGeom>
        </p:spPr>
        <p:txBody>
          <a:bodyPr vert="horz" lIns="91440" tIns="45720" rIns="91440" bIns="45720" rtlCol="0">
            <a:noAutofit/>
          </a:bodyPr>
          <a:lstStyle/>
          <a:p>
            <a:pPr>
              <a:spcBef>
                <a:spcPct val="20000"/>
              </a:spcBef>
              <a:buClr>
                <a:schemeClr val="tx1">
                  <a:lumMod val="20000"/>
                  <a:lumOff val="80000"/>
                </a:schemeClr>
              </a:buClr>
              <a:buSzPct val="85000"/>
            </a:pPr>
            <a:r>
              <a:rPr lang="en-US" sz="3200" dirty="0">
                <a:solidFill>
                  <a:schemeClr val="bg1"/>
                </a:solidFill>
              </a:rPr>
              <a:t>Select indicators that reflect our SDG 2 subgoals…</a:t>
            </a:r>
          </a:p>
        </p:txBody>
      </p:sp>
      <p:grpSp>
        <p:nvGrpSpPr>
          <p:cNvPr id="12" name="Group 11">
            <a:extLst>
              <a:ext uri="{FF2B5EF4-FFF2-40B4-BE49-F238E27FC236}">
                <a16:creationId xmlns:a16="http://schemas.microsoft.com/office/drawing/2014/main" id="{BD8BAFF2-85ED-49BC-9601-FA29B4E2CEE1}"/>
              </a:ext>
            </a:extLst>
          </p:cNvPr>
          <p:cNvGrpSpPr/>
          <p:nvPr/>
        </p:nvGrpSpPr>
        <p:grpSpPr>
          <a:xfrm>
            <a:off x="8857285" y="1821225"/>
            <a:ext cx="1757548" cy="1757548"/>
            <a:chOff x="8548526" y="1754274"/>
            <a:chExt cx="1757548" cy="1757548"/>
          </a:xfrm>
        </p:grpSpPr>
        <p:sp>
          <p:nvSpPr>
            <p:cNvPr id="11" name="Oval 10">
              <a:extLst>
                <a:ext uri="{FF2B5EF4-FFF2-40B4-BE49-F238E27FC236}">
                  <a16:creationId xmlns:a16="http://schemas.microsoft.com/office/drawing/2014/main" id="{6602886A-D284-46B5-839C-860783B3331E}"/>
                </a:ext>
              </a:extLst>
            </p:cNvPr>
            <p:cNvSpPr/>
            <p:nvPr/>
          </p:nvSpPr>
          <p:spPr>
            <a:xfrm>
              <a:off x="8548526" y="1754274"/>
              <a:ext cx="1757548" cy="1757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Thermometer">
              <a:extLst>
                <a:ext uri="{FF2B5EF4-FFF2-40B4-BE49-F238E27FC236}">
                  <a16:creationId xmlns:a16="http://schemas.microsoft.com/office/drawing/2014/main" id="{82ED43AC-BC30-4051-AC71-02B3EC444BE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47132" y="1952880"/>
              <a:ext cx="1360336" cy="1360336"/>
            </a:xfrm>
            <a:prstGeom prst="rect">
              <a:avLst/>
            </a:prstGeom>
          </p:spPr>
        </p:pic>
      </p:grpSp>
    </p:spTree>
    <p:extLst>
      <p:ext uri="{BB962C8B-B14F-4D97-AF65-F5344CB8AC3E}">
        <p14:creationId xmlns:p14="http://schemas.microsoft.com/office/powerpoint/2010/main" val="81878706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5DBE-B2F8-4A67-97F7-72FD69543F46}"/>
              </a:ext>
            </a:extLst>
          </p:cNvPr>
          <p:cNvSpPr>
            <a:spLocks noGrp="1"/>
          </p:cNvSpPr>
          <p:nvPr>
            <p:ph type="title"/>
          </p:nvPr>
        </p:nvSpPr>
        <p:spPr/>
        <p:txBody>
          <a:bodyPr>
            <a:normAutofit/>
          </a:bodyPr>
          <a:lstStyle/>
          <a:p>
            <a:r>
              <a:rPr lang="en-US" dirty="0"/>
              <a:t>Selecting Indicators for Targets</a:t>
            </a:r>
          </a:p>
        </p:txBody>
      </p:sp>
      <p:sp>
        <p:nvSpPr>
          <p:cNvPr id="4" name="Rectangle 3">
            <a:extLst>
              <a:ext uri="{FF2B5EF4-FFF2-40B4-BE49-F238E27FC236}">
                <a16:creationId xmlns:a16="http://schemas.microsoft.com/office/drawing/2014/main" id="{5CAC373A-7F82-49CC-B7F8-1E997533EF06}"/>
              </a:ext>
            </a:extLst>
          </p:cNvPr>
          <p:cNvSpPr/>
          <p:nvPr/>
        </p:nvSpPr>
        <p:spPr>
          <a:xfrm>
            <a:off x="3408219" y="3875999"/>
            <a:ext cx="7730830" cy="461665"/>
          </a:xfrm>
          <a:prstGeom prst="rect">
            <a:avLst/>
          </a:prstGeom>
        </p:spPr>
        <p:txBody>
          <a:bodyPr vert="horz" lIns="91440" tIns="45720" rIns="91440" bIns="45720" rtlCol="0">
            <a:noAutofit/>
          </a:bodyPr>
          <a:lstStyle/>
          <a:p>
            <a:pPr>
              <a:spcBef>
                <a:spcPct val="20000"/>
              </a:spcBef>
              <a:buClr>
                <a:schemeClr val="tx1">
                  <a:lumMod val="20000"/>
                  <a:lumOff val="80000"/>
                </a:schemeClr>
              </a:buClr>
              <a:buSzPct val="85000"/>
            </a:pPr>
            <a:r>
              <a:rPr lang="en-US" sz="3200" dirty="0">
                <a:solidFill>
                  <a:schemeClr val="bg1"/>
                </a:solidFill>
              </a:rPr>
              <a:t>…given limited consensus on definitions and data.</a:t>
            </a:r>
          </a:p>
        </p:txBody>
      </p:sp>
      <p:sp>
        <p:nvSpPr>
          <p:cNvPr id="5" name="Rectangle 4">
            <a:extLst>
              <a:ext uri="{FF2B5EF4-FFF2-40B4-BE49-F238E27FC236}">
                <a16:creationId xmlns:a16="http://schemas.microsoft.com/office/drawing/2014/main" id="{9016F639-0172-4888-8970-EE1234C52A7A}"/>
              </a:ext>
            </a:extLst>
          </p:cNvPr>
          <p:cNvSpPr/>
          <p:nvPr/>
        </p:nvSpPr>
        <p:spPr>
          <a:xfrm>
            <a:off x="847664" y="2455166"/>
            <a:ext cx="7730830" cy="523220"/>
          </a:xfrm>
          <a:prstGeom prst="rect">
            <a:avLst/>
          </a:prstGeom>
        </p:spPr>
        <p:txBody>
          <a:bodyPr vert="horz" lIns="91440" tIns="45720" rIns="91440" bIns="45720" rtlCol="0">
            <a:noAutofit/>
          </a:bodyPr>
          <a:lstStyle/>
          <a:p>
            <a:pPr>
              <a:spcBef>
                <a:spcPct val="20000"/>
              </a:spcBef>
              <a:buClr>
                <a:schemeClr val="tx1">
                  <a:lumMod val="20000"/>
                  <a:lumOff val="80000"/>
                </a:schemeClr>
              </a:buClr>
              <a:buSzPct val="85000"/>
            </a:pPr>
            <a:r>
              <a:rPr lang="en-US" sz="3200" dirty="0">
                <a:solidFill>
                  <a:schemeClr val="bg1"/>
                </a:solidFill>
              </a:rPr>
              <a:t>Select indicators that reflect our SDG 2 subgoals…</a:t>
            </a:r>
          </a:p>
        </p:txBody>
      </p:sp>
      <p:grpSp>
        <p:nvGrpSpPr>
          <p:cNvPr id="12" name="Group 11">
            <a:extLst>
              <a:ext uri="{FF2B5EF4-FFF2-40B4-BE49-F238E27FC236}">
                <a16:creationId xmlns:a16="http://schemas.microsoft.com/office/drawing/2014/main" id="{BD8BAFF2-85ED-49BC-9601-FA29B4E2CEE1}"/>
              </a:ext>
            </a:extLst>
          </p:cNvPr>
          <p:cNvGrpSpPr/>
          <p:nvPr/>
        </p:nvGrpSpPr>
        <p:grpSpPr>
          <a:xfrm>
            <a:off x="8857285" y="1821225"/>
            <a:ext cx="1757548" cy="1757548"/>
            <a:chOff x="8548526" y="1754274"/>
            <a:chExt cx="1757548" cy="1757548"/>
          </a:xfrm>
        </p:grpSpPr>
        <p:sp>
          <p:nvSpPr>
            <p:cNvPr id="11" name="Oval 10">
              <a:extLst>
                <a:ext uri="{FF2B5EF4-FFF2-40B4-BE49-F238E27FC236}">
                  <a16:creationId xmlns:a16="http://schemas.microsoft.com/office/drawing/2014/main" id="{6602886A-D284-46B5-839C-860783B3331E}"/>
                </a:ext>
              </a:extLst>
            </p:cNvPr>
            <p:cNvSpPr/>
            <p:nvPr/>
          </p:nvSpPr>
          <p:spPr>
            <a:xfrm>
              <a:off x="8548526" y="1754274"/>
              <a:ext cx="1757548" cy="1757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Thermometer">
              <a:extLst>
                <a:ext uri="{FF2B5EF4-FFF2-40B4-BE49-F238E27FC236}">
                  <a16:creationId xmlns:a16="http://schemas.microsoft.com/office/drawing/2014/main" id="{82ED43AC-BC30-4051-AC71-02B3EC444BE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47132" y="1952880"/>
              <a:ext cx="1360336" cy="1360336"/>
            </a:xfrm>
            <a:prstGeom prst="rect">
              <a:avLst/>
            </a:prstGeom>
          </p:spPr>
        </p:pic>
      </p:grpSp>
      <p:sp>
        <p:nvSpPr>
          <p:cNvPr id="14" name="Oval 13">
            <a:extLst>
              <a:ext uri="{FF2B5EF4-FFF2-40B4-BE49-F238E27FC236}">
                <a16:creationId xmlns:a16="http://schemas.microsoft.com/office/drawing/2014/main" id="{26E8E716-0AD5-4B83-8F6A-A90610D6040A}"/>
              </a:ext>
            </a:extLst>
          </p:cNvPr>
          <p:cNvSpPr/>
          <p:nvPr/>
        </p:nvSpPr>
        <p:spPr>
          <a:xfrm>
            <a:off x="1231081" y="3341266"/>
            <a:ext cx="1757548" cy="1757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b="1" dirty="0">
                <a:latin typeface="Century Gothic" panose="020B0502020202020204" pitchFamily="34" charset="0"/>
              </a:rPr>
              <a:t>?</a:t>
            </a:r>
          </a:p>
        </p:txBody>
      </p:sp>
    </p:spTree>
    <p:extLst>
      <p:ext uri="{BB962C8B-B14F-4D97-AF65-F5344CB8AC3E}">
        <p14:creationId xmlns:p14="http://schemas.microsoft.com/office/powerpoint/2010/main" val="217489607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7EFA86C-B863-495A-B042-E255B6CF72A8}"/>
              </a:ext>
            </a:extLst>
          </p:cNvPr>
          <p:cNvGrpSpPr/>
          <p:nvPr/>
        </p:nvGrpSpPr>
        <p:grpSpPr>
          <a:xfrm>
            <a:off x="5541924" y="1786130"/>
            <a:ext cx="6214137" cy="3899899"/>
            <a:chOff x="6610146" y="1524000"/>
            <a:chExt cx="5430508" cy="3363615"/>
          </a:xfrm>
        </p:grpSpPr>
        <p:pic>
          <p:nvPicPr>
            <p:cNvPr id="20" name="Graphic 19" descr="Parent and Baby">
              <a:extLst>
                <a:ext uri="{FF2B5EF4-FFF2-40B4-BE49-F238E27FC236}">
                  <a16:creationId xmlns:a16="http://schemas.microsoft.com/office/drawing/2014/main" id="{B4A51004-222C-40B0-B11D-72366314C8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30624" y="2447300"/>
              <a:ext cx="1710030" cy="1710030"/>
            </a:xfrm>
            <a:prstGeom prst="rect">
              <a:avLst/>
            </a:prstGeom>
          </p:spPr>
        </p:pic>
        <p:grpSp>
          <p:nvGrpSpPr>
            <p:cNvPr id="10" name="Group 9">
              <a:extLst>
                <a:ext uri="{FF2B5EF4-FFF2-40B4-BE49-F238E27FC236}">
                  <a16:creationId xmlns:a16="http://schemas.microsoft.com/office/drawing/2014/main" id="{4A52B232-B69A-46B1-A6C7-8F31D3631266}"/>
                </a:ext>
              </a:extLst>
            </p:cNvPr>
            <p:cNvGrpSpPr/>
            <p:nvPr/>
          </p:nvGrpSpPr>
          <p:grpSpPr>
            <a:xfrm>
              <a:off x="6610146" y="2031260"/>
              <a:ext cx="2051637" cy="2856355"/>
              <a:chOff x="6118939" y="2026325"/>
              <a:chExt cx="1858640" cy="2587659"/>
            </a:xfrm>
          </p:grpSpPr>
          <p:pic>
            <p:nvPicPr>
              <p:cNvPr id="18" name="Graphic 17" descr="Bowl">
                <a:extLst>
                  <a:ext uri="{FF2B5EF4-FFF2-40B4-BE49-F238E27FC236}">
                    <a16:creationId xmlns:a16="http://schemas.microsoft.com/office/drawing/2014/main" id="{86135185-F350-420C-8FA6-D252794FD0C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61800" y="3998205"/>
                <a:ext cx="615779" cy="615779"/>
              </a:xfrm>
              <a:prstGeom prst="rect">
                <a:avLst/>
              </a:prstGeom>
            </p:spPr>
          </p:pic>
          <p:pic>
            <p:nvPicPr>
              <p:cNvPr id="23" name="Graphic 22" descr="Coins">
                <a:extLst>
                  <a:ext uri="{FF2B5EF4-FFF2-40B4-BE49-F238E27FC236}">
                    <a16:creationId xmlns:a16="http://schemas.microsoft.com/office/drawing/2014/main" id="{E4E9E6F8-44B7-4B04-A636-07019CE4571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18939" y="4049199"/>
                <a:ext cx="513792" cy="513792"/>
              </a:xfrm>
              <a:prstGeom prst="rect">
                <a:avLst/>
              </a:prstGeom>
            </p:spPr>
          </p:pic>
          <p:pic>
            <p:nvPicPr>
              <p:cNvPr id="24" name="Graphic 23" descr="Plant">
                <a:extLst>
                  <a:ext uri="{FF2B5EF4-FFF2-40B4-BE49-F238E27FC236}">
                    <a16:creationId xmlns:a16="http://schemas.microsoft.com/office/drawing/2014/main" id="{48CE955C-BA30-4D6B-AB5D-99A2848448D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155897" y="2026325"/>
                <a:ext cx="513792" cy="513792"/>
              </a:xfrm>
              <a:prstGeom prst="rect">
                <a:avLst/>
              </a:prstGeom>
            </p:spPr>
          </p:pic>
        </p:grpSp>
        <p:sp>
          <p:nvSpPr>
            <p:cNvPr id="25" name="Speech Bubble: Oval 24">
              <a:extLst>
                <a:ext uri="{FF2B5EF4-FFF2-40B4-BE49-F238E27FC236}">
                  <a16:creationId xmlns:a16="http://schemas.microsoft.com/office/drawing/2014/main" id="{CA18E08F-7F73-470F-AAA2-ADA59093929C}"/>
                </a:ext>
              </a:extLst>
            </p:cNvPr>
            <p:cNvSpPr/>
            <p:nvPr/>
          </p:nvSpPr>
          <p:spPr>
            <a:xfrm>
              <a:off x="8477409" y="1524000"/>
              <a:ext cx="2910017" cy="1058156"/>
            </a:xfrm>
            <a:prstGeom prst="wedgeEllipseCallout">
              <a:avLst>
                <a:gd name="adj1" fmla="val 31933"/>
                <a:gd name="adj2" fmla="val 66554"/>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wrap="none" rtlCol="0" anchor="ctr"/>
            <a:lstStyle/>
            <a:p>
              <a:pPr algn="ctr"/>
              <a:r>
                <a:rPr lang="en-US" sz="2000" dirty="0">
                  <a:solidFill>
                    <a:schemeClr val="tx1"/>
                  </a:solidFill>
                </a:rPr>
                <a:t>Where do I belong?</a:t>
              </a:r>
            </a:p>
          </p:txBody>
        </p:sp>
      </p:grpSp>
      <p:sp>
        <p:nvSpPr>
          <p:cNvPr id="7" name="Title 6">
            <a:extLst>
              <a:ext uri="{FF2B5EF4-FFF2-40B4-BE49-F238E27FC236}">
                <a16:creationId xmlns:a16="http://schemas.microsoft.com/office/drawing/2014/main" id="{AB35F7E2-67E9-4C17-AC50-ABF5D1F80C01}"/>
              </a:ext>
            </a:extLst>
          </p:cNvPr>
          <p:cNvSpPr>
            <a:spLocks noGrp="1"/>
          </p:cNvSpPr>
          <p:nvPr>
            <p:ph type="title"/>
          </p:nvPr>
        </p:nvSpPr>
        <p:spPr/>
        <p:txBody>
          <a:bodyPr/>
          <a:lstStyle/>
          <a:p>
            <a:r>
              <a:rPr lang="en-US" dirty="0"/>
              <a:t>Monitored And Targeted Population </a:t>
            </a:r>
          </a:p>
        </p:txBody>
      </p:sp>
      <p:grpSp>
        <p:nvGrpSpPr>
          <p:cNvPr id="30" name="Group 29"/>
          <p:cNvGrpSpPr/>
          <p:nvPr/>
        </p:nvGrpSpPr>
        <p:grpSpPr>
          <a:xfrm>
            <a:off x="1690997" y="1610112"/>
            <a:ext cx="4532498" cy="4075917"/>
            <a:chOff x="2110431" y="1879600"/>
            <a:chExt cx="4532498" cy="4075917"/>
          </a:xfrm>
        </p:grpSpPr>
        <p:sp>
          <p:nvSpPr>
            <p:cNvPr id="2" name="Oval 1"/>
            <p:cNvSpPr/>
            <p:nvPr/>
          </p:nvSpPr>
          <p:spPr>
            <a:xfrm>
              <a:off x="2110431" y="1879600"/>
              <a:ext cx="3381828" cy="3319739"/>
            </a:xfrm>
            <a:prstGeom prst="ellipse">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261101" y="2619920"/>
              <a:ext cx="3381828" cy="3319739"/>
            </a:xfrm>
            <a:prstGeom prst="ellipse">
              <a:avLst/>
            </a:prstGeom>
            <a:solidFill>
              <a:srgbClr val="00B050">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159037" y="2635778"/>
              <a:ext cx="3381828" cy="3319739"/>
            </a:xfrm>
            <a:prstGeom prst="ellipse">
              <a:avLst/>
            </a:prstGeom>
            <a:solidFill>
              <a:srgbClr val="00B0F0">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Line Callout 2 (No Border) 31"/>
          <p:cNvSpPr/>
          <p:nvPr/>
        </p:nvSpPr>
        <p:spPr>
          <a:xfrm>
            <a:off x="6792917" y="4156913"/>
            <a:ext cx="1663634" cy="507260"/>
          </a:xfrm>
          <a:prstGeom prst="callout2">
            <a:avLst>
              <a:gd name="adj1" fmla="val 53801"/>
              <a:gd name="adj2" fmla="val -1776"/>
              <a:gd name="adj3" fmla="val 53801"/>
              <a:gd name="adj4" fmla="val -19126"/>
              <a:gd name="adj5" fmla="val -36288"/>
              <a:gd name="adj6" fmla="val -4753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92D050"/>
                </a:solidFill>
              </a:rPr>
              <a:t>The Farmer</a:t>
            </a:r>
          </a:p>
        </p:txBody>
      </p:sp>
      <p:sp>
        <p:nvSpPr>
          <p:cNvPr id="63" name="Line Callout 2 (No Border) 62"/>
          <p:cNvSpPr/>
          <p:nvPr/>
        </p:nvSpPr>
        <p:spPr>
          <a:xfrm>
            <a:off x="-84689" y="5127804"/>
            <a:ext cx="1549400" cy="507260"/>
          </a:xfrm>
          <a:prstGeom prst="callout2">
            <a:avLst>
              <a:gd name="adj1" fmla="val 66320"/>
              <a:gd name="adj2" fmla="val 110519"/>
              <a:gd name="adj3" fmla="val 66319"/>
              <a:gd name="adj4" fmla="val 133333"/>
              <a:gd name="adj5" fmla="val -32711"/>
              <a:gd name="adj6" fmla="val 157432"/>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F0"/>
                </a:solidFill>
              </a:rPr>
              <a:t>The Poor</a:t>
            </a:r>
          </a:p>
        </p:txBody>
      </p:sp>
      <p:sp>
        <p:nvSpPr>
          <p:cNvPr id="64" name="Line Callout 2 (No Border) 63"/>
          <p:cNvSpPr/>
          <p:nvPr/>
        </p:nvSpPr>
        <p:spPr>
          <a:xfrm>
            <a:off x="-108192" y="1946125"/>
            <a:ext cx="1690997" cy="507260"/>
          </a:xfrm>
          <a:prstGeom prst="callout2">
            <a:avLst>
              <a:gd name="adj1" fmla="val -8789"/>
              <a:gd name="adj2" fmla="val 97001"/>
              <a:gd name="adj3" fmla="val -10069"/>
              <a:gd name="adj4" fmla="val 124109"/>
              <a:gd name="adj5" fmla="val 54916"/>
              <a:gd name="adj6" fmla="val 142820"/>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The Hungry</a:t>
            </a:r>
          </a:p>
        </p:txBody>
      </p:sp>
      <p:sp>
        <p:nvSpPr>
          <p:cNvPr id="33" name="TextBox 32"/>
          <p:cNvSpPr txBox="1"/>
          <p:nvPr/>
        </p:nvSpPr>
        <p:spPr>
          <a:xfrm>
            <a:off x="3762058" y="3396980"/>
            <a:ext cx="378630" cy="769441"/>
          </a:xfrm>
          <a:prstGeom prst="rect">
            <a:avLst/>
          </a:prstGeom>
          <a:noFill/>
        </p:spPr>
        <p:txBody>
          <a:bodyPr wrap="none" rtlCol="0">
            <a:spAutoFit/>
          </a:bodyPr>
          <a:lstStyle/>
          <a:p>
            <a:r>
              <a:rPr lang="en-US" sz="4400" dirty="0">
                <a:solidFill>
                  <a:schemeClr val="bg1"/>
                </a:solidFill>
                <a:latin typeface="Lucida Fax" panose="02060602050505020204" pitchFamily="18" charset="0"/>
              </a:rPr>
              <a:t>I</a:t>
            </a:r>
            <a:endParaRPr lang="en-US" dirty="0">
              <a:solidFill>
                <a:schemeClr val="bg1"/>
              </a:solidFill>
              <a:latin typeface="Lucida Fax" panose="02060602050505020204" pitchFamily="18" charset="0"/>
            </a:endParaRPr>
          </a:p>
        </p:txBody>
      </p:sp>
    </p:spTree>
    <p:extLst>
      <p:ext uri="{BB962C8B-B14F-4D97-AF65-F5344CB8AC3E}">
        <p14:creationId xmlns:p14="http://schemas.microsoft.com/office/powerpoint/2010/main" val="85886786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2672B52C-2D4E-4DC9-8DA7-7F6E1B9EE41D}"/>
              </a:ext>
            </a:extLst>
          </p:cNvPr>
          <p:cNvSpPr txBox="1"/>
          <p:nvPr/>
        </p:nvSpPr>
        <p:spPr>
          <a:xfrm>
            <a:off x="8363590" y="2127465"/>
            <a:ext cx="3223924" cy="837131"/>
          </a:xfrm>
          <a:prstGeom prst="rect">
            <a:avLst/>
          </a:prstGeom>
          <a:noFill/>
        </p:spPr>
        <p:txBody>
          <a:bodyPr wrap="square" rtlCol="0" anchor="ctr">
            <a:noAutofit/>
          </a:bodyPr>
          <a:lstStyle/>
          <a:p>
            <a:r>
              <a:rPr lang="en-US" sz="2400" dirty="0">
                <a:solidFill>
                  <a:schemeClr val="accent5"/>
                </a:solidFill>
              </a:rPr>
              <a:t>Well-defined indicator, directly used in model</a:t>
            </a:r>
          </a:p>
        </p:txBody>
      </p:sp>
      <p:sp>
        <p:nvSpPr>
          <p:cNvPr id="40" name="TextBox 39">
            <a:extLst>
              <a:ext uri="{FF2B5EF4-FFF2-40B4-BE49-F238E27FC236}">
                <a16:creationId xmlns:a16="http://schemas.microsoft.com/office/drawing/2014/main" id="{23C174F0-E2BE-4FC0-80EE-CB7301681AA4}"/>
              </a:ext>
            </a:extLst>
          </p:cNvPr>
          <p:cNvSpPr txBox="1"/>
          <p:nvPr/>
        </p:nvSpPr>
        <p:spPr>
          <a:xfrm>
            <a:off x="8363591" y="2996404"/>
            <a:ext cx="3233595" cy="807232"/>
          </a:xfrm>
          <a:prstGeom prst="rect">
            <a:avLst/>
          </a:prstGeom>
          <a:noFill/>
        </p:spPr>
        <p:txBody>
          <a:bodyPr wrap="none" rtlCol="0" anchor="ctr">
            <a:noAutofit/>
          </a:bodyPr>
          <a:lstStyle/>
          <a:p>
            <a:r>
              <a:rPr lang="en-US" sz="2400" dirty="0">
                <a:solidFill>
                  <a:schemeClr val="accent1"/>
                </a:solidFill>
              </a:rPr>
              <a:t>Not used, insufficient data</a:t>
            </a:r>
          </a:p>
        </p:txBody>
      </p:sp>
      <p:sp>
        <p:nvSpPr>
          <p:cNvPr id="41" name="TextBox 40">
            <a:extLst>
              <a:ext uri="{FF2B5EF4-FFF2-40B4-BE49-F238E27FC236}">
                <a16:creationId xmlns:a16="http://schemas.microsoft.com/office/drawing/2014/main" id="{119FC842-58AE-4E70-B379-1DF42D79E4A9}"/>
              </a:ext>
            </a:extLst>
          </p:cNvPr>
          <p:cNvSpPr txBox="1"/>
          <p:nvPr/>
        </p:nvSpPr>
        <p:spPr>
          <a:xfrm>
            <a:off x="8363590" y="3828964"/>
            <a:ext cx="3233595" cy="842476"/>
          </a:xfrm>
          <a:prstGeom prst="rect">
            <a:avLst/>
          </a:prstGeom>
          <a:noFill/>
        </p:spPr>
        <p:txBody>
          <a:bodyPr wrap="none" rtlCol="0" anchor="ctr">
            <a:noAutofit/>
          </a:bodyPr>
          <a:lstStyle/>
          <a:p>
            <a:r>
              <a:rPr lang="en-US" sz="2400" dirty="0">
                <a:solidFill>
                  <a:schemeClr val="accent4"/>
                </a:solidFill>
              </a:rPr>
              <a:t>Used, some limitations</a:t>
            </a:r>
          </a:p>
        </p:txBody>
      </p:sp>
      <p:sp>
        <p:nvSpPr>
          <p:cNvPr id="43" name="TextBox 42">
            <a:extLst>
              <a:ext uri="{FF2B5EF4-FFF2-40B4-BE49-F238E27FC236}">
                <a16:creationId xmlns:a16="http://schemas.microsoft.com/office/drawing/2014/main" id="{D89C9FCF-6404-490A-AAA7-700DA42FC183}"/>
              </a:ext>
            </a:extLst>
          </p:cNvPr>
          <p:cNvSpPr txBox="1"/>
          <p:nvPr/>
        </p:nvSpPr>
        <p:spPr>
          <a:xfrm>
            <a:off x="8363591" y="5504076"/>
            <a:ext cx="3233594" cy="830982"/>
          </a:xfrm>
          <a:prstGeom prst="rect">
            <a:avLst/>
          </a:prstGeom>
          <a:noFill/>
        </p:spPr>
        <p:txBody>
          <a:bodyPr wrap="none" rtlCol="0" anchor="ctr">
            <a:noAutofit/>
          </a:bodyPr>
          <a:lstStyle/>
          <a:p>
            <a:r>
              <a:rPr lang="en-US" sz="2400" dirty="0">
                <a:solidFill>
                  <a:schemeClr val="accent1"/>
                </a:solidFill>
              </a:rPr>
              <a:t>Not defined by UN</a:t>
            </a:r>
          </a:p>
          <a:p>
            <a:r>
              <a:rPr lang="en-US" sz="2400" dirty="0">
                <a:solidFill>
                  <a:schemeClr val="accent4"/>
                </a:solidFill>
              </a:rPr>
              <a:t>Alternative indicators used</a:t>
            </a:r>
          </a:p>
        </p:txBody>
      </p:sp>
      <p:sp>
        <p:nvSpPr>
          <p:cNvPr id="45" name="TextBox 44">
            <a:extLst>
              <a:ext uri="{FF2B5EF4-FFF2-40B4-BE49-F238E27FC236}">
                <a16:creationId xmlns:a16="http://schemas.microsoft.com/office/drawing/2014/main" id="{F887656B-2C8F-48E3-A32D-5BD14B8E9106}"/>
              </a:ext>
            </a:extLst>
          </p:cNvPr>
          <p:cNvSpPr txBox="1"/>
          <p:nvPr/>
        </p:nvSpPr>
        <p:spPr>
          <a:xfrm>
            <a:off x="8363590" y="4670069"/>
            <a:ext cx="3223923" cy="808661"/>
          </a:xfrm>
          <a:prstGeom prst="rect">
            <a:avLst/>
          </a:prstGeom>
          <a:noFill/>
        </p:spPr>
        <p:txBody>
          <a:bodyPr wrap="none" rtlCol="0" anchor="ctr">
            <a:noAutofit/>
          </a:bodyPr>
          <a:lstStyle/>
          <a:p>
            <a:r>
              <a:rPr lang="en-US" sz="2400" dirty="0">
                <a:solidFill>
                  <a:schemeClr val="accent4"/>
                </a:solidFill>
              </a:rPr>
              <a:t>Used, some limitations</a:t>
            </a:r>
          </a:p>
        </p:txBody>
      </p:sp>
      <p:sp>
        <p:nvSpPr>
          <p:cNvPr id="38" name="TextBox 37">
            <a:extLst>
              <a:ext uri="{FF2B5EF4-FFF2-40B4-BE49-F238E27FC236}">
                <a16:creationId xmlns:a16="http://schemas.microsoft.com/office/drawing/2014/main" id="{5757EEC5-9249-4EE8-AB00-E3CC0F9F6492}"/>
              </a:ext>
            </a:extLst>
          </p:cNvPr>
          <p:cNvSpPr txBox="1"/>
          <p:nvPr/>
        </p:nvSpPr>
        <p:spPr>
          <a:xfrm>
            <a:off x="2573369" y="1644101"/>
            <a:ext cx="2882264" cy="461665"/>
          </a:xfrm>
          <a:prstGeom prst="rect">
            <a:avLst/>
          </a:prstGeom>
          <a:noFill/>
        </p:spPr>
        <p:txBody>
          <a:bodyPr wrap="none" rtlCol="0">
            <a:noAutofit/>
          </a:bodyPr>
          <a:lstStyle/>
          <a:p>
            <a:r>
              <a:rPr lang="en-US" sz="2400" dirty="0">
                <a:solidFill>
                  <a:schemeClr val="bg2"/>
                </a:solidFill>
              </a:rPr>
              <a:t>UN-Proposed Indicators</a:t>
            </a:r>
          </a:p>
        </p:txBody>
      </p:sp>
      <p:sp>
        <p:nvSpPr>
          <p:cNvPr id="2" name="Title 1">
            <a:extLst>
              <a:ext uri="{FF2B5EF4-FFF2-40B4-BE49-F238E27FC236}">
                <a16:creationId xmlns:a16="http://schemas.microsoft.com/office/drawing/2014/main" id="{CD3D824F-B1C7-4230-B1B6-E7F6C083F8A9}"/>
              </a:ext>
            </a:extLst>
          </p:cNvPr>
          <p:cNvSpPr>
            <a:spLocks noGrp="1"/>
          </p:cNvSpPr>
          <p:nvPr>
            <p:ph type="title"/>
          </p:nvPr>
        </p:nvSpPr>
        <p:spPr/>
        <p:txBody>
          <a:bodyPr/>
          <a:lstStyle/>
          <a:p>
            <a:r>
              <a:rPr lang="en-US" dirty="0"/>
              <a:t>Selecting Indicators for Targets</a:t>
            </a:r>
          </a:p>
        </p:txBody>
      </p:sp>
      <p:sp>
        <p:nvSpPr>
          <p:cNvPr id="5" name="TextBox 4">
            <a:extLst>
              <a:ext uri="{FF2B5EF4-FFF2-40B4-BE49-F238E27FC236}">
                <a16:creationId xmlns:a16="http://schemas.microsoft.com/office/drawing/2014/main" id="{7FD9DBCD-D4D8-4BCE-90B0-1CFBCD966979}"/>
              </a:ext>
            </a:extLst>
          </p:cNvPr>
          <p:cNvSpPr txBox="1"/>
          <p:nvPr/>
        </p:nvSpPr>
        <p:spPr>
          <a:xfrm>
            <a:off x="647093" y="1680479"/>
            <a:ext cx="1237839" cy="461665"/>
          </a:xfrm>
          <a:prstGeom prst="rect">
            <a:avLst/>
          </a:prstGeom>
          <a:noFill/>
        </p:spPr>
        <p:txBody>
          <a:bodyPr wrap="none" rtlCol="0">
            <a:noAutofit/>
          </a:bodyPr>
          <a:lstStyle/>
          <a:p>
            <a:r>
              <a:rPr lang="en-US" sz="2400" dirty="0">
                <a:solidFill>
                  <a:schemeClr val="bg2"/>
                </a:solidFill>
              </a:rPr>
              <a:t>Subgoals</a:t>
            </a:r>
          </a:p>
        </p:txBody>
      </p:sp>
      <p:sp>
        <p:nvSpPr>
          <p:cNvPr id="11" name="TextBox 10">
            <a:extLst>
              <a:ext uri="{FF2B5EF4-FFF2-40B4-BE49-F238E27FC236}">
                <a16:creationId xmlns:a16="http://schemas.microsoft.com/office/drawing/2014/main" id="{E33D4C3F-8177-4C7F-BBCF-6F6DA21611D1}"/>
              </a:ext>
            </a:extLst>
          </p:cNvPr>
          <p:cNvSpPr txBox="1"/>
          <p:nvPr/>
        </p:nvSpPr>
        <p:spPr>
          <a:xfrm>
            <a:off x="609600" y="2133599"/>
            <a:ext cx="1478290" cy="1679141"/>
          </a:xfrm>
          <a:prstGeom prst="rect">
            <a:avLst/>
          </a:prstGeom>
          <a:noFill/>
        </p:spPr>
        <p:txBody>
          <a:bodyPr wrap="none" rtlCol="0">
            <a:noAutofit/>
          </a:bodyPr>
          <a:lstStyle/>
          <a:p>
            <a:r>
              <a:rPr lang="en-US" sz="2400" dirty="0">
                <a:solidFill>
                  <a:schemeClr val="bg1"/>
                </a:solidFill>
              </a:rPr>
              <a:t>SDG 2.1</a:t>
            </a:r>
          </a:p>
          <a:p>
            <a:r>
              <a:rPr lang="en-US" sz="2400" dirty="0">
                <a:solidFill>
                  <a:schemeClr val="bg1"/>
                </a:solidFill>
              </a:rPr>
              <a:t>End Hunger</a:t>
            </a:r>
          </a:p>
        </p:txBody>
      </p:sp>
      <p:sp>
        <p:nvSpPr>
          <p:cNvPr id="12" name="TextBox 11">
            <a:extLst>
              <a:ext uri="{FF2B5EF4-FFF2-40B4-BE49-F238E27FC236}">
                <a16:creationId xmlns:a16="http://schemas.microsoft.com/office/drawing/2014/main" id="{B839580B-6A0C-4FDD-89DD-B7174774E17B}"/>
              </a:ext>
            </a:extLst>
          </p:cNvPr>
          <p:cNvSpPr txBox="1"/>
          <p:nvPr/>
        </p:nvSpPr>
        <p:spPr>
          <a:xfrm>
            <a:off x="609600" y="3812740"/>
            <a:ext cx="1611339" cy="1679136"/>
          </a:xfrm>
          <a:prstGeom prst="rect">
            <a:avLst/>
          </a:prstGeom>
          <a:noFill/>
        </p:spPr>
        <p:txBody>
          <a:bodyPr wrap="none" rtlCol="0">
            <a:noAutofit/>
          </a:bodyPr>
          <a:lstStyle/>
          <a:p>
            <a:r>
              <a:rPr lang="en-US" sz="2400" dirty="0">
                <a:solidFill>
                  <a:schemeClr val="bg1"/>
                </a:solidFill>
              </a:rPr>
              <a:t>SDG 2.3</a:t>
            </a:r>
          </a:p>
          <a:p>
            <a:r>
              <a:rPr lang="en-US" sz="2400" dirty="0">
                <a:solidFill>
                  <a:schemeClr val="bg1"/>
                </a:solidFill>
              </a:rPr>
              <a:t>Smallholder </a:t>
            </a:r>
            <a:br>
              <a:rPr lang="en-US" sz="2400" dirty="0">
                <a:solidFill>
                  <a:schemeClr val="bg1"/>
                </a:solidFill>
              </a:rPr>
            </a:br>
            <a:r>
              <a:rPr lang="en-US" sz="2400" dirty="0">
                <a:solidFill>
                  <a:schemeClr val="bg1"/>
                </a:solidFill>
              </a:rPr>
              <a:t>Productivity</a:t>
            </a:r>
          </a:p>
        </p:txBody>
      </p:sp>
      <p:sp>
        <p:nvSpPr>
          <p:cNvPr id="13" name="TextBox 12">
            <a:extLst>
              <a:ext uri="{FF2B5EF4-FFF2-40B4-BE49-F238E27FC236}">
                <a16:creationId xmlns:a16="http://schemas.microsoft.com/office/drawing/2014/main" id="{3326924F-6361-410D-A4D3-600A0245976D}"/>
              </a:ext>
            </a:extLst>
          </p:cNvPr>
          <p:cNvSpPr txBox="1"/>
          <p:nvPr/>
        </p:nvSpPr>
        <p:spPr>
          <a:xfrm>
            <a:off x="609600" y="5504154"/>
            <a:ext cx="1735027" cy="834971"/>
          </a:xfrm>
          <a:prstGeom prst="rect">
            <a:avLst/>
          </a:prstGeom>
          <a:noFill/>
        </p:spPr>
        <p:txBody>
          <a:bodyPr wrap="none" rtlCol="0">
            <a:noAutofit/>
          </a:bodyPr>
          <a:lstStyle/>
          <a:p>
            <a:r>
              <a:rPr lang="en-US" sz="2400" dirty="0">
                <a:solidFill>
                  <a:schemeClr val="bg1"/>
                </a:solidFill>
              </a:rPr>
              <a:t>SDG 2.4</a:t>
            </a:r>
          </a:p>
          <a:p>
            <a:r>
              <a:rPr lang="en-US" sz="2400" dirty="0">
                <a:solidFill>
                  <a:schemeClr val="bg1"/>
                </a:solidFill>
              </a:rPr>
              <a:t>Sustainability</a:t>
            </a:r>
          </a:p>
        </p:txBody>
      </p:sp>
      <p:sp>
        <p:nvSpPr>
          <p:cNvPr id="16" name="TextBox 15">
            <a:extLst>
              <a:ext uri="{FF2B5EF4-FFF2-40B4-BE49-F238E27FC236}">
                <a16:creationId xmlns:a16="http://schemas.microsoft.com/office/drawing/2014/main" id="{573B2830-D1E7-422C-9F18-90E201495240}"/>
              </a:ext>
            </a:extLst>
          </p:cNvPr>
          <p:cNvSpPr txBox="1"/>
          <p:nvPr/>
        </p:nvSpPr>
        <p:spPr>
          <a:xfrm>
            <a:off x="2573369" y="2127465"/>
            <a:ext cx="2862476" cy="848800"/>
          </a:xfrm>
          <a:prstGeom prst="rect">
            <a:avLst/>
          </a:prstGeom>
          <a:noFill/>
        </p:spPr>
        <p:txBody>
          <a:bodyPr wrap="square" rtlCol="0">
            <a:noAutofit/>
          </a:bodyPr>
          <a:lstStyle/>
          <a:p>
            <a:r>
              <a:rPr lang="en-US" sz="2400" dirty="0">
                <a:solidFill>
                  <a:schemeClr val="bg1"/>
                </a:solidFill>
              </a:rPr>
              <a:t>Prevalence of Undernourishment</a:t>
            </a:r>
          </a:p>
        </p:txBody>
      </p:sp>
      <p:sp>
        <p:nvSpPr>
          <p:cNvPr id="17" name="TextBox 16">
            <a:extLst>
              <a:ext uri="{FF2B5EF4-FFF2-40B4-BE49-F238E27FC236}">
                <a16:creationId xmlns:a16="http://schemas.microsoft.com/office/drawing/2014/main" id="{39885CC0-F9F9-47E1-B67B-1E8F8851E789}"/>
              </a:ext>
            </a:extLst>
          </p:cNvPr>
          <p:cNvSpPr txBox="1"/>
          <p:nvPr/>
        </p:nvSpPr>
        <p:spPr>
          <a:xfrm>
            <a:off x="2573369" y="3832052"/>
            <a:ext cx="2862475" cy="826422"/>
          </a:xfrm>
          <a:prstGeom prst="rect">
            <a:avLst/>
          </a:prstGeom>
          <a:noFill/>
        </p:spPr>
        <p:txBody>
          <a:bodyPr wrap="square" rtlCol="0">
            <a:noAutofit/>
          </a:bodyPr>
          <a:lstStyle/>
          <a:p>
            <a:r>
              <a:rPr lang="en-US" sz="2400" dirty="0">
                <a:solidFill>
                  <a:schemeClr val="bg1"/>
                </a:solidFill>
              </a:rPr>
              <a:t>Production </a:t>
            </a:r>
            <a:br>
              <a:rPr lang="en-US" sz="2400" dirty="0">
                <a:solidFill>
                  <a:schemeClr val="bg1"/>
                </a:solidFill>
              </a:rPr>
            </a:br>
            <a:r>
              <a:rPr lang="en-US" sz="2400" dirty="0">
                <a:solidFill>
                  <a:schemeClr val="bg1"/>
                </a:solidFill>
              </a:rPr>
              <a:t>per Labor Unit</a:t>
            </a:r>
          </a:p>
        </p:txBody>
      </p:sp>
      <p:sp>
        <p:nvSpPr>
          <p:cNvPr id="18" name="TextBox 17">
            <a:extLst>
              <a:ext uri="{FF2B5EF4-FFF2-40B4-BE49-F238E27FC236}">
                <a16:creationId xmlns:a16="http://schemas.microsoft.com/office/drawing/2014/main" id="{B9E55A47-77DC-4BFE-A256-53E34ED49C2A}"/>
              </a:ext>
            </a:extLst>
          </p:cNvPr>
          <p:cNvSpPr txBox="1"/>
          <p:nvPr/>
        </p:nvSpPr>
        <p:spPr>
          <a:xfrm>
            <a:off x="2573369" y="5489475"/>
            <a:ext cx="2781298" cy="849649"/>
          </a:xfrm>
          <a:prstGeom prst="rect">
            <a:avLst/>
          </a:prstGeom>
          <a:noFill/>
        </p:spPr>
        <p:txBody>
          <a:bodyPr wrap="square" rtlCol="0">
            <a:noAutofit/>
          </a:bodyPr>
          <a:lstStyle/>
          <a:p>
            <a:r>
              <a:rPr lang="en-US" sz="2400" dirty="0">
                <a:solidFill>
                  <a:schemeClr val="bg1"/>
                </a:solidFill>
              </a:rPr>
              <a:t>% of Agricultural Area that Is Sustainable</a:t>
            </a:r>
          </a:p>
        </p:txBody>
      </p:sp>
      <p:sp>
        <p:nvSpPr>
          <p:cNvPr id="20" name="TextBox 19">
            <a:extLst>
              <a:ext uri="{FF2B5EF4-FFF2-40B4-BE49-F238E27FC236}">
                <a16:creationId xmlns:a16="http://schemas.microsoft.com/office/drawing/2014/main" id="{5B328AEA-7920-4B4D-B97D-EFA7B5D6BC71}"/>
              </a:ext>
            </a:extLst>
          </p:cNvPr>
          <p:cNvSpPr txBox="1"/>
          <p:nvPr/>
        </p:nvSpPr>
        <p:spPr>
          <a:xfrm>
            <a:off x="2573369" y="2980838"/>
            <a:ext cx="2285996" cy="818727"/>
          </a:xfrm>
          <a:prstGeom prst="rect">
            <a:avLst/>
          </a:prstGeom>
          <a:noFill/>
        </p:spPr>
        <p:txBody>
          <a:bodyPr wrap="square" rtlCol="0">
            <a:noAutofit/>
          </a:bodyPr>
          <a:lstStyle/>
          <a:p>
            <a:r>
              <a:rPr lang="en-US" sz="2400" dirty="0">
                <a:solidFill>
                  <a:schemeClr val="bg1"/>
                </a:solidFill>
              </a:rPr>
              <a:t>Food Insecurity Experience Scale</a:t>
            </a:r>
          </a:p>
        </p:txBody>
      </p:sp>
      <p:sp>
        <p:nvSpPr>
          <p:cNvPr id="21" name="TextBox 20">
            <a:extLst>
              <a:ext uri="{FF2B5EF4-FFF2-40B4-BE49-F238E27FC236}">
                <a16:creationId xmlns:a16="http://schemas.microsoft.com/office/drawing/2014/main" id="{BEFC1CFD-83EB-4912-B8B8-4AEE9D7F4FE3}"/>
              </a:ext>
            </a:extLst>
          </p:cNvPr>
          <p:cNvSpPr txBox="1"/>
          <p:nvPr/>
        </p:nvSpPr>
        <p:spPr>
          <a:xfrm>
            <a:off x="2573369" y="4656913"/>
            <a:ext cx="3098796" cy="826419"/>
          </a:xfrm>
          <a:prstGeom prst="rect">
            <a:avLst/>
          </a:prstGeom>
          <a:noFill/>
        </p:spPr>
        <p:txBody>
          <a:bodyPr wrap="square" rtlCol="0">
            <a:noAutofit/>
          </a:bodyPr>
          <a:lstStyle/>
          <a:p>
            <a:r>
              <a:rPr lang="en-US" sz="2400" dirty="0">
                <a:solidFill>
                  <a:schemeClr val="bg1"/>
                </a:solidFill>
              </a:rPr>
              <a:t>Average Income by Sex and Indigenous Status</a:t>
            </a:r>
          </a:p>
        </p:txBody>
      </p:sp>
      <p:sp>
        <p:nvSpPr>
          <p:cNvPr id="22" name="TextBox 21">
            <a:extLst>
              <a:ext uri="{FF2B5EF4-FFF2-40B4-BE49-F238E27FC236}">
                <a16:creationId xmlns:a16="http://schemas.microsoft.com/office/drawing/2014/main" id="{F07AADAB-FB1A-4D93-A2B9-3988D28C934C}"/>
              </a:ext>
            </a:extLst>
          </p:cNvPr>
          <p:cNvSpPr txBox="1"/>
          <p:nvPr/>
        </p:nvSpPr>
        <p:spPr>
          <a:xfrm>
            <a:off x="5992434" y="1665800"/>
            <a:ext cx="993349" cy="461665"/>
          </a:xfrm>
          <a:prstGeom prst="rect">
            <a:avLst/>
          </a:prstGeom>
          <a:noFill/>
        </p:spPr>
        <p:txBody>
          <a:bodyPr wrap="none" rtlCol="0">
            <a:noAutofit/>
          </a:bodyPr>
          <a:lstStyle/>
          <a:p>
            <a:r>
              <a:rPr lang="en-US" sz="2400" dirty="0">
                <a:solidFill>
                  <a:schemeClr val="bg2"/>
                </a:solidFill>
              </a:rPr>
              <a:t>UN Tier</a:t>
            </a:r>
          </a:p>
        </p:txBody>
      </p:sp>
      <p:sp>
        <p:nvSpPr>
          <p:cNvPr id="24" name="TextBox 23">
            <a:extLst>
              <a:ext uri="{FF2B5EF4-FFF2-40B4-BE49-F238E27FC236}">
                <a16:creationId xmlns:a16="http://schemas.microsoft.com/office/drawing/2014/main" id="{38B2ED27-09B5-4588-89F4-C4AED4108319}"/>
              </a:ext>
            </a:extLst>
          </p:cNvPr>
          <p:cNvSpPr txBox="1"/>
          <p:nvPr/>
        </p:nvSpPr>
        <p:spPr>
          <a:xfrm>
            <a:off x="5992434" y="2135159"/>
            <a:ext cx="341760" cy="823301"/>
          </a:xfrm>
          <a:prstGeom prst="rect">
            <a:avLst/>
          </a:prstGeom>
          <a:noFill/>
        </p:spPr>
        <p:txBody>
          <a:bodyPr wrap="none" rtlCol="0" anchor="ctr">
            <a:noAutofit/>
          </a:bodyPr>
          <a:lstStyle/>
          <a:p>
            <a:r>
              <a:rPr lang="en-US" sz="2400" dirty="0">
                <a:solidFill>
                  <a:schemeClr val="bg1"/>
                </a:solidFill>
              </a:rPr>
              <a:t>1</a:t>
            </a:r>
          </a:p>
        </p:txBody>
      </p:sp>
      <p:sp>
        <p:nvSpPr>
          <p:cNvPr id="27" name="TextBox 26">
            <a:extLst>
              <a:ext uri="{FF2B5EF4-FFF2-40B4-BE49-F238E27FC236}">
                <a16:creationId xmlns:a16="http://schemas.microsoft.com/office/drawing/2014/main" id="{58A70E77-5B6D-4F0C-9F70-E6444C405A9E}"/>
              </a:ext>
            </a:extLst>
          </p:cNvPr>
          <p:cNvSpPr txBox="1"/>
          <p:nvPr/>
        </p:nvSpPr>
        <p:spPr>
          <a:xfrm>
            <a:off x="5992434" y="2980838"/>
            <a:ext cx="341760" cy="817168"/>
          </a:xfrm>
          <a:prstGeom prst="rect">
            <a:avLst/>
          </a:prstGeom>
          <a:noFill/>
        </p:spPr>
        <p:txBody>
          <a:bodyPr wrap="none" rtlCol="0" anchor="ctr">
            <a:noAutofit/>
          </a:bodyPr>
          <a:lstStyle/>
          <a:p>
            <a:r>
              <a:rPr lang="en-US" sz="2400" dirty="0">
                <a:solidFill>
                  <a:schemeClr val="bg1"/>
                </a:solidFill>
              </a:rPr>
              <a:t>2</a:t>
            </a:r>
          </a:p>
        </p:txBody>
      </p:sp>
      <p:sp>
        <p:nvSpPr>
          <p:cNvPr id="28" name="TextBox 27">
            <a:extLst>
              <a:ext uri="{FF2B5EF4-FFF2-40B4-BE49-F238E27FC236}">
                <a16:creationId xmlns:a16="http://schemas.microsoft.com/office/drawing/2014/main" id="{B94A3277-762E-49F8-853C-8D4FAF35BD8B}"/>
              </a:ext>
            </a:extLst>
          </p:cNvPr>
          <p:cNvSpPr txBox="1"/>
          <p:nvPr/>
        </p:nvSpPr>
        <p:spPr>
          <a:xfrm>
            <a:off x="5992434" y="3814249"/>
            <a:ext cx="341760" cy="841105"/>
          </a:xfrm>
          <a:prstGeom prst="rect">
            <a:avLst/>
          </a:prstGeom>
          <a:noFill/>
        </p:spPr>
        <p:txBody>
          <a:bodyPr wrap="none" rtlCol="0" anchor="ctr">
            <a:noAutofit/>
          </a:bodyPr>
          <a:lstStyle/>
          <a:p>
            <a:r>
              <a:rPr lang="en-US" sz="2400" dirty="0">
                <a:solidFill>
                  <a:schemeClr val="bg1"/>
                </a:solidFill>
              </a:rPr>
              <a:t>3</a:t>
            </a:r>
          </a:p>
        </p:txBody>
      </p:sp>
      <p:sp>
        <p:nvSpPr>
          <p:cNvPr id="29" name="TextBox 28">
            <a:extLst>
              <a:ext uri="{FF2B5EF4-FFF2-40B4-BE49-F238E27FC236}">
                <a16:creationId xmlns:a16="http://schemas.microsoft.com/office/drawing/2014/main" id="{5FC82E81-C90F-440C-B220-2FCFC9047992}"/>
              </a:ext>
            </a:extLst>
          </p:cNvPr>
          <p:cNvSpPr txBox="1"/>
          <p:nvPr/>
        </p:nvSpPr>
        <p:spPr>
          <a:xfrm>
            <a:off x="5992434" y="4665459"/>
            <a:ext cx="341760" cy="824016"/>
          </a:xfrm>
          <a:prstGeom prst="rect">
            <a:avLst/>
          </a:prstGeom>
          <a:noFill/>
        </p:spPr>
        <p:txBody>
          <a:bodyPr wrap="none" rtlCol="0" anchor="ctr">
            <a:noAutofit/>
          </a:bodyPr>
          <a:lstStyle/>
          <a:p>
            <a:r>
              <a:rPr lang="en-US" sz="2400" dirty="0">
                <a:solidFill>
                  <a:schemeClr val="bg1"/>
                </a:solidFill>
              </a:rPr>
              <a:t>3</a:t>
            </a:r>
          </a:p>
        </p:txBody>
      </p:sp>
      <p:sp>
        <p:nvSpPr>
          <p:cNvPr id="30" name="TextBox 29">
            <a:extLst>
              <a:ext uri="{FF2B5EF4-FFF2-40B4-BE49-F238E27FC236}">
                <a16:creationId xmlns:a16="http://schemas.microsoft.com/office/drawing/2014/main" id="{CBB3DD1A-4911-4FF7-91CE-2A9796A62F86}"/>
              </a:ext>
            </a:extLst>
          </p:cNvPr>
          <p:cNvSpPr txBox="1"/>
          <p:nvPr/>
        </p:nvSpPr>
        <p:spPr>
          <a:xfrm>
            <a:off x="5992434" y="5496460"/>
            <a:ext cx="341760" cy="828139"/>
          </a:xfrm>
          <a:prstGeom prst="rect">
            <a:avLst/>
          </a:prstGeom>
          <a:noFill/>
        </p:spPr>
        <p:txBody>
          <a:bodyPr wrap="none" rtlCol="0" anchor="ctr">
            <a:noAutofit/>
          </a:bodyPr>
          <a:lstStyle/>
          <a:p>
            <a:r>
              <a:rPr lang="en-US" sz="2400" dirty="0">
                <a:solidFill>
                  <a:schemeClr val="bg1"/>
                </a:solidFill>
              </a:rPr>
              <a:t>3</a:t>
            </a:r>
          </a:p>
        </p:txBody>
      </p:sp>
      <p:sp>
        <p:nvSpPr>
          <p:cNvPr id="31" name="TextBox 30">
            <a:extLst>
              <a:ext uri="{FF2B5EF4-FFF2-40B4-BE49-F238E27FC236}">
                <a16:creationId xmlns:a16="http://schemas.microsoft.com/office/drawing/2014/main" id="{5B1F07A3-679F-486F-BA00-1760DD7D9503}"/>
              </a:ext>
            </a:extLst>
          </p:cNvPr>
          <p:cNvSpPr txBox="1"/>
          <p:nvPr/>
        </p:nvSpPr>
        <p:spPr>
          <a:xfrm>
            <a:off x="7565042" y="1644101"/>
            <a:ext cx="1322798" cy="461665"/>
          </a:xfrm>
          <a:prstGeom prst="rect">
            <a:avLst/>
          </a:prstGeom>
          <a:noFill/>
        </p:spPr>
        <p:txBody>
          <a:bodyPr wrap="none" rtlCol="0">
            <a:noAutofit/>
          </a:bodyPr>
          <a:lstStyle/>
          <a:p>
            <a:r>
              <a:rPr lang="en-US" sz="2400" dirty="0">
                <a:solidFill>
                  <a:schemeClr val="bg2"/>
                </a:solidFill>
              </a:rPr>
              <a:t>In Model?</a:t>
            </a:r>
          </a:p>
        </p:txBody>
      </p:sp>
      <p:sp>
        <p:nvSpPr>
          <p:cNvPr id="32" name="TextBox 31">
            <a:extLst>
              <a:ext uri="{FF2B5EF4-FFF2-40B4-BE49-F238E27FC236}">
                <a16:creationId xmlns:a16="http://schemas.microsoft.com/office/drawing/2014/main" id="{170C6D08-D868-443C-927C-871A1DDDFD11}"/>
              </a:ext>
            </a:extLst>
          </p:cNvPr>
          <p:cNvSpPr txBox="1"/>
          <p:nvPr/>
        </p:nvSpPr>
        <p:spPr>
          <a:xfrm>
            <a:off x="7565042" y="2133599"/>
            <a:ext cx="309700" cy="847239"/>
          </a:xfrm>
          <a:prstGeom prst="rect">
            <a:avLst/>
          </a:prstGeom>
          <a:noFill/>
        </p:spPr>
        <p:txBody>
          <a:bodyPr wrap="none" rtlCol="0" anchor="ctr">
            <a:noAutofit/>
          </a:bodyPr>
          <a:lstStyle/>
          <a:p>
            <a:r>
              <a:rPr lang="en-US" sz="2400" dirty="0">
                <a:solidFill>
                  <a:schemeClr val="accent5"/>
                </a:solidFill>
              </a:rPr>
              <a:t>Yes</a:t>
            </a:r>
          </a:p>
        </p:txBody>
      </p:sp>
      <p:sp>
        <p:nvSpPr>
          <p:cNvPr id="33" name="TextBox 32">
            <a:extLst>
              <a:ext uri="{FF2B5EF4-FFF2-40B4-BE49-F238E27FC236}">
                <a16:creationId xmlns:a16="http://schemas.microsoft.com/office/drawing/2014/main" id="{4A74F1F6-2B28-4957-9D5B-70D773B73768}"/>
              </a:ext>
            </a:extLst>
          </p:cNvPr>
          <p:cNvSpPr txBox="1"/>
          <p:nvPr/>
        </p:nvSpPr>
        <p:spPr>
          <a:xfrm>
            <a:off x="7565042" y="2970635"/>
            <a:ext cx="357790" cy="847239"/>
          </a:xfrm>
          <a:prstGeom prst="rect">
            <a:avLst/>
          </a:prstGeom>
          <a:noFill/>
        </p:spPr>
        <p:txBody>
          <a:bodyPr wrap="none" rtlCol="0" anchor="ctr">
            <a:noAutofit/>
          </a:bodyPr>
          <a:lstStyle/>
          <a:p>
            <a:r>
              <a:rPr lang="en-US" sz="2400" dirty="0">
                <a:solidFill>
                  <a:schemeClr val="accent1"/>
                </a:solidFill>
              </a:rPr>
              <a:t>No</a:t>
            </a:r>
          </a:p>
        </p:txBody>
      </p:sp>
      <p:sp>
        <p:nvSpPr>
          <p:cNvPr id="34" name="TextBox 33">
            <a:extLst>
              <a:ext uri="{FF2B5EF4-FFF2-40B4-BE49-F238E27FC236}">
                <a16:creationId xmlns:a16="http://schemas.microsoft.com/office/drawing/2014/main" id="{F01C0AAD-3BB2-47D5-BB72-1910355AFFAF}"/>
              </a:ext>
            </a:extLst>
          </p:cNvPr>
          <p:cNvSpPr txBox="1"/>
          <p:nvPr/>
        </p:nvSpPr>
        <p:spPr>
          <a:xfrm>
            <a:off x="7565042" y="3808304"/>
            <a:ext cx="309700" cy="847239"/>
          </a:xfrm>
          <a:prstGeom prst="rect">
            <a:avLst/>
          </a:prstGeom>
          <a:noFill/>
        </p:spPr>
        <p:txBody>
          <a:bodyPr wrap="none" rtlCol="0" anchor="ctr">
            <a:noAutofit/>
          </a:bodyPr>
          <a:lstStyle/>
          <a:p>
            <a:r>
              <a:rPr lang="en-US" sz="2400" dirty="0">
                <a:solidFill>
                  <a:schemeClr val="accent4"/>
                </a:solidFill>
              </a:rPr>
              <a:t>Yes</a:t>
            </a:r>
          </a:p>
        </p:txBody>
      </p:sp>
      <p:sp>
        <p:nvSpPr>
          <p:cNvPr id="36" name="TextBox 35">
            <a:extLst>
              <a:ext uri="{FF2B5EF4-FFF2-40B4-BE49-F238E27FC236}">
                <a16:creationId xmlns:a16="http://schemas.microsoft.com/office/drawing/2014/main" id="{0D342CDC-7F7B-4B21-BBF7-21CF5179DED0}"/>
              </a:ext>
            </a:extLst>
          </p:cNvPr>
          <p:cNvSpPr txBox="1"/>
          <p:nvPr/>
        </p:nvSpPr>
        <p:spPr>
          <a:xfrm>
            <a:off x="7565042" y="5495955"/>
            <a:ext cx="357790" cy="847239"/>
          </a:xfrm>
          <a:prstGeom prst="rect">
            <a:avLst/>
          </a:prstGeom>
          <a:noFill/>
        </p:spPr>
        <p:txBody>
          <a:bodyPr wrap="none" rtlCol="0" anchor="ctr">
            <a:noAutofit/>
          </a:bodyPr>
          <a:lstStyle/>
          <a:p>
            <a:r>
              <a:rPr lang="en-US" sz="2400" dirty="0">
                <a:solidFill>
                  <a:schemeClr val="accent1"/>
                </a:solidFill>
              </a:rPr>
              <a:t>No</a:t>
            </a:r>
          </a:p>
        </p:txBody>
      </p:sp>
      <p:sp>
        <p:nvSpPr>
          <p:cNvPr id="44" name="TextBox 43">
            <a:extLst>
              <a:ext uri="{FF2B5EF4-FFF2-40B4-BE49-F238E27FC236}">
                <a16:creationId xmlns:a16="http://schemas.microsoft.com/office/drawing/2014/main" id="{40E22951-375C-45FE-9726-C5A0BEB6B3C0}"/>
              </a:ext>
            </a:extLst>
          </p:cNvPr>
          <p:cNvSpPr txBox="1"/>
          <p:nvPr/>
        </p:nvSpPr>
        <p:spPr>
          <a:xfrm>
            <a:off x="7565042" y="4670069"/>
            <a:ext cx="309700" cy="847239"/>
          </a:xfrm>
          <a:prstGeom prst="rect">
            <a:avLst/>
          </a:prstGeom>
          <a:noFill/>
        </p:spPr>
        <p:txBody>
          <a:bodyPr wrap="none" rtlCol="0" anchor="ctr">
            <a:noAutofit/>
          </a:bodyPr>
          <a:lstStyle/>
          <a:p>
            <a:r>
              <a:rPr lang="en-US" sz="2400" dirty="0">
                <a:solidFill>
                  <a:schemeClr val="accent4"/>
                </a:solidFill>
              </a:rPr>
              <a:t>Yes</a:t>
            </a:r>
          </a:p>
        </p:txBody>
      </p:sp>
      <p:cxnSp>
        <p:nvCxnSpPr>
          <p:cNvPr id="7" name="Straight Connector 6">
            <a:extLst>
              <a:ext uri="{FF2B5EF4-FFF2-40B4-BE49-F238E27FC236}">
                <a16:creationId xmlns:a16="http://schemas.microsoft.com/office/drawing/2014/main" id="{37B04875-07CB-41B7-A305-F6874E3588FE}"/>
              </a:ext>
            </a:extLst>
          </p:cNvPr>
          <p:cNvCxnSpPr>
            <a:cxnSpLocks/>
          </p:cNvCxnSpPr>
          <p:nvPr/>
        </p:nvCxnSpPr>
        <p:spPr>
          <a:xfrm>
            <a:off x="409428" y="2133599"/>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F9712B-329E-4B1C-981E-99F6ACDE5F4A}"/>
              </a:ext>
            </a:extLst>
          </p:cNvPr>
          <p:cNvCxnSpPr>
            <a:cxnSpLocks/>
          </p:cNvCxnSpPr>
          <p:nvPr/>
        </p:nvCxnSpPr>
        <p:spPr>
          <a:xfrm>
            <a:off x="409428" y="3815809"/>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B2A16D-D924-4A84-9069-95FAD06587E6}"/>
              </a:ext>
            </a:extLst>
          </p:cNvPr>
          <p:cNvCxnSpPr>
            <a:cxnSpLocks/>
          </p:cNvCxnSpPr>
          <p:nvPr/>
        </p:nvCxnSpPr>
        <p:spPr>
          <a:xfrm>
            <a:off x="409428" y="5498019"/>
            <a:ext cx="110713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8BF5FB8-6FD4-4CDF-A5B7-B30F4EA841F6}"/>
              </a:ext>
            </a:extLst>
          </p:cNvPr>
          <p:cNvCxnSpPr>
            <a:cxnSpLocks/>
          </p:cNvCxnSpPr>
          <p:nvPr/>
        </p:nvCxnSpPr>
        <p:spPr>
          <a:xfrm>
            <a:off x="2573369" y="2974704"/>
            <a:ext cx="889775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50DF7E9-4806-4294-9DE4-5EA9EBEB8693}"/>
              </a:ext>
            </a:extLst>
          </p:cNvPr>
          <p:cNvCxnSpPr>
            <a:cxnSpLocks/>
          </p:cNvCxnSpPr>
          <p:nvPr/>
        </p:nvCxnSpPr>
        <p:spPr>
          <a:xfrm>
            <a:off x="2573369" y="4656914"/>
            <a:ext cx="89074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715F10-BBD8-42B4-837D-C6A3C8075002}"/>
              </a:ext>
            </a:extLst>
          </p:cNvPr>
          <p:cNvCxnSpPr>
            <a:cxnSpLocks/>
          </p:cNvCxnSpPr>
          <p:nvPr/>
        </p:nvCxnSpPr>
        <p:spPr>
          <a:xfrm>
            <a:off x="2573369" y="6339125"/>
            <a:ext cx="89074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4118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5757EEC5-9249-4EE8-AB00-E3CC0F9F6492}"/>
              </a:ext>
            </a:extLst>
          </p:cNvPr>
          <p:cNvSpPr txBox="1"/>
          <p:nvPr/>
        </p:nvSpPr>
        <p:spPr>
          <a:xfrm>
            <a:off x="2573369" y="1644101"/>
            <a:ext cx="2882264" cy="461665"/>
          </a:xfrm>
          <a:prstGeom prst="rect">
            <a:avLst/>
          </a:prstGeom>
          <a:noFill/>
        </p:spPr>
        <p:txBody>
          <a:bodyPr wrap="none" rtlCol="0">
            <a:noAutofit/>
          </a:bodyPr>
          <a:lstStyle/>
          <a:p>
            <a:r>
              <a:rPr lang="en-US" sz="2400">
                <a:solidFill>
                  <a:schemeClr val="bg2"/>
                </a:solidFill>
              </a:rPr>
              <a:t>Proposed Indicators in Model</a:t>
            </a:r>
            <a:endParaRPr lang="en-US" sz="2400" dirty="0">
              <a:solidFill>
                <a:schemeClr val="bg2"/>
              </a:solidFill>
            </a:endParaRPr>
          </a:p>
        </p:txBody>
      </p:sp>
      <p:sp>
        <p:nvSpPr>
          <p:cNvPr id="2" name="Title 1">
            <a:extLst>
              <a:ext uri="{FF2B5EF4-FFF2-40B4-BE49-F238E27FC236}">
                <a16:creationId xmlns:a16="http://schemas.microsoft.com/office/drawing/2014/main" id="{CD3D824F-B1C7-4230-B1B6-E7F6C083F8A9}"/>
              </a:ext>
            </a:extLst>
          </p:cNvPr>
          <p:cNvSpPr>
            <a:spLocks noGrp="1"/>
          </p:cNvSpPr>
          <p:nvPr>
            <p:ph type="title"/>
          </p:nvPr>
        </p:nvSpPr>
        <p:spPr/>
        <p:txBody>
          <a:bodyPr/>
          <a:lstStyle/>
          <a:p>
            <a:r>
              <a:rPr lang="en-US" dirty="0"/>
              <a:t>Summary of Indicators</a:t>
            </a:r>
          </a:p>
        </p:txBody>
      </p:sp>
      <p:sp>
        <p:nvSpPr>
          <p:cNvPr id="5" name="TextBox 4">
            <a:extLst>
              <a:ext uri="{FF2B5EF4-FFF2-40B4-BE49-F238E27FC236}">
                <a16:creationId xmlns:a16="http://schemas.microsoft.com/office/drawing/2014/main" id="{7FD9DBCD-D4D8-4BCE-90B0-1CFBCD966979}"/>
              </a:ext>
            </a:extLst>
          </p:cNvPr>
          <p:cNvSpPr txBox="1"/>
          <p:nvPr/>
        </p:nvSpPr>
        <p:spPr>
          <a:xfrm>
            <a:off x="609600" y="1644101"/>
            <a:ext cx="1237839" cy="461665"/>
          </a:xfrm>
          <a:prstGeom prst="rect">
            <a:avLst/>
          </a:prstGeom>
          <a:noFill/>
        </p:spPr>
        <p:txBody>
          <a:bodyPr wrap="none" rtlCol="0">
            <a:noAutofit/>
          </a:bodyPr>
          <a:lstStyle/>
          <a:p>
            <a:r>
              <a:rPr lang="en-US" sz="2400" dirty="0">
                <a:solidFill>
                  <a:schemeClr val="bg2"/>
                </a:solidFill>
              </a:rPr>
              <a:t>Subgoals</a:t>
            </a:r>
          </a:p>
        </p:txBody>
      </p:sp>
      <p:sp>
        <p:nvSpPr>
          <p:cNvPr id="11" name="TextBox 10">
            <a:extLst>
              <a:ext uri="{FF2B5EF4-FFF2-40B4-BE49-F238E27FC236}">
                <a16:creationId xmlns:a16="http://schemas.microsoft.com/office/drawing/2014/main" id="{E33D4C3F-8177-4C7F-BBCF-6F6DA21611D1}"/>
              </a:ext>
            </a:extLst>
          </p:cNvPr>
          <p:cNvSpPr txBox="1"/>
          <p:nvPr/>
        </p:nvSpPr>
        <p:spPr>
          <a:xfrm>
            <a:off x="609600" y="2133599"/>
            <a:ext cx="1478290" cy="1679141"/>
          </a:xfrm>
          <a:prstGeom prst="rect">
            <a:avLst/>
          </a:prstGeom>
          <a:noFill/>
        </p:spPr>
        <p:txBody>
          <a:bodyPr wrap="none" rtlCol="0">
            <a:noAutofit/>
          </a:bodyPr>
          <a:lstStyle/>
          <a:p>
            <a:r>
              <a:rPr lang="en-US" sz="2400" dirty="0">
                <a:solidFill>
                  <a:schemeClr val="bg1"/>
                </a:solidFill>
              </a:rPr>
              <a:t>SDG 2.1</a:t>
            </a:r>
          </a:p>
          <a:p>
            <a:r>
              <a:rPr lang="en-US" sz="2400" dirty="0">
                <a:solidFill>
                  <a:schemeClr val="bg1"/>
                </a:solidFill>
              </a:rPr>
              <a:t>End Hunger</a:t>
            </a:r>
          </a:p>
        </p:txBody>
      </p:sp>
      <p:sp>
        <p:nvSpPr>
          <p:cNvPr id="12" name="TextBox 11">
            <a:extLst>
              <a:ext uri="{FF2B5EF4-FFF2-40B4-BE49-F238E27FC236}">
                <a16:creationId xmlns:a16="http://schemas.microsoft.com/office/drawing/2014/main" id="{B839580B-6A0C-4FDD-89DD-B7174774E17B}"/>
              </a:ext>
            </a:extLst>
          </p:cNvPr>
          <p:cNvSpPr txBox="1"/>
          <p:nvPr/>
        </p:nvSpPr>
        <p:spPr>
          <a:xfrm>
            <a:off x="609600" y="3266640"/>
            <a:ext cx="1611339" cy="1679136"/>
          </a:xfrm>
          <a:prstGeom prst="rect">
            <a:avLst/>
          </a:prstGeom>
          <a:noFill/>
        </p:spPr>
        <p:txBody>
          <a:bodyPr wrap="none" rtlCol="0">
            <a:noAutofit/>
          </a:bodyPr>
          <a:lstStyle/>
          <a:p>
            <a:r>
              <a:rPr lang="en-US" sz="2400" dirty="0">
                <a:solidFill>
                  <a:schemeClr val="bg1"/>
                </a:solidFill>
              </a:rPr>
              <a:t>SDG 2.3</a:t>
            </a:r>
          </a:p>
          <a:p>
            <a:r>
              <a:rPr lang="en-US" sz="2400" dirty="0">
                <a:solidFill>
                  <a:schemeClr val="bg1"/>
                </a:solidFill>
              </a:rPr>
              <a:t>Smallholder </a:t>
            </a:r>
            <a:br>
              <a:rPr lang="en-US" sz="2400" dirty="0">
                <a:solidFill>
                  <a:schemeClr val="bg1"/>
                </a:solidFill>
              </a:rPr>
            </a:br>
            <a:r>
              <a:rPr lang="en-US" sz="2400" dirty="0">
                <a:solidFill>
                  <a:schemeClr val="bg1"/>
                </a:solidFill>
              </a:rPr>
              <a:t>Productivity</a:t>
            </a:r>
          </a:p>
        </p:txBody>
      </p:sp>
      <p:sp>
        <p:nvSpPr>
          <p:cNvPr id="13" name="TextBox 12">
            <a:extLst>
              <a:ext uri="{FF2B5EF4-FFF2-40B4-BE49-F238E27FC236}">
                <a16:creationId xmlns:a16="http://schemas.microsoft.com/office/drawing/2014/main" id="{3326924F-6361-410D-A4D3-600A0245976D}"/>
              </a:ext>
            </a:extLst>
          </p:cNvPr>
          <p:cNvSpPr txBox="1"/>
          <p:nvPr/>
        </p:nvSpPr>
        <p:spPr>
          <a:xfrm>
            <a:off x="609600" y="5085054"/>
            <a:ext cx="1735027" cy="834971"/>
          </a:xfrm>
          <a:prstGeom prst="rect">
            <a:avLst/>
          </a:prstGeom>
          <a:noFill/>
        </p:spPr>
        <p:txBody>
          <a:bodyPr wrap="none" rtlCol="0">
            <a:noAutofit/>
          </a:bodyPr>
          <a:lstStyle/>
          <a:p>
            <a:r>
              <a:rPr lang="en-US" sz="2400" dirty="0">
                <a:solidFill>
                  <a:schemeClr val="bg1"/>
                </a:solidFill>
              </a:rPr>
              <a:t>SDG 2.4</a:t>
            </a:r>
          </a:p>
          <a:p>
            <a:r>
              <a:rPr lang="en-US" sz="2400" dirty="0">
                <a:solidFill>
                  <a:schemeClr val="bg1"/>
                </a:solidFill>
              </a:rPr>
              <a:t>Sustainability</a:t>
            </a:r>
          </a:p>
        </p:txBody>
      </p:sp>
      <p:sp>
        <p:nvSpPr>
          <p:cNvPr id="16" name="TextBox 15">
            <a:extLst>
              <a:ext uri="{FF2B5EF4-FFF2-40B4-BE49-F238E27FC236}">
                <a16:creationId xmlns:a16="http://schemas.microsoft.com/office/drawing/2014/main" id="{573B2830-D1E7-422C-9F18-90E201495240}"/>
              </a:ext>
            </a:extLst>
          </p:cNvPr>
          <p:cNvSpPr txBox="1"/>
          <p:nvPr/>
        </p:nvSpPr>
        <p:spPr>
          <a:xfrm>
            <a:off x="2573369" y="2296767"/>
            <a:ext cx="4576731" cy="611533"/>
          </a:xfrm>
          <a:prstGeom prst="rect">
            <a:avLst/>
          </a:prstGeom>
          <a:noFill/>
        </p:spPr>
        <p:txBody>
          <a:bodyPr wrap="square" rtlCol="0" anchor="ctr">
            <a:noAutofit/>
          </a:bodyPr>
          <a:lstStyle/>
          <a:p>
            <a:r>
              <a:rPr lang="en-US" sz="2400" dirty="0">
                <a:solidFill>
                  <a:schemeClr val="accent5"/>
                </a:solidFill>
              </a:rPr>
              <a:t>Prevalence of Undernourishment</a:t>
            </a:r>
          </a:p>
        </p:txBody>
      </p:sp>
      <p:cxnSp>
        <p:nvCxnSpPr>
          <p:cNvPr id="7" name="Straight Connector 6">
            <a:extLst>
              <a:ext uri="{FF2B5EF4-FFF2-40B4-BE49-F238E27FC236}">
                <a16:creationId xmlns:a16="http://schemas.microsoft.com/office/drawing/2014/main" id="{37B04875-07CB-41B7-A305-F6874E3588FE}"/>
              </a:ext>
            </a:extLst>
          </p:cNvPr>
          <p:cNvCxnSpPr>
            <a:cxnSpLocks/>
          </p:cNvCxnSpPr>
          <p:nvPr/>
        </p:nvCxnSpPr>
        <p:spPr>
          <a:xfrm>
            <a:off x="409428" y="2133599"/>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F9712B-329E-4B1C-981E-99F6ACDE5F4A}"/>
              </a:ext>
            </a:extLst>
          </p:cNvPr>
          <p:cNvCxnSpPr>
            <a:cxnSpLocks/>
          </p:cNvCxnSpPr>
          <p:nvPr/>
        </p:nvCxnSpPr>
        <p:spPr>
          <a:xfrm>
            <a:off x="419100" y="3110418"/>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B2A16D-D924-4A84-9069-95FAD06587E6}"/>
              </a:ext>
            </a:extLst>
          </p:cNvPr>
          <p:cNvCxnSpPr>
            <a:cxnSpLocks/>
          </p:cNvCxnSpPr>
          <p:nvPr/>
        </p:nvCxnSpPr>
        <p:spPr>
          <a:xfrm>
            <a:off x="409428" y="4494719"/>
            <a:ext cx="110713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424769" y="2392821"/>
            <a:ext cx="1672211" cy="461665"/>
          </a:xfrm>
          <a:prstGeom prst="rect">
            <a:avLst/>
          </a:prstGeom>
        </p:spPr>
        <p:txBody>
          <a:bodyPr wrap="square">
            <a:spAutoFit/>
          </a:bodyPr>
          <a:lstStyle/>
          <a:p>
            <a:r>
              <a:rPr lang="en-US" sz="2400" dirty="0">
                <a:solidFill>
                  <a:schemeClr val="accent5"/>
                </a:solidFill>
              </a:rPr>
              <a:t>Household</a:t>
            </a:r>
          </a:p>
        </p:txBody>
      </p:sp>
      <p:sp>
        <p:nvSpPr>
          <p:cNvPr id="24" name="Rectangle 23"/>
          <p:cNvSpPr/>
          <p:nvPr/>
        </p:nvSpPr>
        <p:spPr>
          <a:xfrm>
            <a:off x="9537701" y="2451438"/>
            <a:ext cx="1863346" cy="369332"/>
          </a:xfrm>
          <a:prstGeom prst="rect">
            <a:avLst/>
          </a:prstGeom>
        </p:spPr>
        <p:txBody>
          <a:bodyPr wrap="square">
            <a:spAutoFit/>
          </a:bodyPr>
          <a:lstStyle/>
          <a:p>
            <a:r>
              <a:rPr lang="en-US" dirty="0">
                <a:solidFill>
                  <a:schemeClr val="accent5"/>
                </a:solidFill>
              </a:rPr>
              <a:t>Only Caloric Hunger</a:t>
            </a:r>
          </a:p>
        </p:txBody>
      </p:sp>
      <p:sp>
        <p:nvSpPr>
          <p:cNvPr id="27" name="TextBox 26">
            <a:extLst>
              <a:ext uri="{FF2B5EF4-FFF2-40B4-BE49-F238E27FC236}">
                <a16:creationId xmlns:a16="http://schemas.microsoft.com/office/drawing/2014/main" id="{5757EEC5-9249-4EE8-AB00-E3CC0F9F6492}"/>
              </a:ext>
            </a:extLst>
          </p:cNvPr>
          <p:cNvSpPr txBox="1"/>
          <p:nvPr/>
        </p:nvSpPr>
        <p:spPr>
          <a:xfrm>
            <a:off x="9613415" y="1671128"/>
            <a:ext cx="1379244" cy="410784"/>
          </a:xfrm>
          <a:prstGeom prst="rect">
            <a:avLst/>
          </a:prstGeom>
          <a:noFill/>
        </p:spPr>
        <p:txBody>
          <a:bodyPr wrap="none" rtlCol="0">
            <a:noAutofit/>
          </a:bodyPr>
          <a:lstStyle/>
          <a:p>
            <a:r>
              <a:rPr lang="en-US" sz="2400" dirty="0">
                <a:solidFill>
                  <a:schemeClr val="bg2"/>
                </a:solidFill>
              </a:rPr>
              <a:t>Limits</a:t>
            </a:r>
          </a:p>
        </p:txBody>
      </p:sp>
      <p:sp>
        <p:nvSpPr>
          <p:cNvPr id="28" name="TextBox 27">
            <a:extLst>
              <a:ext uri="{FF2B5EF4-FFF2-40B4-BE49-F238E27FC236}">
                <a16:creationId xmlns:a16="http://schemas.microsoft.com/office/drawing/2014/main" id="{5757EEC5-9249-4EE8-AB00-E3CC0F9F6492}"/>
              </a:ext>
            </a:extLst>
          </p:cNvPr>
          <p:cNvSpPr txBox="1"/>
          <p:nvPr/>
        </p:nvSpPr>
        <p:spPr>
          <a:xfrm>
            <a:off x="7426178" y="1633333"/>
            <a:ext cx="1379244" cy="410784"/>
          </a:xfrm>
          <a:prstGeom prst="rect">
            <a:avLst/>
          </a:prstGeom>
          <a:noFill/>
        </p:spPr>
        <p:txBody>
          <a:bodyPr wrap="none" rtlCol="0">
            <a:noAutofit/>
          </a:bodyPr>
          <a:lstStyle/>
          <a:p>
            <a:r>
              <a:rPr lang="en-US" sz="2400" dirty="0">
                <a:solidFill>
                  <a:schemeClr val="bg2"/>
                </a:solidFill>
              </a:rPr>
              <a:t>Scale</a:t>
            </a:r>
          </a:p>
        </p:txBody>
      </p:sp>
    </p:spTree>
    <p:extLst>
      <p:ext uri="{BB962C8B-B14F-4D97-AF65-F5344CB8AC3E}">
        <p14:creationId xmlns:p14="http://schemas.microsoft.com/office/powerpoint/2010/main" val="2176348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346312" y="204951"/>
            <a:ext cx="8845688" cy="56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nip Diagonal Corner Rectangle 4"/>
          <p:cNvSpPr/>
          <p:nvPr/>
        </p:nvSpPr>
        <p:spPr>
          <a:xfrm>
            <a:off x="0" y="1"/>
            <a:ext cx="3981450" cy="5867400"/>
          </a:xfrm>
          <a:prstGeom prst="snip2Diag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400" dirty="0"/>
              <a:t>To build </a:t>
            </a:r>
            <a:r>
              <a:rPr lang="en-CA" sz="3400" dirty="0">
                <a:effectLst>
                  <a:outerShdw blurRad="38100" dist="38100" dir="2700000" algn="tl">
                    <a:srgbClr val="000000">
                      <a:alpha val="43137"/>
                    </a:srgbClr>
                  </a:outerShdw>
                </a:effectLst>
              </a:rPr>
              <a:t>consensus</a:t>
            </a:r>
            <a:r>
              <a:rPr lang="en-CA" sz="3400" dirty="0"/>
              <a:t> on the </a:t>
            </a:r>
            <a:r>
              <a:rPr lang="en-CA" sz="3400" dirty="0">
                <a:effectLst>
                  <a:outerShdw blurRad="38100" dist="38100" dir="2700000" algn="tl">
                    <a:srgbClr val="000000">
                      <a:alpha val="43137"/>
                    </a:srgbClr>
                  </a:outerShdw>
                </a:effectLst>
              </a:rPr>
              <a:t>interventions</a:t>
            </a:r>
            <a:r>
              <a:rPr lang="en-CA" sz="3400" dirty="0"/>
              <a:t> needed to end </a:t>
            </a:r>
            <a:r>
              <a:rPr lang="en-CA" sz="3400" dirty="0">
                <a:effectLst>
                  <a:outerShdw blurRad="38100" dist="38100" dir="2700000" algn="tl">
                    <a:srgbClr val="000000">
                      <a:alpha val="43137"/>
                    </a:srgbClr>
                  </a:outerShdw>
                </a:effectLst>
              </a:rPr>
              <a:t>hunger</a:t>
            </a:r>
            <a:r>
              <a:rPr lang="en-CA" sz="3400" dirty="0"/>
              <a:t> and </a:t>
            </a:r>
            <a:r>
              <a:rPr lang="en-CA" sz="3400" dirty="0">
                <a:effectLst>
                  <a:outerShdw blurRad="38100" dist="38100" dir="2700000" algn="tl">
                    <a:srgbClr val="000000">
                      <a:alpha val="43137"/>
                    </a:srgbClr>
                  </a:outerShdw>
                </a:effectLst>
              </a:rPr>
              <a:t>transform</a:t>
            </a:r>
            <a:r>
              <a:rPr lang="en-CA" sz="3400" dirty="0"/>
              <a:t> the lives of the world's poorest </a:t>
            </a:r>
            <a:r>
              <a:rPr lang="en-CA" sz="3400" dirty="0">
                <a:effectLst>
                  <a:outerShdw blurRad="38100" dist="38100" dir="2700000" algn="tl">
                    <a:srgbClr val="000000">
                      <a:alpha val="43137"/>
                    </a:srgbClr>
                  </a:outerShdw>
                </a:effectLst>
              </a:rPr>
              <a:t>farmers</a:t>
            </a:r>
            <a:r>
              <a:rPr lang="en-CA" sz="3400" dirty="0"/>
              <a:t>—while protecting the </a:t>
            </a:r>
            <a:r>
              <a:rPr lang="en-CA" sz="3400" dirty="0">
                <a:effectLst>
                  <a:outerShdw blurRad="38100" dist="38100" dir="2700000" algn="tl">
                    <a:srgbClr val="000000">
                      <a:alpha val="43137"/>
                    </a:srgbClr>
                  </a:outerShdw>
                </a:effectLst>
              </a:rPr>
              <a:t>environment</a:t>
            </a:r>
            <a:r>
              <a:rPr lang="en-CA" sz="3400" dirty="0"/>
              <a:t>.</a:t>
            </a:r>
            <a:endParaRPr lang="en-US" sz="3400" dirty="0"/>
          </a:p>
        </p:txBody>
      </p:sp>
      <p:sp>
        <p:nvSpPr>
          <p:cNvPr id="6" name="Title 15">
            <a:extLst>
              <a:ext uri="{FF2B5EF4-FFF2-40B4-BE49-F238E27FC236}">
                <a16:creationId xmlns:a16="http://schemas.microsoft.com/office/drawing/2014/main" id="{483CEA30-78EC-40D8-B0FF-DD4E2934CFCC}"/>
              </a:ext>
            </a:extLst>
          </p:cNvPr>
          <p:cNvSpPr>
            <a:spLocks noGrp="1"/>
          </p:cNvSpPr>
          <p:nvPr>
            <p:ph type="title"/>
          </p:nvPr>
        </p:nvSpPr>
        <p:spPr>
          <a:xfrm>
            <a:off x="624695" y="5709425"/>
            <a:ext cx="5997250" cy="1324800"/>
          </a:xfrm>
        </p:spPr>
        <p:txBody>
          <a:bodyPr/>
          <a:lstStyle/>
          <a:p>
            <a:r>
              <a:rPr lang="en-CA" b="1" dirty="0">
                <a:solidFill>
                  <a:schemeClr val="bg1"/>
                </a:solidFill>
              </a:rPr>
              <a:t>Our mission</a:t>
            </a:r>
          </a:p>
        </p:txBody>
      </p:sp>
    </p:spTree>
    <p:extLst>
      <p:ext uri="{BB962C8B-B14F-4D97-AF65-F5344CB8AC3E}">
        <p14:creationId xmlns:p14="http://schemas.microsoft.com/office/powerpoint/2010/main" val="97550262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5757EEC5-9249-4EE8-AB00-E3CC0F9F6492}"/>
              </a:ext>
            </a:extLst>
          </p:cNvPr>
          <p:cNvSpPr txBox="1"/>
          <p:nvPr/>
        </p:nvSpPr>
        <p:spPr>
          <a:xfrm>
            <a:off x="2573369" y="1644101"/>
            <a:ext cx="2882264" cy="461665"/>
          </a:xfrm>
          <a:prstGeom prst="rect">
            <a:avLst/>
          </a:prstGeom>
          <a:noFill/>
        </p:spPr>
        <p:txBody>
          <a:bodyPr wrap="none" rtlCol="0">
            <a:noAutofit/>
          </a:bodyPr>
          <a:lstStyle/>
          <a:p>
            <a:r>
              <a:rPr lang="en-US" sz="2400">
                <a:solidFill>
                  <a:schemeClr val="bg2"/>
                </a:solidFill>
              </a:rPr>
              <a:t>Proposed Indicators in Model</a:t>
            </a:r>
            <a:endParaRPr lang="en-US" sz="2400" dirty="0">
              <a:solidFill>
                <a:schemeClr val="bg2"/>
              </a:solidFill>
            </a:endParaRPr>
          </a:p>
        </p:txBody>
      </p:sp>
      <p:sp>
        <p:nvSpPr>
          <p:cNvPr id="2" name="Title 1">
            <a:extLst>
              <a:ext uri="{FF2B5EF4-FFF2-40B4-BE49-F238E27FC236}">
                <a16:creationId xmlns:a16="http://schemas.microsoft.com/office/drawing/2014/main" id="{CD3D824F-B1C7-4230-B1B6-E7F6C083F8A9}"/>
              </a:ext>
            </a:extLst>
          </p:cNvPr>
          <p:cNvSpPr>
            <a:spLocks noGrp="1"/>
          </p:cNvSpPr>
          <p:nvPr>
            <p:ph type="title"/>
          </p:nvPr>
        </p:nvSpPr>
        <p:spPr/>
        <p:txBody>
          <a:bodyPr/>
          <a:lstStyle/>
          <a:p>
            <a:r>
              <a:rPr lang="en-US" dirty="0"/>
              <a:t>Summary of Indicators</a:t>
            </a:r>
          </a:p>
        </p:txBody>
      </p:sp>
      <p:sp>
        <p:nvSpPr>
          <p:cNvPr id="5" name="TextBox 4">
            <a:extLst>
              <a:ext uri="{FF2B5EF4-FFF2-40B4-BE49-F238E27FC236}">
                <a16:creationId xmlns:a16="http://schemas.microsoft.com/office/drawing/2014/main" id="{7FD9DBCD-D4D8-4BCE-90B0-1CFBCD966979}"/>
              </a:ext>
            </a:extLst>
          </p:cNvPr>
          <p:cNvSpPr txBox="1"/>
          <p:nvPr/>
        </p:nvSpPr>
        <p:spPr>
          <a:xfrm>
            <a:off x="609600" y="1644101"/>
            <a:ext cx="1237839" cy="461665"/>
          </a:xfrm>
          <a:prstGeom prst="rect">
            <a:avLst/>
          </a:prstGeom>
          <a:noFill/>
        </p:spPr>
        <p:txBody>
          <a:bodyPr wrap="none" rtlCol="0">
            <a:noAutofit/>
          </a:bodyPr>
          <a:lstStyle/>
          <a:p>
            <a:r>
              <a:rPr lang="en-US" sz="2400" dirty="0">
                <a:solidFill>
                  <a:schemeClr val="bg2"/>
                </a:solidFill>
              </a:rPr>
              <a:t>Subgoals</a:t>
            </a:r>
          </a:p>
        </p:txBody>
      </p:sp>
      <p:sp>
        <p:nvSpPr>
          <p:cNvPr id="11" name="TextBox 10">
            <a:extLst>
              <a:ext uri="{FF2B5EF4-FFF2-40B4-BE49-F238E27FC236}">
                <a16:creationId xmlns:a16="http://schemas.microsoft.com/office/drawing/2014/main" id="{E33D4C3F-8177-4C7F-BBCF-6F6DA21611D1}"/>
              </a:ext>
            </a:extLst>
          </p:cNvPr>
          <p:cNvSpPr txBox="1"/>
          <p:nvPr/>
        </p:nvSpPr>
        <p:spPr>
          <a:xfrm>
            <a:off x="609600" y="2133599"/>
            <a:ext cx="1478290" cy="1679141"/>
          </a:xfrm>
          <a:prstGeom prst="rect">
            <a:avLst/>
          </a:prstGeom>
          <a:noFill/>
        </p:spPr>
        <p:txBody>
          <a:bodyPr wrap="none" rtlCol="0">
            <a:noAutofit/>
          </a:bodyPr>
          <a:lstStyle/>
          <a:p>
            <a:r>
              <a:rPr lang="en-US" sz="2400" dirty="0">
                <a:solidFill>
                  <a:schemeClr val="bg1"/>
                </a:solidFill>
              </a:rPr>
              <a:t>SDG 2.1</a:t>
            </a:r>
          </a:p>
          <a:p>
            <a:r>
              <a:rPr lang="en-US" sz="2400" dirty="0">
                <a:solidFill>
                  <a:schemeClr val="bg1"/>
                </a:solidFill>
              </a:rPr>
              <a:t>End Hunger</a:t>
            </a:r>
          </a:p>
        </p:txBody>
      </p:sp>
      <p:sp>
        <p:nvSpPr>
          <p:cNvPr id="12" name="TextBox 11">
            <a:extLst>
              <a:ext uri="{FF2B5EF4-FFF2-40B4-BE49-F238E27FC236}">
                <a16:creationId xmlns:a16="http://schemas.microsoft.com/office/drawing/2014/main" id="{B839580B-6A0C-4FDD-89DD-B7174774E17B}"/>
              </a:ext>
            </a:extLst>
          </p:cNvPr>
          <p:cNvSpPr txBox="1"/>
          <p:nvPr/>
        </p:nvSpPr>
        <p:spPr>
          <a:xfrm>
            <a:off x="609600" y="3266640"/>
            <a:ext cx="1611339" cy="1679136"/>
          </a:xfrm>
          <a:prstGeom prst="rect">
            <a:avLst/>
          </a:prstGeom>
          <a:noFill/>
        </p:spPr>
        <p:txBody>
          <a:bodyPr wrap="none" rtlCol="0">
            <a:noAutofit/>
          </a:bodyPr>
          <a:lstStyle/>
          <a:p>
            <a:r>
              <a:rPr lang="en-US" sz="2400" dirty="0">
                <a:solidFill>
                  <a:schemeClr val="bg1"/>
                </a:solidFill>
              </a:rPr>
              <a:t>SDG 2.3</a:t>
            </a:r>
          </a:p>
          <a:p>
            <a:r>
              <a:rPr lang="en-US" sz="2400" dirty="0">
                <a:solidFill>
                  <a:schemeClr val="bg1"/>
                </a:solidFill>
              </a:rPr>
              <a:t>Smallholder </a:t>
            </a:r>
            <a:br>
              <a:rPr lang="en-US" sz="2400" dirty="0">
                <a:solidFill>
                  <a:schemeClr val="bg1"/>
                </a:solidFill>
              </a:rPr>
            </a:br>
            <a:r>
              <a:rPr lang="en-US" sz="2400" dirty="0">
                <a:solidFill>
                  <a:schemeClr val="bg1"/>
                </a:solidFill>
              </a:rPr>
              <a:t>Productivity</a:t>
            </a:r>
          </a:p>
        </p:txBody>
      </p:sp>
      <p:sp>
        <p:nvSpPr>
          <p:cNvPr id="13" name="TextBox 12">
            <a:extLst>
              <a:ext uri="{FF2B5EF4-FFF2-40B4-BE49-F238E27FC236}">
                <a16:creationId xmlns:a16="http://schemas.microsoft.com/office/drawing/2014/main" id="{3326924F-6361-410D-A4D3-600A0245976D}"/>
              </a:ext>
            </a:extLst>
          </p:cNvPr>
          <p:cNvSpPr txBox="1"/>
          <p:nvPr/>
        </p:nvSpPr>
        <p:spPr>
          <a:xfrm>
            <a:off x="609600" y="5085054"/>
            <a:ext cx="1735027" cy="834971"/>
          </a:xfrm>
          <a:prstGeom prst="rect">
            <a:avLst/>
          </a:prstGeom>
          <a:noFill/>
        </p:spPr>
        <p:txBody>
          <a:bodyPr wrap="none" rtlCol="0">
            <a:noAutofit/>
          </a:bodyPr>
          <a:lstStyle/>
          <a:p>
            <a:r>
              <a:rPr lang="en-US" sz="2400" dirty="0">
                <a:solidFill>
                  <a:schemeClr val="bg1"/>
                </a:solidFill>
              </a:rPr>
              <a:t>SDG 2.4</a:t>
            </a:r>
          </a:p>
          <a:p>
            <a:r>
              <a:rPr lang="en-US" sz="2400" dirty="0">
                <a:solidFill>
                  <a:schemeClr val="bg1"/>
                </a:solidFill>
              </a:rPr>
              <a:t>Sustainability</a:t>
            </a:r>
          </a:p>
        </p:txBody>
      </p:sp>
      <p:sp>
        <p:nvSpPr>
          <p:cNvPr id="16" name="TextBox 15">
            <a:extLst>
              <a:ext uri="{FF2B5EF4-FFF2-40B4-BE49-F238E27FC236}">
                <a16:creationId xmlns:a16="http://schemas.microsoft.com/office/drawing/2014/main" id="{573B2830-D1E7-422C-9F18-90E201495240}"/>
              </a:ext>
            </a:extLst>
          </p:cNvPr>
          <p:cNvSpPr txBox="1"/>
          <p:nvPr/>
        </p:nvSpPr>
        <p:spPr>
          <a:xfrm>
            <a:off x="2573369" y="2296767"/>
            <a:ext cx="4576731" cy="611533"/>
          </a:xfrm>
          <a:prstGeom prst="rect">
            <a:avLst/>
          </a:prstGeom>
          <a:noFill/>
        </p:spPr>
        <p:txBody>
          <a:bodyPr wrap="square" rtlCol="0" anchor="ctr">
            <a:noAutofit/>
          </a:bodyPr>
          <a:lstStyle/>
          <a:p>
            <a:r>
              <a:rPr lang="en-US" sz="2400" dirty="0">
                <a:solidFill>
                  <a:schemeClr val="accent5"/>
                </a:solidFill>
              </a:rPr>
              <a:t>Prevalence of Undernourishment</a:t>
            </a:r>
          </a:p>
        </p:txBody>
      </p:sp>
      <p:sp>
        <p:nvSpPr>
          <p:cNvPr id="21" name="TextBox 20">
            <a:extLst>
              <a:ext uri="{FF2B5EF4-FFF2-40B4-BE49-F238E27FC236}">
                <a16:creationId xmlns:a16="http://schemas.microsoft.com/office/drawing/2014/main" id="{BEFC1CFD-83EB-4912-B8B8-4AEE9D7F4FE3}"/>
              </a:ext>
            </a:extLst>
          </p:cNvPr>
          <p:cNvSpPr txBox="1"/>
          <p:nvPr/>
        </p:nvSpPr>
        <p:spPr>
          <a:xfrm>
            <a:off x="2529886" y="3400067"/>
            <a:ext cx="4430941" cy="656632"/>
          </a:xfrm>
          <a:prstGeom prst="rect">
            <a:avLst/>
          </a:prstGeom>
          <a:noFill/>
        </p:spPr>
        <p:txBody>
          <a:bodyPr wrap="square" rtlCol="0" anchor="ctr">
            <a:noAutofit/>
          </a:bodyPr>
          <a:lstStyle/>
          <a:p>
            <a:r>
              <a:rPr lang="en-US" sz="2400" dirty="0">
                <a:solidFill>
                  <a:schemeClr val="accent4"/>
                </a:solidFill>
              </a:rPr>
              <a:t>Net Income for smallholder farmers</a:t>
            </a:r>
          </a:p>
        </p:txBody>
      </p:sp>
      <p:cxnSp>
        <p:nvCxnSpPr>
          <p:cNvPr id="7" name="Straight Connector 6">
            <a:extLst>
              <a:ext uri="{FF2B5EF4-FFF2-40B4-BE49-F238E27FC236}">
                <a16:creationId xmlns:a16="http://schemas.microsoft.com/office/drawing/2014/main" id="{37B04875-07CB-41B7-A305-F6874E3588FE}"/>
              </a:ext>
            </a:extLst>
          </p:cNvPr>
          <p:cNvCxnSpPr>
            <a:cxnSpLocks/>
          </p:cNvCxnSpPr>
          <p:nvPr/>
        </p:nvCxnSpPr>
        <p:spPr>
          <a:xfrm>
            <a:off x="409428" y="2133599"/>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F9712B-329E-4B1C-981E-99F6ACDE5F4A}"/>
              </a:ext>
            </a:extLst>
          </p:cNvPr>
          <p:cNvCxnSpPr>
            <a:cxnSpLocks/>
          </p:cNvCxnSpPr>
          <p:nvPr/>
        </p:nvCxnSpPr>
        <p:spPr>
          <a:xfrm>
            <a:off x="419100" y="3110418"/>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B2A16D-D924-4A84-9069-95FAD06587E6}"/>
              </a:ext>
            </a:extLst>
          </p:cNvPr>
          <p:cNvCxnSpPr>
            <a:cxnSpLocks/>
          </p:cNvCxnSpPr>
          <p:nvPr/>
        </p:nvCxnSpPr>
        <p:spPr>
          <a:xfrm>
            <a:off x="409428" y="4494719"/>
            <a:ext cx="110713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424769" y="2392821"/>
            <a:ext cx="1672211" cy="461665"/>
          </a:xfrm>
          <a:prstGeom prst="rect">
            <a:avLst/>
          </a:prstGeom>
        </p:spPr>
        <p:txBody>
          <a:bodyPr wrap="square">
            <a:spAutoFit/>
          </a:bodyPr>
          <a:lstStyle/>
          <a:p>
            <a:r>
              <a:rPr lang="en-US" sz="2400" dirty="0">
                <a:solidFill>
                  <a:schemeClr val="accent5"/>
                </a:solidFill>
              </a:rPr>
              <a:t>Household</a:t>
            </a:r>
          </a:p>
        </p:txBody>
      </p:sp>
      <p:sp>
        <p:nvSpPr>
          <p:cNvPr id="4" name="Rectangle 3"/>
          <p:cNvSpPr/>
          <p:nvPr/>
        </p:nvSpPr>
        <p:spPr>
          <a:xfrm>
            <a:off x="7424769" y="3489185"/>
            <a:ext cx="1390124" cy="461665"/>
          </a:xfrm>
          <a:prstGeom prst="rect">
            <a:avLst/>
          </a:prstGeom>
        </p:spPr>
        <p:txBody>
          <a:bodyPr wrap="none">
            <a:spAutoFit/>
          </a:bodyPr>
          <a:lstStyle/>
          <a:p>
            <a:r>
              <a:rPr lang="en-US" sz="2400" dirty="0">
                <a:solidFill>
                  <a:schemeClr val="accent4"/>
                </a:solidFill>
              </a:rPr>
              <a:t>Household</a:t>
            </a:r>
            <a:endParaRPr lang="en-US" sz="2400" dirty="0"/>
          </a:p>
        </p:txBody>
      </p:sp>
      <p:sp>
        <p:nvSpPr>
          <p:cNvPr id="24" name="Rectangle 23"/>
          <p:cNvSpPr/>
          <p:nvPr/>
        </p:nvSpPr>
        <p:spPr>
          <a:xfrm>
            <a:off x="9537701" y="2451438"/>
            <a:ext cx="1863346" cy="369332"/>
          </a:xfrm>
          <a:prstGeom prst="rect">
            <a:avLst/>
          </a:prstGeom>
        </p:spPr>
        <p:txBody>
          <a:bodyPr wrap="square">
            <a:spAutoFit/>
          </a:bodyPr>
          <a:lstStyle/>
          <a:p>
            <a:r>
              <a:rPr lang="en-US" dirty="0">
                <a:solidFill>
                  <a:schemeClr val="accent5"/>
                </a:solidFill>
              </a:rPr>
              <a:t>Only Caloric Hunger</a:t>
            </a:r>
          </a:p>
        </p:txBody>
      </p:sp>
      <p:sp>
        <p:nvSpPr>
          <p:cNvPr id="27" name="TextBox 26">
            <a:extLst>
              <a:ext uri="{FF2B5EF4-FFF2-40B4-BE49-F238E27FC236}">
                <a16:creationId xmlns:a16="http://schemas.microsoft.com/office/drawing/2014/main" id="{5757EEC5-9249-4EE8-AB00-E3CC0F9F6492}"/>
              </a:ext>
            </a:extLst>
          </p:cNvPr>
          <p:cNvSpPr txBox="1"/>
          <p:nvPr/>
        </p:nvSpPr>
        <p:spPr>
          <a:xfrm>
            <a:off x="9613415" y="1671128"/>
            <a:ext cx="1379244" cy="410784"/>
          </a:xfrm>
          <a:prstGeom prst="rect">
            <a:avLst/>
          </a:prstGeom>
          <a:noFill/>
        </p:spPr>
        <p:txBody>
          <a:bodyPr wrap="none" rtlCol="0">
            <a:noAutofit/>
          </a:bodyPr>
          <a:lstStyle/>
          <a:p>
            <a:r>
              <a:rPr lang="en-US" sz="2400" dirty="0">
                <a:solidFill>
                  <a:schemeClr val="bg2"/>
                </a:solidFill>
              </a:rPr>
              <a:t>Limits</a:t>
            </a:r>
          </a:p>
        </p:txBody>
      </p:sp>
      <p:sp>
        <p:nvSpPr>
          <p:cNvPr id="28" name="TextBox 27">
            <a:extLst>
              <a:ext uri="{FF2B5EF4-FFF2-40B4-BE49-F238E27FC236}">
                <a16:creationId xmlns:a16="http://schemas.microsoft.com/office/drawing/2014/main" id="{5757EEC5-9249-4EE8-AB00-E3CC0F9F6492}"/>
              </a:ext>
            </a:extLst>
          </p:cNvPr>
          <p:cNvSpPr txBox="1"/>
          <p:nvPr/>
        </p:nvSpPr>
        <p:spPr>
          <a:xfrm>
            <a:off x="7426178" y="1633333"/>
            <a:ext cx="1379244" cy="410784"/>
          </a:xfrm>
          <a:prstGeom prst="rect">
            <a:avLst/>
          </a:prstGeom>
          <a:noFill/>
        </p:spPr>
        <p:txBody>
          <a:bodyPr wrap="none" rtlCol="0">
            <a:noAutofit/>
          </a:bodyPr>
          <a:lstStyle/>
          <a:p>
            <a:r>
              <a:rPr lang="en-US" sz="2400" dirty="0">
                <a:solidFill>
                  <a:schemeClr val="bg2"/>
                </a:solidFill>
              </a:rPr>
              <a:t>Scale</a:t>
            </a:r>
          </a:p>
        </p:txBody>
      </p:sp>
      <p:sp>
        <p:nvSpPr>
          <p:cNvPr id="9" name="Rectangle 8"/>
          <p:cNvSpPr/>
          <p:nvPr/>
        </p:nvSpPr>
        <p:spPr>
          <a:xfrm>
            <a:off x="9537701" y="3556257"/>
            <a:ext cx="1870384" cy="646331"/>
          </a:xfrm>
          <a:prstGeom prst="rect">
            <a:avLst/>
          </a:prstGeom>
        </p:spPr>
        <p:txBody>
          <a:bodyPr wrap="none">
            <a:spAutoFit/>
          </a:bodyPr>
          <a:lstStyle/>
          <a:p>
            <a:r>
              <a:rPr lang="en-US" dirty="0">
                <a:solidFill>
                  <a:schemeClr val="accent4"/>
                </a:solidFill>
              </a:rPr>
              <a:t>Strong Overlap with </a:t>
            </a:r>
          </a:p>
          <a:p>
            <a:r>
              <a:rPr lang="en-US" dirty="0">
                <a:solidFill>
                  <a:schemeClr val="accent4"/>
                </a:solidFill>
              </a:rPr>
              <a:t>SDG 1</a:t>
            </a:r>
          </a:p>
        </p:txBody>
      </p:sp>
    </p:spTree>
    <p:extLst>
      <p:ext uri="{BB962C8B-B14F-4D97-AF65-F5344CB8AC3E}">
        <p14:creationId xmlns:p14="http://schemas.microsoft.com/office/powerpoint/2010/main" val="2434108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5757EEC5-9249-4EE8-AB00-E3CC0F9F6492}"/>
              </a:ext>
            </a:extLst>
          </p:cNvPr>
          <p:cNvSpPr txBox="1"/>
          <p:nvPr/>
        </p:nvSpPr>
        <p:spPr>
          <a:xfrm>
            <a:off x="2573369" y="1644101"/>
            <a:ext cx="2882264" cy="461665"/>
          </a:xfrm>
          <a:prstGeom prst="rect">
            <a:avLst/>
          </a:prstGeom>
          <a:noFill/>
        </p:spPr>
        <p:txBody>
          <a:bodyPr wrap="none" rtlCol="0">
            <a:noAutofit/>
          </a:bodyPr>
          <a:lstStyle/>
          <a:p>
            <a:r>
              <a:rPr lang="en-US" sz="2400">
                <a:solidFill>
                  <a:schemeClr val="bg2"/>
                </a:solidFill>
              </a:rPr>
              <a:t>Proposed Indicators in Model</a:t>
            </a:r>
            <a:endParaRPr lang="en-US" sz="2400" dirty="0">
              <a:solidFill>
                <a:schemeClr val="bg2"/>
              </a:solidFill>
            </a:endParaRPr>
          </a:p>
        </p:txBody>
      </p:sp>
      <p:sp>
        <p:nvSpPr>
          <p:cNvPr id="2" name="Title 1">
            <a:extLst>
              <a:ext uri="{FF2B5EF4-FFF2-40B4-BE49-F238E27FC236}">
                <a16:creationId xmlns:a16="http://schemas.microsoft.com/office/drawing/2014/main" id="{CD3D824F-B1C7-4230-B1B6-E7F6C083F8A9}"/>
              </a:ext>
            </a:extLst>
          </p:cNvPr>
          <p:cNvSpPr>
            <a:spLocks noGrp="1"/>
          </p:cNvSpPr>
          <p:nvPr>
            <p:ph type="title"/>
          </p:nvPr>
        </p:nvSpPr>
        <p:spPr/>
        <p:txBody>
          <a:bodyPr/>
          <a:lstStyle/>
          <a:p>
            <a:r>
              <a:rPr lang="en-US" dirty="0"/>
              <a:t>Summary of Indicators</a:t>
            </a:r>
          </a:p>
        </p:txBody>
      </p:sp>
      <p:sp>
        <p:nvSpPr>
          <p:cNvPr id="5" name="TextBox 4">
            <a:extLst>
              <a:ext uri="{FF2B5EF4-FFF2-40B4-BE49-F238E27FC236}">
                <a16:creationId xmlns:a16="http://schemas.microsoft.com/office/drawing/2014/main" id="{7FD9DBCD-D4D8-4BCE-90B0-1CFBCD966979}"/>
              </a:ext>
            </a:extLst>
          </p:cNvPr>
          <p:cNvSpPr txBox="1"/>
          <p:nvPr/>
        </p:nvSpPr>
        <p:spPr>
          <a:xfrm>
            <a:off x="609600" y="1644101"/>
            <a:ext cx="1237839" cy="461665"/>
          </a:xfrm>
          <a:prstGeom prst="rect">
            <a:avLst/>
          </a:prstGeom>
          <a:noFill/>
        </p:spPr>
        <p:txBody>
          <a:bodyPr wrap="none" rtlCol="0">
            <a:noAutofit/>
          </a:bodyPr>
          <a:lstStyle/>
          <a:p>
            <a:r>
              <a:rPr lang="en-US" sz="2400" dirty="0">
                <a:solidFill>
                  <a:schemeClr val="bg2"/>
                </a:solidFill>
              </a:rPr>
              <a:t>Subgoals</a:t>
            </a:r>
          </a:p>
        </p:txBody>
      </p:sp>
      <p:sp>
        <p:nvSpPr>
          <p:cNvPr id="11" name="TextBox 10">
            <a:extLst>
              <a:ext uri="{FF2B5EF4-FFF2-40B4-BE49-F238E27FC236}">
                <a16:creationId xmlns:a16="http://schemas.microsoft.com/office/drawing/2014/main" id="{E33D4C3F-8177-4C7F-BBCF-6F6DA21611D1}"/>
              </a:ext>
            </a:extLst>
          </p:cNvPr>
          <p:cNvSpPr txBox="1"/>
          <p:nvPr/>
        </p:nvSpPr>
        <p:spPr>
          <a:xfrm>
            <a:off x="609600" y="2133599"/>
            <a:ext cx="1478290" cy="1679141"/>
          </a:xfrm>
          <a:prstGeom prst="rect">
            <a:avLst/>
          </a:prstGeom>
          <a:noFill/>
        </p:spPr>
        <p:txBody>
          <a:bodyPr wrap="none" rtlCol="0">
            <a:noAutofit/>
          </a:bodyPr>
          <a:lstStyle/>
          <a:p>
            <a:r>
              <a:rPr lang="en-US" sz="2400" dirty="0">
                <a:solidFill>
                  <a:schemeClr val="bg1"/>
                </a:solidFill>
              </a:rPr>
              <a:t>SDG 2.1</a:t>
            </a:r>
          </a:p>
          <a:p>
            <a:r>
              <a:rPr lang="en-US" sz="2400" dirty="0">
                <a:solidFill>
                  <a:schemeClr val="bg1"/>
                </a:solidFill>
              </a:rPr>
              <a:t>End Hunger</a:t>
            </a:r>
          </a:p>
        </p:txBody>
      </p:sp>
      <p:sp>
        <p:nvSpPr>
          <p:cNvPr id="12" name="TextBox 11">
            <a:extLst>
              <a:ext uri="{FF2B5EF4-FFF2-40B4-BE49-F238E27FC236}">
                <a16:creationId xmlns:a16="http://schemas.microsoft.com/office/drawing/2014/main" id="{B839580B-6A0C-4FDD-89DD-B7174774E17B}"/>
              </a:ext>
            </a:extLst>
          </p:cNvPr>
          <p:cNvSpPr txBox="1"/>
          <p:nvPr/>
        </p:nvSpPr>
        <p:spPr>
          <a:xfrm>
            <a:off x="609600" y="3266640"/>
            <a:ext cx="1611339" cy="1679136"/>
          </a:xfrm>
          <a:prstGeom prst="rect">
            <a:avLst/>
          </a:prstGeom>
          <a:noFill/>
        </p:spPr>
        <p:txBody>
          <a:bodyPr wrap="none" rtlCol="0">
            <a:noAutofit/>
          </a:bodyPr>
          <a:lstStyle/>
          <a:p>
            <a:r>
              <a:rPr lang="en-US" sz="2400" dirty="0">
                <a:solidFill>
                  <a:schemeClr val="bg1"/>
                </a:solidFill>
              </a:rPr>
              <a:t>SDG 2.3</a:t>
            </a:r>
          </a:p>
          <a:p>
            <a:r>
              <a:rPr lang="en-US" sz="2400" dirty="0">
                <a:solidFill>
                  <a:schemeClr val="bg1"/>
                </a:solidFill>
              </a:rPr>
              <a:t>Smallholder </a:t>
            </a:r>
            <a:br>
              <a:rPr lang="en-US" sz="2400" dirty="0">
                <a:solidFill>
                  <a:schemeClr val="bg1"/>
                </a:solidFill>
              </a:rPr>
            </a:br>
            <a:r>
              <a:rPr lang="en-US" sz="2400" dirty="0">
                <a:solidFill>
                  <a:schemeClr val="bg1"/>
                </a:solidFill>
              </a:rPr>
              <a:t>Productivity</a:t>
            </a:r>
          </a:p>
        </p:txBody>
      </p:sp>
      <p:sp>
        <p:nvSpPr>
          <p:cNvPr id="13" name="TextBox 12">
            <a:extLst>
              <a:ext uri="{FF2B5EF4-FFF2-40B4-BE49-F238E27FC236}">
                <a16:creationId xmlns:a16="http://schemas.microsoft.com/office/drawing/2014/main" id="{3326924F-6361-410D-A4D3-600A0245976D}"/>
              </a:ext>
            </a:extLst>
          </p:cNvPr>
          <p:cNvSpPr txBox="1"/>
          <p:nvPr/>
        </p:nvSpPr>
        <p:spPr>
          <a:xfrm>
            <a:off x="609600" y="5085054"/>
            <a:ext cx="1735027" cy="834971"/>
          </a:xfrm>
          <a:prstGeom prst="rect">
            <a:avLst/>
          </a:prstGeom>
          <a:noFill/>
        </p:spPr>
        <p:txBody>
          <a:bodyPr wrap="none" rtlCol="0">
            <a:noAutofit/>
          </a:bodyPr>
          <a:lstStyle/>
          <a:p>
            <a:r>
              <a:rPr lang="en-US" sz="2400" dirty="0">
                <a:solidFill>
                  <a:schemeClr val="bg1"/>
                </a:solidFill>
              </a:rPr>
              <a:t>SDG 2.4</a:t>
            </a:r>
          </a:p>
          <a:p>
            <a:r>
              <a:rPr lang="en-US" sz="2400" dirty="0">
                <a:solidFill>
                  <a:schemeClr val="bg1"/>
                </a:solidFill>
              </a:rPr>
              <a:t>Sustainability</a:t>
            </a:r>
          </a:p>
        </p:txBody>
      </p:sp>
      <p:sp>
        <p:nvSpPr>
          <p:cNvPr id="16" name="TextBox 15">
            <a:extLst>
              <a:ext uri="{FF2B5EF4-FFF2-40B4-BE49-F238E27FC236}">
                <a16:creationId xmlns:a16="http://schemas.microsoft.com/office/drawing/2014/main" id="{573B2830-D1E7-422C-9F18-90E201495240}"/>
              </a:ext>
            </a:extLst>
          </p:cNvPr>
          <p:cNvSpPr txBox="1"/>
          <p:nvPr/>
        </p:nvSpPr>
        <p:spPr>
          <a:xfrm>
            <a:off x="2573369" y="2296767"/>
            <a:ext cx="4576731" cy="611533"/>
          </a:xfrm>
          <a:prstGeom prst="rect">
            <a:avLst/>
          </a:prstGeom>
          <a:noFill/>
        </p:spPr>
        <p:txBody>
          <a:bodyPr wrap="square" rtlCol="0" anchor="ctr">
            <a:noAutofit/>
          </a:bodyPr>
          <a:lstStyle/>
          <a:p>
            <a:r>
              <a:rPr lang="en-US" sz="2400" dirty="0">
                <a:solidFill>
                  <a:schemeClr val="accent5"/>
                </a:solidFill>
              </a:rPr>
              <a:t>Prevalence of Undernourishment</a:t>
            </a:r>
          </a:p>
        </p:txBody>
      </p:sp>
      <p:sp>
        <p:nvSpPr>
          <p:cNvPr id="21" name="TextBox 20">
            <a:extLst>
              <a:ext uri="{FF2B5EF4-FFF2-40B4-BE49-F238E27FC236}">
                <a16:creationId xmlns:a16="http://schemas.microsoft.com/office/drawing/2014/main" id="{BEFC1CFD-83EB-4912-B8B8-4AEE9D7F4FE3}"/>
              </a:ext>
            </a:extLst>
          </p:cNvPr>
          <p:cNvSpPr txBox="1"/>
          <p:nvPr/>
        </p:nvSpPr>
        <p:spPr>
          <a:xfrm>
            <a:off x="2529886" y="3400067"/>
            <a:ext cx="4430941" cy="656632"/>
          </a:xfrm>
          <a:prstGeom prst="rect">
            <a:avLst/>
          </a:prstGeom>
          <a:noFill/>
        </p:spPr>
        <p:txBody>
          <a:bodyPr wrap="square" rtlCol="0" anchor="ctr">
            <a:noAutofit/>
          </a:bodyPr>
          <a:lstStyle/>
          <a:p>
            <a:r>
              <a:rPr lang="en-US" sz="2400" dirty="0">
                <a:solidFill>
                  <a:schemeClr val="accent4"/>
                </a:solidFill>
              </a:rPr>
              <a:t>Net Income for smallholder farmers</a:t>
            </a:r>
          </a:p>
        </p:txBody>
      </p:sp>
      <p:cxnSp>
        <p:nvCxnSpPr>
          <p:cNvPr id="7" name="Straight Connector 6">
            <a:extLst>
              <a:ext uri="{FF2B5EF4-FFF2-40B4-BE49-F238E27FC236}">
                <a16:creationId xmlns:a16="http://schemas.microsoft.com/office/drawing/2014/main" id="{37B04875-07CB-41B7-A305-F6874E3588FE}"/>
              </a:ext>
            </a:extLst>
          </p:cNvPr>
          <p:cNvCxnSpPr>
            <a:cxnSpLocks/>
          </p:cNvCxnSpPr>
          <p:nvPr/>
        </p:nvCxnSpPr>
        <p:spPr>
          <a:xfrm>
            <a:off x="409428" y="2133599"/>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F9712B-329E-4B1C-981E-99F6ACDE5F4A}"/>
              </a:ext>
            </a:extLst>
          </p:cNvPr>
          <p:cNvCxnSpPr>
            <a:cxnSpLocks/>
          </p:cNvCxnSpPr>
          <p:nvPr/>
        </p:nvCxnSpPr>
        <p:spPr>
          <a:xfrm>
            <a:off x="419100" y="3110418"/>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B2A16D-D924-4A84-9069-95FAD06587E6}"/>
              </a:ext>
            </a:extLst>
          </p:cNvPr>
          <p:cNvCxnSpPr>
            <a:cxnSpLocks/>
          </p:cNvCxnSpPr>
          <p:nvPr/>
        </p:nvCxnSpPr>
        <p:spPr>
          <a:xfrm>
            <a:off x="409428" y="4494719"/>
            <a:ext cx="110713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424769" y="2392821"/>
            <a:ext cx="1672211" cy="461665"/>
          </a:xfrm>
          <a:prstGeom prst="rect">
            <a:avLst/>
          </a:prstGeom>
        </p:spPr>
        <p:txBody>
          <a:bodyPr wrap="square">
            <a:spAutoFit/>
          </a:bodyPr>
          <a:lstStyle/>
          <a:p>
            <a:r>
              <a:rPr lang="en-US" sz="2400" dirty="0">
                <a:solidFill>
                  <a:schemeClr val="accent5"/>
                </a:solidFill>
              </a:rPr>
              <a:t>Household</a:t>
            </a:r>
          </a:p>
        </p:txBody>
      </p:sp>
      <p:sp>
        <p:nvSpPr>
          <p:cNvPr id="4" name="Rectangle 3"/>
          <p:cNvSpPr/>
          <p:nvPr/>
        </p:nvSpPr>
        <p:spPr>
          <a:xfrm>
            <a:off x="7424769" y="3489185"/>
            <a:ext cx="1390124" cy="461665"/>
          </a:xfrm>
          <a:prstGeom prst="rect">
            <a:avLst/>
          </a:prstGeom>
        </p:spPr>
        <p:txBody>
          <a:bodyPr wrap="none">
            <a:spAutoFit/>
          </a:bodyPr>
          <a:lstStyle/>
          <a:p>
            <a:r>
              <a:rPr lang="en-US" sz="2400" dirty="0">
                <a:solidFill>
                  <a:schemeClr val="accent4"/>
                </a:solidFill>
              </a:rPr>
              <a:t>Household</a:t>
            </a:r>
            <a:endParaRPr lang="en-US" sz="2400" dirty="0"/>
          </a:p>
        </p:txBody>
      </p:sp>
      <p:sp>
        <p:nvSpPr>
          <p:cNvPr id="24" name="Rectangle 23"/>
          <p:cNvSpPr/>
          <p:nvPr/>
        </p:nvSpPr>
        <p:spPr>
          <a:xfrm>
            <a:off x="9537701" y="2451438"/>
            <a:ext cx="1863346" cy="369332"/>
          </a:xfrm>
          <a:prstGeom prst="rect">
            <a:avLst/>
          </a:prstGeom>
        </p:spPr>
        <p:txBody>
          <a:bodyPr wrap="square">
            <a:spAutoFit/>
          </a:bodyPr>
          <a:lstStyle/>
          <a:p>
            <a:r>
              <a:rPr lang="en-US" dirty="0">
                <a:solidFill>
                  <a:schemeClr val="accent5"/>
                </a:solidFill>
              </a:rPr>
              <a:t>Only Caloric Hunger</a:t>
            </a:r>
          </a:p>
        </p:txBody>
      </p:sp>
      <p:sp>
        <p:nvSpPr>
          <p:cNvPr id="27" name="TextBox 26">
            <a:extLst>
              <a:ext uri="{FF2B5EF4-FFF2-40B4-BE49-F238E27FC236}">
                <a16:creationId xmlns:a16="http://schemas.microsoft.com/office/drawing/2014/main" id="{5757EEC5-9249-4EE8-AB00-E3CC0F9F6492}"/>
              </a:ext>
            </a:extLst>
          </p:cNvPr>
          <p:cNvSpPr txBox="1"/>
          <p:nvPr/>
        </p:nvSpPr>
        <p:spPr>
          <a:xfrm>
            <a:off x="9613415" y="1671128"/>
            <a:ext cx="1379244" cy="410784"/>
          </a:xfrm>
          <a:prstGeom prst="rect">
            <a:avLst/>
          </a:prstGeom>
          <a:noFill/>
        </p:spPr>
        <p:txBody>
          <a:bodyPr wrap="none" rtlCol="0">
            <a:noAutofit/>
          </a:bodyPr>
          <a:lstStyle/>
          <a:p>
            <a:r>
              <a:rPr lang="en-US" sz="2400" dirty="0">
                <a:solidFill>
                  <a:schemeClr val="bg2"/>
                </a:solidFill>
              </a:rPr>
              <a:t>Limits</a:t>
            </a:r>
          </a:p>
        </p:txBody>
      </p:sp>
      <p:sp>
        <p:nvSpPr>
          <p:cNvPr id="28" name="TextBox 27">
            <a:extLst>
              <a:ext uri="{FF2B5EF4-FFF2-40B4-BE49-F238E27FC236}">
                <a16:creationId xmlns:a16="http://schemas.microsoft.com/office/drawing/2014/main" id="{5757EEC5-9249-4EE8-AB00-E3CC0F9F6492}"/>
              </a:ext>
            </a:extLst>
          </p:cNvPr>
          <p:cNvSpPr txBox="1"/>
          <p:nvPr/>
        </p:nvSpPr>
        <p:spPr>
          <a:xfrm>
            <a:off x="7426178" y="1633333"/>
            <a:ext cx="1379244" cy="410784"/>
          </a:xfrm>
          <a:prstGeom prst="rect">
            <a:avLst/>
          </a:prstGeom>
          <a:noFill/>
        </p:spPr>
        <p:txBody>
          <a:bodyPr wrap="none" rtlCol="0">
            <a:noAutofit/>
          </a:bodyPr>
          <a:lstStyle/>
          <a:p>
            <a:r>
              <a:rPr lang="en-US" sz="2400" dirty="0">
                <a:solidFill>
                  <a:schemeClr val="bg2"/>
                </a:solidFill>
              </a:rPr>
              <a:t>Scale</a:t>
            </a:r>
          </a:p>
        </p:txBody>
      </p:sp>
      <p:sp>
        <p:nvSpPr>
          <p:cNvPr id="9" name="Rectangle 8"/>
          <p:cNvSpPr/>
          <p:nvPr/>
        </p:nvSpPr>
        <p:spPr>
          <a:xfrm>
            <a:off x="9537701" y="3556257"/>
            <a:ext cx="1870384" cy="646331"/>
          </a:xfrm>
          <a:prstGeom prst="rect">
            <a:avLst/>
          </a:prstGeom>
        </p:spPr>
        <p:txBody>
          <a:bodyPr wrap="none">
            <a:spAutoFit/>
          </a:bodyPr>
          <a:lstStyle/>
          <a:p>
            <a:r>
              <a:rPr lang="en-US" dirty="0">
                <a:solidFill>
                  <a:schemeClr val="accent4"/>
                </a:solidFill>
              </a:rPr>
              <a:t>Strong Overlap with </a:t>
            </a:r>
          </a:p>
          <a:p>
            <a:r>
              <a:rPr lang="en-US" dirty="0">
                <a:solidFill>
                  <a:schemeClr val="accent4"/>
                </a:solidFill>
              </a:rPr>
              <a:t>SDG 1</a:t>
            </a:r>
          </a:p>
        </p:txBody>
      </p:sp>
      <p:sp>
        <p:nvSpPr>
          <p:cNvPr id="19" name="Oval 18">
            <a:extLst>
              <a:ext uri="{FF2B5EF4-FFF2-40B4-BE49-F238E27FC236}">
                <a16:creationId xmlns:a16="http://schemas.microsoft.com/office/drawing/2014/main" id="{26E8E716-0AD5-4B83-8F6A-A90610D6040A}"/>
              </a:ext>
            </a:extLst>
          </p:cNvPr>
          <p:cNvSpPr/>
          <p:nvPr/>
        </p:nvSpPr>
        <p:spPr>
          <a:xfrm>
            <a:off x="3730818" y="4696837"/>
            <a:ext cx="1757548" cy="1757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b="1" dirty="0">
                <a:latin typeface="Century Gothic" panose="020B0502020202020204" pitchFamily="34" charset="0"/>
              </a:rPr>
              <a:t>?</a:t>
            </a:r>
          </a:p>
        </p:txBody>
      </p:sp>
    </p:spTree>
    <p:extLst>
      <p:ext uri="{BB962C8B-B14F-4D97-AF65-F5344CB8AC3E}">
        <p14:creationId xmlns:p14="http://schemas.microsoft.com/office/powerpoint/2010/main" val="1139473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8208883"/>
              </p:ext>
            </p:extLst>
          </p:nvPr>
        </p:nvGraphicFramePr>
        <p:xfrm>
          <a:off x="609600" y="533400"/>
          <a:ext cx="11087100" cy="592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26E8E716-0AD5-4B83-8F6A-A90610D6040A}"/>
              </a:ext>
            </a:extLst>
          </p:cNvPr>
          <p:cNvSpPr/>
          <p:nvPr/>
        </p:nvSpPr>
        <p:spPr>
          <a:xfrm>
            <a:off x="5331018" y="2761489"/>
            <a:ext cx="1757548" cy="1757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0" b="1" dirty="0">
                <a:latin typeface="Century Gothic" panose="020B0502020202020204" pitchFamily="34" charset="0"/>
              </a:rPr>
              <a:t>?</a:t>
            </a:r>
          </a:p>
        </p:txBody>
      </p:sp>
    </p:spTree>
    <p:extLst>
      <p:ext uri="{BB962C8B-B14F-4D97-AF65-F5344CB8AC3E}">
        <p14:creationId xmlns:p14="http://schemas.microsoft.com/office/powerpoint/2010/main" val="2502033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578100" y="4597400"/>
            <a:ext cx="7162800" cy="0"/>
          </a:xfrm>
          <a:prstGeom prst="line">
            <a:avLst/>
          </a:prstGeom>
          <a:ln>
            <a:prstDash val="sysDash"/>
          </a:ln>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5288281"/>
              </p:ext>
            </p:extLst>
          </p:nvPr>
        </p:nvGraphicFramePr>
        <p:xfrm>
          <a:off x="609600" y="533400"/>
          <a:ext cx="11087100" cy="592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Line Callout 2 (No Border) 11"/>
          <p:cNvSpPr/>
          <p:nvPr/>
        </p:nvSpPr>
        <p:spPr>
          <a:xfrm>
            <a:off x="10044117" y="3738552"/>
            <a:ext cx="1663634" cy="719147"/>
          </a:xfrm>
          <a:prstGeom prst="callout2">
            <a:avLst>
              <a:gd name="adj1" fmla="val 53801"/>
              <a:gd name="adj2" fmla="val -1776"/>
              <a:gd name="adj3" fmla="val 53801"/>
              <a:gd name="adj4" fmla="val -19126"/>
              <a:gd name="adj5" fmla="val -36288"/>
              <a:gd name="adj6" fmla="val -47539"/>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92D050"/>
                </a:solidFill>
              </a:rPr>
              <a:t>Energy Use</a:t>
            </a:r>
          </a:p>
        </p:txBody>
      </p:sp>
      <p:sp>
        <p:nvSpPr>
          <p:cNvPr id="13" name="Line Callout 2 (No Border) 12"/>
          <p:cNvSpPr/>
          <p:nvPr/>
        </p:nvSpPr>
        <p:spPr>
          <a:xfrm>
            <a:off x="10044117" y="1524000"/>
            <a:ext cx="1663634" cy="507260"/>
          </a:xfrm>
          <a:prstGeom prst="callout2">
            <a:avLst>
              <a:gd name="adj1" fmla="val 53801"/>
              <a:gd name="adj2" fmla="val -1776"/>
              <a:gd name="adj3" fmla="val 53801"/>
              <a:gd name="adj4" fmla="val -19126"/>
              <a:gd name="adj5" fmla="val 158996"/>
              <a:gd name="adj6" fmla="val -51356"/>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92D050"/>
                </a:solidFill>
              </a:rPr>
              <a:t>Land Use</a:t>
            </a:r>
          </a:p>
        </p:txBody>
      </p:sp>
      <p:sp>
        <p:nvSpPr>
          <p:cNvPr id="14" name="Line Callout 2 (No Border) 13"/>
          <p:cNvSpPr/>
          <p:nvPr/>
        </p:nvSpPr>
        <p:spPr>
          <a:xfrm>
            <a:off x="10033066" y="2525332"/>
            <a:ext cx="1663634" cy="719147"/>
          </a:xfrm>
          <a:prstGeom prst="callout2">
            <a:avLst>
              <a:gd name="adj1" fmla="val 53801"/>
              <a:gd name="adj2" fmla="val -1776"/>
              <a:gd name="adj3" fmla="val 53801"/>
              <a:gd name="adj4" fmla="val -19126"/>
              <a:gd name="adj5" fmla="val 53777"/>
              <a:gd name="adj6" fmla="val -43722"/>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92D050"/>
                </a:solidFill>
              </a:rPr>
              <a:t>Fertilizer</a:t>
            </a:r>
          </a:p>
          <a:p>
            <a:pPr algn="ctr"/>
            <a:r>
              <a:rPr lang="en-US" sz="2800" dirty="0">
                <a:solidFill>
                  <a:srgbClr val="92D050"/>
                </a:solidFill>
              </a:rPr>
              <a:t>Use</a:t>
            </a:r>
          </a:p>
        </p:txBody>
      </p:sp>
    </p:spTree>
    <p:extLst>
      <p:ext uri="{BB962C8B-B14F-4D97-AF65-F5344CB8AC3E}">
        <p14:creationId xmlns:p14="http://schemas.microsoft.com/office/powerpoint/2010/main" val="618957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5757EEC5-9249-4EE8-AB00-E3CC0F9F6492}"/>
              </a:ext>
            </a:extLst>
          </p:cNvPr>
          <p:cNvSpPr txBox="1"/>
          <p:nvPr/>
        </p:nvSpPr>
        <p:spPr>
          <a:xfrm>
            <a:off x="2573369" y="1644101"/>
            <a:ext cx="2882264" cy="461665"/>
          </a:xfrm>
          <a:prstGeom prst="rect">
            <a:avLst/>
          </a:prstGeom>
          <a:noFill/>
        </p:spPr>
        <p:txBody>
          <a:bodyPr wrap="none" rtlCol="0">
            <a:noAutofit/>
          </a:bodyPr>
          <a:lstStyle/>
          <a:p>
            <a:r>
              <a:rPr lang="en-US" sz="2400">
                <a:solidFill>
                  <a:schemeClr val="bg2"/>
                </a:solidFill>
              </a:rPr>
              <a:t>Proposed Indicators in Model</a:t>
            </a:r>
            <a:endParaRPr lang="en-US" sz="2400" dirty="0">
              <a:solidFill>
                <a:schemeClr val="bg2"/>
              </a:solidFill>
            </a:endParaRPr>
          </a:p>
        </p:txBody>
      </p:sp>
      <p:sp>
        <p:nvSpPr>
          <p:cNvPr id="2" name="Title 1">
            <a:extLst>
              <a:ext uri="{FF2B5EF4-FFF2-40B4-BE49-F238E27FC236}">
                <a16:creationId xmlns:a16="http://schemas.microsoft.com/office/drawing/2014/main" id="{CD3D824F-B1C7-4230-B1B6-E7F6C083F8A9}"/>
              </a:ext>
            </a:extLst>
          </p:cNvPr>
          <p:cNvSpPr>
            <a:spLocks noGrp="1"/>
          </p:cNvSpPr>
          <p:nvPr>
            <p:ph type="title"/>
          </p:nvPr>
        </p:nvSpPr>
        <p:spPr/>
        <p:txBody>
          <a:bodyPr/>
          <a:lstStyle/>
          <a:p>
            <a:r>
              <a:rPr lang="en-US" dirty="0"/>
              <a:t>Summary of Indicators</a:t>
            </a:r>
          </a:p>
        </p:txBody>
      </p:sp>
      <p:sp>
        <p:nvSpPr>
          <p:cNvPr id="5" name="TextBox 4">
            <a:extLst>
              <a:ext uri="{FF2B5EF4-FFF2-40B4-BE49-F238E27FC236}">
                <a16:creationId xmlns:a16="http://schemas.microsoft.com/office/drawing/2014/main" id="{7FD9DBCD-D4D8-4BCE-90B0-1CFBCD966979}"/>
              </a:ext>
            </a:extLst>
          </p:cNvPr>
          <p:cNvSpPr txBox="1"/>
          <p:nvPr/>
        </p:nvSpPr>
        <p:spPr>
          <a:xfrm>
            <a:off x="609600" y="1644101"/>
            <a:ext cx="1237839" cy="461665"/>
          </a:xfrm>
          <a:prstGeom prst="rect">
            <a:avLst/>
          </a:prstGeom>
          <a:noFill/>
        </p:spPr>
        <p:txBody>
          <a:bodyPr wrap="none" rtlCol="0">
            <a:noAutofit/>
          </a:bodyPr>
          <a:lstStyle/>
          <a:p>
            <a:r>
              <a:rPr lang="en-US" sz="2400" dirty="0">
                <a:solidFill>
                  <a:schemeClr val="bg2"/>
                </a:solidFill>
              </a:rPr>
              <a:t>Subgoals</a:t>
            </a:r>
          </a:p>
        </p:txBody>
      </p:sp>
      <p:sp>
        <p:nvSpPr>
          <p:cNvPr id="11" name="TextBox 10">
            <a:extLst>
              <a:ext uri="{FF2B5EF4-FFF2-40B4-BE49-F238E27FC236}">
                <a16:creationId xmlns:a16="http://schemas.microsoft.com/office/drawing/2014/main" id="{E33D4C3F-8177-4C7F-BBCF-6F6DA21611D1}"/>
              </a:ext>
            </a:extLst>
          </p:cNvPr>
          <p:cNvSpPr txBox="1"/>
          <p:nvPr/>
        </p:nvSpPr>
        <p:spPr>
          <a:xfrm>
            <a:off x="609600" y="2133599"/>
            <a:ext cx="1478290" cy="1679141"/>
          </a:xfrm>
          <a:prstGeom prst="rect">
            <a:avLst/>
          </a:prstGeom>
          <a:noFill/>
        </p:spPr>
        <p:txBody>
          <a:bodyPr wrap="none" rtlCol="0">
            <a:noAutofit/>
          </a:bodyPr>
          <a:lstStyle/>
          <a:p>
            <a:r>
              <a:rPr lang="en-US" sz="2400" dirty="0">
                <a:solidFill>
                  <a:schemeClr val="bg1"/>
                </a:solidFill>
              </a:rPr>
              <a:t>SDG 2.1</a:t>
            </a:r>
          </a:p>
          <a:p>
            <a:r>
              <a:rPr lang="en-US" sz="2400" dirty="0">
                <a:solidFill>
                  <a:schemeClr val="bg1"/>
                </a:solidFill>
              </a:rPr>
              <a:t>End Hunger</a:t>
            </a:r>
          </a:p>
        </p:txBody>
      </p:sp>
      <p:sp>
        <p:nvSpPr>
          <p:cNvPr id="12" name="TextBox 11">
            <a:extLst>
              <a:ext uri="{FF2B5EF4-FFF2-40B4-BE49-F238E27FC236}">
                <a16:creationId xmlns:a16="http://schemas.microsoft.com/office/drawing/2014/main" id="{B839580B-6A0C-4FDD-89DD-B7174774E17B}"/>
              </a:ext>
            </a:extLst>
          </p:cNvPr>
          <p:cNvSpPr txBox="1"/>
          <p:nvPr/>
        </p:nvSpPr>
        <p:spPr>
          <a:xfrm>
            <a:off x="609600" y="3266640"/>
            <a:ext cx="1611339" cy="1679136"/>
          </a:xfrm>
          <a:prstGeom prst="rect">
            <a:avLst/>
          </a:prstGeom>
          <a:noFill/>
        </p:spPr>
        <p:txBody>
          <a:bodyPr wrap="none" rtlCol="0">
            <a:noAutofit/>
          </a:bodyPr>
          <a:lstStyle/>
          <a:p>
            <a:r>
              <a:rPr lang="en-US" sz="2400" dirty="0">
                <a:solidFill>
                  <a:schemeClr val="bg1"/>
                </a:solidFill>
              </a:rPr>
              <a:t>SDG 2.3</a:t>
            </a:r>
          </a:p>
          <a:p>
            <a:r>
              <a:rPr lang="en-US" sz="2400" dirty="0">
                <a:solidFill>
                  <a:schemeClr val="bg1"/>
                </a:solidFill>
              </a:rPr>
              <a:t>Smallholder </a:t>
            </a:r>
            <a:br>
              <a:rPr lang="en-US" sz="2400" dirty="0">
                <a:solidFill>
                  <a:schemeClr val="bg1"/>
                </a:solidFill>
              </a:rPr>
            </a:br>
            <a:r>
              <a:rPr lang="en-US" sz="2400" dirty="0">
                <a:solidFill>
                  <a:schemeClr val="bg1"/>
                </a:solidFill>
              </a:rPr>
              <a:t>Productivity</a:t>
            </a:r>
          </a:p>
        </p:txBody>
      </p:sp>
      <p:sp>
        <p:nvSpPr>
          <p:cNvPr id="13" name="TextBox 12">
            <a:extLst>
              <a:ext uri="{FF2B5EF4-FFF2-40B4-BE49-F238E27FC236}">
                <a16:creationId xmlns:a16="http://schemas.microsoft.com/office/drawing/2014/main" id="{3326924F-6361-410D-A4D3-600A0245976D}"/>
              </a:ext>
            </a:extLst>
          </p:cNvPr>
          <p:cNvSpPr txBox="1"/>
          <p:nvPr/>
        </p:nvSpPr>
        <p:spPr>
          <a:xfrm>
            <a:off x="609600" y="5085054"/>
            <a:ext cx="1735027" cy="834971"/>
          </a:xfrm>
          <a:prstGeom prst="rect">
            <a:avLst/>
          </a:prstGeom>
          <a:noFill/>
        </p:spPr>
        <p:txBody>
          <a:bodyPr wrap="none" rtlCol="0">
            <a:noAutofit/>
          </a:bodyPr>
          <a:lstStyle/>
          <a:p>
            <a:r>
              <a:rPr lang="en-US" sz="2400" dirty="0">
                <a:solidFill>
                  <a:schemeClr val="bg1"/>
                </a:solidFill>
              </a:rPr>
              <a:t>SDG 2.4</a:t>
            </a:r>
          </a:p>
          <a:p>
            <a:r>
              <a:rPr lang="en-US" sz="2400" dirty="0">
                <a:solidFill>
                  <a:schemeClr val="bg1"/>
                </a:solidFill>
              </a:rPr>
              <a:t>Sustainability</a:t>
            </a:r>
          </a:p>
        </p:txBody>
      </p:sp>
      <p:sp>
        <p:nvSpPr>
          <p:cNvPr id="16" name="TextBox 15">
            <a:extLst>
              <a:ext uri="{FF2B5EF4-FFF2-40B4-BE49-F238E27FC236}">
                <a16:creationId xmlns:a16="http://schemas.microsoft.com/office/drawing/2014/main" id="{573B2830-D1E7-422C-9F18-90E201495240}"/>
              </a:ext>
            </a:extLst>
          </p:cNvPr>
          <p:cNvSpPr txBox="1"/>
          <p:nvPr/>
        </p:nvSpPr>
        <p:spPr>
          <a:xfrm>
            <a:off x="2573369" y="2296767"/>
            <a:ext cx="4576731" cy="611533"/>
          </a:xfrm>
          <a:prstGeom prst="rect">
            <a:avLst/>
          </a:prstGeom>
          <a:noFill/>
        </p:spPr>
        <p:txBody>
          <a:bodyPr wrap="square" rtlCol="0" anchor="ctr">
            <a:noAutofit/>
          </a:bodyPr>
          <a:lstStyle/>
          <a:p>
            <a:r>
              <a:rPr lang="en-US" sz="2400" dirty="0">
                <a:solidFill>
                  <a:schemeClr val="accent5"/>
                </a:solidFill>
              </a:rPr>
              <a:t>Prevalence of Undernourishment</a:t>
            </a:r>
          </a:p>
        </p:txBody>
      </p:sp>
      <p:sp>
        <p:nvSpPr>
          <p:cNvPr id="21" name="TextBox 20">
            <a:extLst>
              <a:ext uri="{FF2B5EF4-FFF2-40B4-BE49-F238E27FC236}">
                <a16:creationId xmlns:a16="http://schemas.microsoft.com/office/drawing/2014/main" id="{BEFC1CFD-83EB-4912-B8B8-4AEE9D7F4FE3}"/>
              </a:ext>
            </a:extLst>
          </p:cNvPr>
          <p:cNvSpPr txBox="1"/>
          <p:nvPr/>
        </p:nvSpPr>
        <p:spPr>
          <a:xfrm>
            <a:off x="2573363" y="3556802"/>
            <a:ext cx="3852838" cy="656632"/>
          </a:xfrm>
          <a:prstGeom prst="rect">
            <a:avLst/>
          </a:prstGeom>
          <a:noFill/>
        </p:spPr>
        <p:txBody>
          <a:bodyPr wrap="square" rtlCol="0" anchor="ctr">
            <a:noAutofit/>
          </a:bodyPr>
          <a:lstStyle/>
          <a:p>
            <a:r>
              <a:rPr lang="en-US" sz="2400" dirty="0">
                <a:solidFill>
                  <a:schemeClr val="accent4"/>
                </a:solidFill>
              </a:rPr>
              <a:t>Net Income for smallholder farmers</a:t>
            </a:r>
          </a:p>
        </p:txBody>
      </p:sp>
      <p:cxnSp>
        <p:nvCxnSpPr>
          <p:cNvPr id="7" name="Straight Connector 6">
            <a:extLst>
              <a:ext uri="{FF2B5EF4-FFF2-40B4-BE49-F238E27FC236}">
                <a16:creationId xmlns:a16="http://schemas.microsoft.com/office/drawing/2014/main" id="{37B04875-07CB-41B7-A305-F6874E3588FE}"/>
              </a:ext>
            </a:extLst>
          </p:cNvPr>
          <p:cNvCxnSpPr>
            <a:cxnSpLocks/>
          </p:cNvCxnSpPr>
          <p:nvPr/>
        </p:nvCxnSpPr>
        <p:spPr>
          <a:xfrm>
            <a:off x="409428" y="2133599"/>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F9712B-329E-4B1C-981E-99F6ACDE5F4A}"/>
              </a:ext>
            </a:extLst>
          </p:cNvPr>
          <p:cNvCxnSpPr>
            <a:cxnSpLocks/>
          </p:cNvCxnSpPr>
          <p:nvPr/>
        </p:nvCxnSpPr>
        <p:spPr>
          <a:xfrm>
            <a:off x="419100" y="3110418"/>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B2A16D-D924-4A84-9069-95FAD06587E6}"/>
              </a:ext>
            </a:extLst>
          </p:cNvPr>
          <p:cNvCxnSpPr>
            <a:cxnSpLocks/>
          </p:cNvCxnSpPr>
          <p:nvPr/>
        </p:nvCxnSpPr>
        <p:spPr>
          <a:xfrm>
            <a:off x="409428" y="4494719"/>
            <a:ext cx="110713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424769" y="2392821"/>
            <a:ext cx="1672211" cy="461665"/>
          </a:xfrm>
          <a:prstGeom prst="rect">
            <a:avLst/>
          </a:prstGeom>
        </p:spPr>
        <p:txBody>
          <a:bodyPr wrap="square">
            <a:spAutoFit/>
          </a:bodyPr>
          <a:lstStyle/>
          <a:p>
            <a:r>
              <a:rPr lang="en-US" sz="2400" dirty="0">
                <a:solidFill>
                  <a:schemeClr val="accent5"/>
                </a:solidFill>
              </a:rPr>
              <a:t>Household</a:t>
            </a:r>
          </a:p>
        </p:txBody>
      </p:sp>
      <p:sp>
        <p:nvSpPr>
          <p:cNvPr id="4" name="Rectangle 3"/>
          <p:cNvSpPr/>
          <p:nvPr/>
        </p:nvSpPr>
        <p:spPr>
          <a:xfrm>
            <a:off x="7424769" y="3489185"/>
            <a:ext cx="1390124" cy="461665"/>
          </a:xfrm>
          <a:prstGeom prst="rect">
            <a:avLst/>
          </a:prstGeom>
        </p:spPr>
        <p:txBody>
          <a:bodyPr wrap="none">
            <a:spAutoFit/>
          </a:bodyPr>
          <a:lstStyle/>
          <a:p>
            <a:r>
              <a:rPr lang="en-US" sz="2400" dirty="0">
                <a:solidFill>
                  <a:schemeClr val="accent4"/>
                </a:solidFill>
              </a:rPr>
              <a:t>Household</a:t>
            </a:r>
            <a:endParaRPr lang="en-US" sz="2400" dirty="0"/>
          </a:p>
        </p:txBody>
      </p:sp>
      <p:sp>
        <p:nvSpPr>
          <p:cNvPr id="24" name="Rectangle 23"/>
          <p:cNvSpPr/>
          <p:nvPr/>
        </p:nvSpPr>
        <p:spPr>
          <a:xfrm>
            <a:off x="9537701" y="2451438"/>
            <a:ext cx="1863346" cy="369332"/>
          </a:xfrm>
          <a:prstGeom prst="rect">
            <a:avLst/>
          </a:prstGeom>
        </p:spPr>
        <p:txBody>
          <a:bodyPr wrap="square">
            <a:spAutoFit/>
          </a:bodyPr>
          <a:lstStyle/>
          <a:p>
            <a:r>
              <a:rPr lang="en-US" dirty="0">
                <a:solidFill>
                  <a:schemeClr val="accent5"/>
                </a:solidFill>
              </a:rPr>
              <a:t>Only Caloric Hunger</a:t>
            </a:r>
          </a:p>
        </p:txBody>
      </p:sp>
      <p:sp>
        <p:nvSpPr>
          <p:cNvPr id="27" name="TextBox 26">
            <a:extLst>
              <a:ext uri="{FF2B5EF4-FFF2-40B4-BE49-F238E27FC236}">
                <a16:creationId xmlns:a16="http://schemas.microsoft.com/office/drawing/2014/main" id="{5757EEC5-9249-4EE8-AB00-E3CC0F9F6492}"/>
              </a:ext>
            </a:extLst>
          </p:cNvPr>
          <p:cNvSpPr txBox="1"/>
          <p:nvPr/>
        </p:nvSpPr>
        <p:spPr>
          <a:xfrm>
            <a:off x="9613415" y="1671128"/>
            <a:ext cx="1379244" cy="410784"/>
          </a:xfrm>
          <a:prstGeom prst="rect">
            <a:avLst/>
          </a:prstGeom>
          <a:noFill/>
        </p:spPr>
        <p:txBody>
          <a:bodyPr wrap="none" rtlCol="0">
            <a:noAutofit/>
          </a:bodyPr>
          <a:lstStyle/>
          <a:p>
            <a:r>
              <a:rPr lang="en-US" sz="2400" dirty="0">
                <a:solidFill>
                  <a:schemeClr val="bg2"/>
                </a:solidFill>
              </a:rPr>
              <a:t>Limits</a:t>
            </a:r>
          </a:p>
        </p:txBody>
      </p:sp>
      <p:sp>
        <p:nvSpPr>
          <p:cNvPr id="28" name="TextBox 27">
            <a:extLst>
              <a:ext uri="{FF2B5EF4-FFF2-40B4-BE49-F238E27FC236}">
                <a16:creationId xmlns:a16="http://schemas.microsoft.com/office/drawing/2014/main" id="{5757EEC5-9249-4EE8-AB00-E3CC0F9F6492}"/>
              </a:ext>
            </a:extLst>
          </p:cNvPr>
          <p:cNvSpPr txBox="1"/>
          <p:nvPr/>
        </p:nvSpPr>
        <p:spPr>
          <a:xfrm>
            <a:off x="7426178" y="1633333"/>
            <a:ext cx="1379244" cy="410784"/>
          </a:xfrm>
          <a:prstGeom prst="rect">
            <a:avLst/>
          </a:prstGeom>
          <a:noFill/>
        </p:spPr>
        <p:txBody>
          <a:bodyPr wrap="none" rtlCol="0">
            <a:noAutofit/>
          </a:bodyPr>
          <a:lstStyle/>
          <a:p>
            <a:r>
              <a:rPr lang="en-US" sz="2400" dirty="0">
                <a:solidFill>
                  <a:schemeClr val="bg2"/>
                </a:solidFill>
              </a:rPr>
              <a:t>Scale</a:t>
            </a:r>
          </a:p>
        </p:txBody>
      </p:sp>
      <p:sp>
        <p:nvSpPr>
          <p:cNvPr id="9" name="Rectangle 8"/>
          <p:cNvSpPr/>
          <p:nvPr/>
        </p:nvSpPr>
        <p:spPr>
          <a:xfrm>
            <a:off x="9530663" y="3567103"/>
            <a:ext cx="1870384" cy="646331"/>
          </a:xfrm>
          <a:prstGeom prst="rect">
            <a:avLst/>
          </a:prstGeom>
        </p:spPr>
        <p:txBody>
          <a:bodyPr wrap="none">
            <a:spAutoFit/>
          </a:bodyPr>
          <a:lstStyle/>
          <a:p>
            <a:r>
              <a:rPr lang="en-US" dirty="0">
                <a:solidFill>
                  <a:schemeClr val="accent4"/>
                </a:solidFill>
              </a:rPr>
              <a:t>Strong Overlap with </a:t>
            </a:r>
          </a:p>
          <a:p>
            <a:r>
              <a:rPr lang="en-US" dirty="0">
                <a:solidFill>
                  <a:schemeClr val="accent4"/>
                </a:solidFill>
              </a:rPr>
              <a:t>SDG 1</a:t>
            </a:r>
          </a:p>
        </p:txBody>
      </p:sp>
      <p:sp>
        <p:nvSpPr>
          <p:cNvPr id="20" name="TextBox 19">
            <a:extLst>
              <a:ext uri="{FF2B5EF4-FFF2-40B4-BE49-F238E27FC236}">
                <a16:creationId xmlns:a16="http://schemas.microsoft.com/office/drawing/2014/main" id="{B9E55A47-77DC-4BFE-A256-53E34ED49C2A}"/>
              </a:ext>
            </a:extLst>
          </p:cNvPr>
          <p:cNvSpPr txBox="1"/>
          <p:nvPr/>
        </p:nvSpPr>
        <p:spPr>
          <a:xfrm>
            <a:off x="2573363" y="5085054"/>
            <a:ext cx="5414931" cy="849649"/>
          </a:xfrm>
          <a:prstGeom prst="rect">
            <a:avLst/>
          </a:prstGeom>
          <a:noFill/>
        </p:spPr>
        <p:txBody>
          <a:bodyPr wrap="square" rtlCol="0" anchor="ctr">
            <a:noAutofit/>
          </a:bodyPr>
          <a:lstStyle/>
          <a:p>
            <a:r>
              <a:rPr lang="en-US" sz="2400" dirty="0">
                <a:solidFill>
                  <a:srgbClr val="FF0000"/>
                </a:solidFill>
              </a:rPr>
              <a:t>Total GHG emissions in agriculture </a:t>
            </a:r>
          </a:p>
          <a:p>
            <a:r>
              <a:rPr lang="en-US" sz="2400" dirty="0">
                <a:solidFill>
                  <a:srgbClr val="FF0000"/>
                </a:solidFill>
              </a:rPr>
              <a:t>Fertilizer Use | Energy Use | Land Use                   </a:t>
            </a:r>
          </a:p>
          <a:p>
            <a:r>
              <a:rPr lang="en-US" sz="2400" dirty="0">
                <a:solidFill>
                  <a:srgbClr val="FF0000"/>
                </a:solidFill>
              </a:rPr>
              <a:t>+ Water Requirements</a:t>
            </a:r>
          </a:p>
        </p:txBody>
      </p:sp>
      <p:sp>
        <p:nvSpPr>
          <p:cNvPr id="22" name="Rectangle 21"/>
          <p:cNvSpPr/>
          <p:nvPr/>
        </p:nvSpPr>
        <p:spPr>
          <a:xfrm>
            <a:off x="7426178" y="5176699"/>
            <a:ext cx="1143262" cy="461665"/>
          </a:xfrm>
          <a:prstGeom prst="rect">
            <a:avLst/>
          </a:prstGeom>
        </p:spPr>
        <p:txBody>
          <a:bodyPr wrap="none">
            <a:spAutoFit/>
          </a:bodyPr>
          <a:lstStyle/>
          <a:p>
            <a:r>
              <a:rPr lang="en-US" sz="2400" dirty="0">
                <a:solidFill>
                  <a:srgbClr val="FF0000"/>
                </a:solidFill>
              </a:rPr>
              <a:t>National</a:t>
            </a:r>
          </a:p>
        </p:txBody>
      </p:sp>
      <p:sp>
        <p:nvSpPr>
          <p:cNvPr id="23" name="Rectangle 22"/>
          <p:cNvSpPr/>
          <p:nvPr/>
        </p:nvSpPr>
        <p:spPr>
          <a:xfrm>
            <a:off x="9530663" y="5135418"/>
            <a:ext cx="1950137" cy="923330"/>
          </a:xfrm>
          <a:prstGeom prst="rect">
            <a:avLst/>
          </a:prstGeom>
        </p:spPr>
        <p:txBody>
          <a:bodyPr wrap="square">
            <a:spAutoFit/>
          </a:bodyPr>
          <a:lstStyle/>
          <a:p>
            <a:r>
              <a:rPr lang="en-US" dirty="0">
                <a:solidFill>
                  <a:srgbClr val="FF0000"/>
                </a:solidFill>
              </a:rPr>
              <a:t>Have to be considered with other indicators</a:t>
            </a:r>
          </a:p>
        </p:txBody>
      </p:sp>
    </p:spTree>
    <p:extLst>
      <p:ext uri="{BB962C8B-B14F-4D97-AF65-F5344CB8AC3E}">
        <p14:creationId xmlns:p14="http://schemas.microsoft.com/office/powerpoint/2010/main" val="67225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5757EEC5-9249-4EE8-AB00-E3CC0F9F6492}"/>
              </a:ext>
            </a:extLst>
          </p:cNvPr>
          <p:cNvSpPr txBox="1"/>
          <p:nvPr/>
        </p:nvSpPr>
        <p:spPr>
          <a:xfrm>
            <a:off x="2573369" y="1644101"/>
            <a:ext cx="2882264" cy="461665"/>
          </a:xfrm>
          <a:prstGeom prst="rect">
            <a:avLst/>
          </a:prstGeom>
          <a:noFill/>
        </p:spPr>
        <p:txBody>
          <a:bodyPr wrap="none" rtlCol="0">
            <a:noAutofit/>
          </a:bodyPr>
          <a:lstStyle/>
          <a:p>
            <a:r>
              <a:rPr lang="en-US" sz="2400" dirty="0">
                <a:solidFill>
                  <a:schemeClr val="bg2"/>
                </a:solidFill>
              </a:rPr>
              <a:t>Proposed Indicators in Model</a:t>
            </a:r>
          </a:p>
        </p:txBody>
      </p:sp>
      <p:sp>
        <p:nvSpPr>
          <p:cNvPr id="2" name="Title 1">
            <a:extLst>
              <a:ext uri="{FF2B5EF4-FFF2-40B4-BE49-F238E27FC236}">
                <a16:creationId xmlns:a16="http://schemas.microsoft.com/office/drawing/2014/main" id="{CD3D824F-B1C7-4230-B1B6-E7F6C083F8A9}"/>
              </a:ext>
            </a:extLst>
          </p:cNvPr>
          <p:cNvSpPr>
            <a:spLocks noGrp="1"/>
          </p:cNvSpPr>
          <p:nvPr>
            <p:ph type="title"/>
          </p:nvPr>
        </p:nvSpPr>
        <p:spPr/>
        <p:txBody>
          <a:bodyPr/>
          <a:lstStyle/>
          <a:p>
            <a:r>
              <a:rPr lang="en-US" dirty="0"/>
              <a:t>From Indicators to Quantitative Targets</a:t>
            </a:r>
          </a:p>
        </p:txBody>
      </p:sp>
      <p:sp>
        <p:nvSpPr>
          <p:cNvPr id="5" name="TextBox 4">
            <a:extLst>
              <a:ext uri="{FF2B5EF4-FFF2-40B4-BE49-F238E27FC236}">
                <a16:creationId xmlns:a16="http://schemas.microsoft.com/office/drawing/2014/main" id="{7FD9DBCD-D4D8-4BCE-90B0-1CFBCD966979}"/>
              </a:ext>
            </a:extLst>
          </p:cNvPr>
          <p:cNvSpPr txBox="1"/>
          <p:nvPr/>
        </p:nvSpPr>
        <p:spPr>
          <a:xfrm>
            <a:off x="609600" y="1644101"/>
            <a:ext cx="1237839" cy="461665"/>
          </a:xfrm>
          <a:prstGeom prst="rect">
            <a:avLst/>
          </a:prstGeom>
          <a:noFill/>
        </p:spPr>
        <p:txBody>
          <a:bodyPr wrap="none" rtlCol="0">
            <a:noAutofit/>
          </a:bodyPr>
          <a:lstStyle/>
          <a:p>
            <a:r>
              <a:rPr lang="en-US" sz="2400" dirty="0">
                <a:solidFill>
                  <a:schemeClr val="bg2"/>
                </a:solidFill>
              </a:rPr>
              <a:t>Subgoals</a:t>
            </a:r>
          </a:p>
        </p:txBody>
      </p:sp>
      <p:sp>
        <p:nvSpPr>
          <p:cNvPr id="11" name="TextBox 10">
            <a:extLst>
              <a:ext uri="{FF2B5EF4-FFF2-40B4-BE49-F238E27FC236}">
                <a16:creationId xmlns:a16="http://schemas.microsoft.com/office/drawing/2014/main" id="{E33D4C3F-8177-4C7F-BBCF-6F6DA21611D1}"/>
              </a:ext>
            </a:extLst>
          </p:cNvPr>
          <p:cNvSpPr txBox="1"/>
          <p:nvPr/>
        </p:nvSpPr>
        <p:spPr>
          <a:xfrm>
            <a:off x="609600" y="2282716"/>
            <a:ext cx="1478290" cy="881785"/>
          </a:xfrm>
          <a:prstGeom prst="rect">
            <a:avLst/>
          </a:prstGeom>
          <a:noFill/>
        </p:spPr>
        <p:txBody>
          <a:bodyPr wrap="none" rtlCol="0">
            <a:noAutofit/>
          </a:bodyPr>
          <a:lstStyle/>
          <a:p>
            <a:r>
              <a:rPr lang="en-US" sz="2400" dirty="0">
                <a:solidFill>
                  <a:schemeClr val="bg1"/>
                </a:solidFill>
              </a:rPr>
              <a:t>SDG 2.1</a:t>
            </a:r>
          </a:p>
          <a:p>
            <a:r>
              <a:rPr lang="en-US" sz="2400" dirty="0">
                <a:solidFill>
                  <a:schemeClr val="bg1"/>
                </a:solidFill>
              </a:rPr>
              <a:t>End Hunger</a:t>
            </a:r>
          </a:p>
        </p:txBody>
      </p:sp>
      <p:sp>
        <p:nvSpPr>
          <p:cNvPr id="16" name="TextBox 15">
            <a:extLst>
              <a:ext uri="{FF2B5EF4-FFF2-40B4-BE49-F238E27FC236}">
                <a16:creationId xmlns:a16="http://schemas.microsoft.com/office/drawing/2014/main" id="{573B2830-D1E7-422C-9F18-90E201495240}"/>
              </a:ext>
            </a:extLst>
          </p:cNvPr>
          <p:cNvSpPr txBox="1"/>
          <p:nvPr/>
        </p:nvSpPr>
        <p:spPr>
          <a:xfrm>
            <a:off x="2573369" y="2000465"/>
            <a:ext cx="4576731" cy="1141172"/>
          </a:xfrm>
          <a:prstGeom prst="rect">
            <a:avLst/>
          </a:prstGeom>
          <a:noFill/>
        </p:spPr>
        <p:txBody>
          <a:bodyPr wrap="square" rtlCol="0" anchor="ctr">
            <a:noAutofit/>
          </a:bodyPr>
          <a:lstStyle/>
          <a:p>
            <a:r>
              <a:rPr lang="en-US" sz="2400" dirty="0">
                <a:solidFill>
                  <a:schemeClr val="accent5"/>
                </a:solidFill>
              </a:rPr>
              <a:t>Prevalence of Undernourishment</a:t>
            </a:r>
          </a:p>
        </p:txBody>
      </p:sp>
      <p:cxnSp>
        <p:nvCxnSpPr>
          <p:cNvPr id="7" name="Straight Connector 6">
            <a:extLst>
              <a:ext uri="{FF2B5EF4-FFF2-40B4-BE49-F238E27FC236}">
                <a16:creationId xmlns:a16="http://schemas.microsoft.com/office/drawing/2014/main" id="{37B04875-07CB-41B7-A305-F6874E3588FE}"/>
              </a:ext>
            </a:extLst>
          </p:cNvPr>
          <p:cNvCxnSpPr>
            <a:cxnSpLocks/>
          </p:cNvCxnSpPr>
          <p:nvPr/>
        </p:nvCxnSpPr>
        <p:spPr>
          <a:xfrm>
            <a:off x="409428" y="2133599"/>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F9712B-329E-4B1C-981E-99F6ACDE5F4A}"/>
              </a:ext>
            </a:extLst>
          </p:cNvPr>
          <p:cNvCxnSpPr>
            <a:cxnSpLocks/>
          </p:cNvCxnSpPr>
          <p:nvPr/>
        </p:nvCxnSpPr>
        <p:spPr>
          <a:xfrm>
            <a:off x="409428" y="3313618"/>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757EEC5-9249-4EE8-AB00-E3CC0F9F6492}"/>
              </a:ext>
            </a:extLst>
          </p:cNvPr>
          <p:cNvSpPr txBox="1"/>
          <p:nvPr/>
        </p:nvSpPr>
        <p:spPr>
          <a:xfrm>
            <a:off x="8702075" y="1641868"/>
            <a:ext cx="1223931" cy="461665"/>
          </a:xfrm>
          <a:prstGeom prst="rect">
            <a:avLst/>
          </a:prstGeom>
          <a:noFill/>
        </p:spPr>
        <p:txBody>
          <a:bodyPr wrap="none" rtlCol="0">
            <a:noAutofit/>
          </a:bodyPr>
          <a:lstStyle/>
          <a:p>
            <a:r>
              <a:rPr lang="en-US" sz="2400" dirty="0">
                <a:solidFill>
                  <a:schemeClr val="bg2"/>
                </a:solidFill>
              </a:rPr>
              <a:t>Target</a:t>
            </a:r>
          </a:p>
        </p:txBody>
      </p:sp>
      <p:sp>
        <p:nvSpPr>
          <p:cNvPr id="9" name="Oval 8"/>
          <p:cNvSpPr/>
          <p:nvPr/>
        </p:nvSpPr>
        <p:spPr>
          <a:xfrm>
            <a:off x="8539340" y="2219960"/>
            <a:ext cx="1155700" cy="1030902"/>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5%</a:t>
            </a:r>
          </a:p>
        </p:txBody>
      </p:sp>
    </p:spTree>
    <p:extLst>
      <p:ext uri="{BB962C8B-B14F-4D97-AF65-F5344CB8AC3E}">
        <p14:creationId xmlns:p14="http://schemas.microsoft.com/office/powerpoint/2010/main" val="34462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5757EEC5-9249-4EE8-AB00-E3CC0F9F6492}"/>
              </a:ext>
            </a:extLst>
          </p:cNvPr>
          <p:cNvSpPr txBox="1"/>
          <p:nvPr/>
        </p:nvSpPr>
        <p:spPr>
          <a:xfrm>
            <a:off x="2573369" y="1644101"/>
            <a:ext cx="2882264" cy="461665"/>
          </a:xfrm>
          <a:prstGeom prst="rect">
            <a:avLst/>
          </a:prstGeom>
          <a:noFill/>
        </p:spPr>
        <p:txBody>
          <a:bodyPr wrap="none" rtlCol="0">
            <a:noAutofit/>
          </a:bodyPr>
          <a:lstStyle/>
          <a:p>
            <a:r>
              <a:rPr lang="en-US" sz="2400" dirty="0">
                <a:solidFill>
                  <a:schemeClr val="bg2"/>
                </a:solidFill>
              </a:rPr>
              <a:t>Proposed Indicators in Model</a:t>
            </a:r>
          </a:p>
        </p:txBody>
      </p:sp>
      <p:sp>
        <p:nvSpPr>
          <p:cNvPr id="2" name="Title 1">
            <a:extLst>
              <a:ext uri="{FF2B5EF4-FFF2-40B4-BE49-F238E27FC236}">
                <a16:creationId xmlns:a16="http://schemas.microsoft.com/office/drawing/2014/main" id="{CD3D824F-B1C7-4230-B1B6-E7F6C083F8A9}"/>
              </a:ext>
            </a:extLst>
          </p:cNvPr>
          <p:cNvSpPr>
            <a:spLocks noGrp="1"/>
          </p:cNvSpPr>
          <p:nvPr>
            <p:ph type="title"/>
          </p:nvPr>
        </p:nvSpPr>
        <p:spPr/>
        <p:txBody>
          <a:bodyPr/>
          <a:lstStyle/>
          <a:p>
            <a:r>
              <a:rPr lang="en-US" dirty="0"/>
              <a:t>From Indicators to Quantitative Targets</a:t>
            </a:r>
          </a:p>
        </p:txBody>
      </p:sp>
      <p:sp>
        <p:nvSpPr>
          <p:cNvPr id="5" name="TextBox 4">
            <a:extLst>
              <a:ext uri="{FF2B5EF4-FFF2-40B4-BE49-F238E27FC236}">
                <a16:creationId xmlns:a16="http://schemas.microsoft.com/office/drawing/2014/main" id="{7FD9DBCD-D4D8-4BCE-90B0-1CFBCD966979}"/>
              </a:ext>
            </a:extLst>
          </p:cNvPr>
          <p:cNvSpPr txBox="1"/>
          <p:nvPr/>
        </p:nvSpPr>
        <p:spPr>
          <a:xfrm>
            <a:off x="609600" y="1644101"/>
            <a:ext cx="1237839" cy="461665"/>
          </a:xfrm>
          <a:prstGeom prst="rect">
            <a:avLst/>
          </a:prstGeom>
          <a:noFill/>
        </p:spPr>
        <p:txBody>
          <a:bodyPr wrap="none" rtlCol="0">
            <a:noAutofit/>
          </a:bodyPr>
          <a:lstStyle/>
          <a:p>
            <a:r>
              <a:rPr lang="en-US" sz="2400" dirty="0">
                <a:solidFill>
                  <a:schemeClr val="bg2"/>
                </a:solidFill>
              </a:rPr>
              <a:t>Subgoals</a:t>
            </a:r>
          </a:p>
        </p:txBody>
      </p:sp>
      <p:sp>
        <p:nvSpPr>
          <p:cNvPr id="11" name="TextBox 10">
            <a:extLst>
              <a:ext uri="{FF2B5EF4-FFF2-40B4-BE49-F238E27FC236}">
                <a16:creationId xmlns:a16="http://schemas.microsoft.com/office/drawing/2014/main" id="{E33D4C3F-8177-4C7F-BBCF-6F6DA21611D1}"/>
              </a:ext>
            </a:extLst>
          </p:cNvPr>
          <p:cNvSpPr txBox="1"/>
          <p:nvPr/>
        </p:nvSpPr>
        <p:spPr>
          <a:xfrm>
            <a:off x="609600" y="2282716"/>
            <a:ext cx="1478290" cy="881785"/>
          </a:xfrm>
          <a:prstGeom prst="rect">
            <a:avLst/>
          </a:prstGeom>
          <a:noFill/>
        </p:spPr>
        <p:txBody>
          <a:bodyPr wrap="none" rtlCol="0">
            <a:noAutofit/>
          </a:bodyPr>
          <a:lstStyle/>
          <a:p>
            <a:r>
              <a:rPr lang="en-US" sz="2400" dirty="0">
                <a:solidFill>
                  <a:schemeClr val="bg1"/>
                </a:solidFill>
              </a:rPr>
              <a:t>SDG 2.1</a:t>
            </a:r>
          </a:p>
          <a:p>
            <a:r>
              <a:rPr lang="en-US" sz="2400" dirty="0">
                <a:solidFill>
                  <a:schemeClr val="bg1"/>
                </a:solidFill>
              </a:rPr>
              <a:t>End Hunger</a:t>
            </a:r>
          </a:p>
        </p:txBody>
      </p:sp>
      <p:sp>
        <p:nvSpPr>
          <p:cNvPr id="12" name="TextBox 11">
            <a:extLst>
              <a:ext uri="{FF2B5EF4-FFF2-40B4-BE49-F238E27FC236}">
                <a16:creationId xmlns:a16="http://schemas.microsoft.com/office/drawing/2014/main" id="{B839580B-6A0C-4FDD-89DD-B7174774E17B}"/>
              </a:ext>
            </a:extLst>
          </p:cNvPr>
          <p:cNvSpPr txBox="1"/>
          <p:nvPr/>
        </p:nvSpPr>
        <p:spPr>
          <a:xfrm>
            <a:off x="609600" y="3475652"/>
            <a:ext cx="1611339" cy="1679136"/>
          </a:xfrm>
          <a:prstGeom prst="rect">
            <a:avLst/>
          </a:prstGeom>
          <a:noFill/>
        </p:spPr>
        <p:txBody>
          <a:bodyPr wrap="none" rtlCol="0">
            <a:noAutofit/>
          </a:bodyPr>
          <a:lstStyle/>
          <a:p>
            <a:r>
              <a:rPr lang="en-US" sz="2400" dirty="0">
                <a:solidFill>
                  <a:schemeClr val="bg1"/>
                </a:solidFill>
              </a:rPr>
              <a:t>SDG 2.3</a:t>
            </a:r>
          </a:p>
          <a:p>
            <a:r>
              <a:rPr lang="en-US" sz="2400" dirty="0">
                <a:solidFill>
                  <a:schemeClr val="bg1"/>
                </a:solidFill>
              </a:rPr>
              <a:t>Smallholder </a:t>
            </a:r>
            <a:br>
              <a:rPr lang="en-US" sz="2400" dirty="0">
                <a:solidFill>
                  <a:schemeClr val="bg1"/>
                </a:solidFill>
              </a:rPr>
            </a:br>
            <a:r>
              <a:rPr lang="en-US" sz="2400" dirty="0">
                <a:solidFill>
                  <a:schemeClr val="bg1"/>
                </a:solidFill>
              </a:rPr>
              <a:t>Productivity</a:t>
            </a:r>
          </a:p>
        </p:txBody>
      </p:sp>
      <p:sp>
        <p:nvSpPr>
          <p:cNvPr id="16" name="TextBox 15">
            <a:extLst>
              <a:ext uri="{FF2B5EF4-FFF2-40B4-BE49-F238E27FC236}">
                <a16:creationId xmlns:a16="http://schemas.microsoft.com/office/drawing/2014/main" id="{573B2830-D1E7-422C-9F18-90E201495240}"/>
              </a:ext>
            </a:extLst>
          </p:cNvPr>
          <p:cNvSpPr txBox="1"/>
          <p:nvPr/>
        </p:nvSpPr>
        <p:spPr>
          <a:xfrm>
            <a:off x="2573369" y="2000465"/>
            <a:ext cx="4576731" cy="1141172"/>
          </a:xfrm>
          <a:prstGeom prst="rect">
            <a:avLst/>
          </a:prstGeom>
          <a:noFill/>
        </p:spPr>
        <p:txBody>
          <a:bodyPr wrap="square" rtlCol="0" anchor="ctr">
            <a:noAutofit/>
          </a:bodyPr>
          <a:lstStyle/>
          <a:p>
            <a:r>
              <a:rPr lang="en-US" sz="2400" dirty="0">
                <a:solidFill>
                  <a:schemeClr val="accent5"/>
                </a:solidFill>
              </a:rPr>
              <a:t>Prevalence of Undernourishment</a:t>
            </a:r>
          </a:p>
        </p:txBody>
      </p:sp>
      <p:sp>
        <p:nvSpPr>
          <p:cNvPr id="21" name="TextBox 20">
            <a:extLst>
              <a:ext uri="{FF2B5EF4-FFF2-40B4-BE49-F238E27FC236}">
                <a16:creationId xmlns:a16="http://schemas.microsoft.com/office/drawing/2014/main" id="{BEFC1CFD-83EB-4912-B8B8-4AEE9D7F4FE3}"/>
              </a:ext>
            </a:extLst>
          </p:cNvPr>
          <p:cNvSpPr txBox="1"/>
          <p:nvPr/>
        </p:nvSpPr>
        <p:spPr>
          <a:xfrm>
            <a:off x="2573369" y="3631435"/>
            <a:ext cx="4106831" cy="1192741"/>
          </a:xfrm>
          <a:prstGeom prst="rect">
            <a:avLst/>
          </a:prstGeom>
          <a:noFill/>
        </p:spPr>
        <p:txBody>
          <a:bodyPr wrap="square" rtlCol="0" anchor="ctr">
            <a:noAutofit/>
          </a:bodyPr>
          <a:lstStyle/>
          <a:p>
            <a:r>
              <a:rPr lang="en-US" sz="2400" dirty="0">
                <a:solidFill>
                  <a:schemeClr val="accent4"/>
                </a:solidFill>
              </a:rPr>
              <a:t>Smallholder productivity</a:t>
            </a:r>
          </a:p>
          <a:p>
            <a:endParaRPr lang="en-US" sz="2400" dirty="0">
              <a:solidFill>
                <a:schemeClr val="accent4"/>
              </a:solidFill>
            </a:endParaRPr>
          </a:p>
        </p:txBody>
      </p:sp>
      <p:cxnSp>
        <p:nvCxnSpPr>
          <p:cNvPr id="7" name="Straight Connector 6">
            <a:extLst>
              <a:ext uri="{FF2B5EF4-FFF2-40B4-BE49-F238E27FC236}">
                <a16:creationId xmlns:a16="http://schemas.microsoft.com/office/drawing/2014/main" id="{37B04875-07CB-41B7-A305-F6874E3588FE}"/>
              </a:ext>
            </a:extLst>
          </p:cNvPr>
          <p:cNvCxnSpPr>
            <a:cxnSpLocks/>
          </p:cNvCxnSpPr>
          <p:nvPr/>
        </p:nvCxnSpPr>
        <p:spPr>
          <a:xfrm>
            <a:off x="409428" y="2133599"/>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F9712B-329E-4B1C-981E-99F6ACDE5F4A}"/>
              </a:ext>
            </a:extLst>
          </p:cNvPr>
          <p:cNvCxnSpPr>
            <a:cxnSpLocks/>
          </p:cNvCxnSpPr>
          <p:nvPr/>
        </p:nvCxnSpPr>
        <p:spPr>
          <a:xfrm>
            <a:off x="409428" y="3313618"/>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B2A16D-D924-4A84-9069-95FAD06587E6}"/>
              </a:ext>
            </a:extLst>
          </p:cNvPr>
          <p:cNvCxnSpPr>
            <a:cxnSpLocks/>
          </p:cNvCxnSpPr>
          <p:nvPr/>
        </p:nvCxnSpPr>
        <p:spPr>
          <a:xfrm>
            <a:off x="409428" y="4786819"/>
            <a:ext cx="110713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757EEC5-9249-4EE8-AB00-E3CC0F9F6492}"/>
              </a:ext>
            </a:extLst>
          </p:cNvPr>
          <p:cNvSpPr txBox="1"/>
          <p:nvPr/>
        </p:nvSpPr>
        <p:spPr>
          <a:xfrm>
            <a:off x="8702075" y="1641868"/>
            <a:ext cx="1223931" cy="461665"/>
          </a:xfrm>
          <a:prstGeom prst="rect">
            <a:avLst/>
          </a:prstGeom>
          <a:noFill/>
        </p:spPr>
        <p:txBody>
          <a:bodyPr wrap="none" rtlCol="0">
            <a:noAutofit/>
          </a:bodyPr>
          <a:lstStyle/>
          <a:p>
            <a:r>
              <a:rPr lang="en-US" sz="2400" dirty="0">
                <a:solidFill>
                  <a:schemeClr val="bg2"/>
                </a:solidFill>
              </a:rPr>
              <a:t>Target</a:t>
            </a:r>
          </a:p>
        </p:txBody>
      </p:sp>
      <p:sp>
        <p:nvSpPr>
          <p:cNvPr id="9" name="Oval 8"/>
          <p:cNvSpPr/>
          <p:nvPr/>
        </p:nvSpPr>
        <p:spPr>
          <a:xfrm>
            <a:off x="8539340" y="2219960"/>
            <a:ext cx="1155700" cy="1030902"/>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5%</a:t>
            </a:r>
          </a:p>
        </p:txBody>
      </p:sp>
      <p:sp>
        <p:nvSpPr>
          <p:cNvPr id="27" name="Oval 26"/>
          <p:cNvSpPr/>
          <p:nvPr/>
        </p:nvSpPr>
        <p:spPr>
          <a:xfrm>
            <a:off x="8539340" y="3534768"/>
            <a:ext cx="1155700" cy="103090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2"/>
                </a:solidFill>
              </a:rPr>
              <a:t>X2</a:t>
            </a:r>
          </a:p>
        </p:txBody>
      </p:sp>
    </p:spTree>
    <p:extLst>
      <p:ext uri="{BB962C8B-B14F-4D97-AF65-F5344CB8AC3E}">
        <p14:creationId xmlns:p14="http://schemas.microsoft.com/office/powerpoint/2010/main" val="2204664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5757EEC5-9249-4EE8-AB00-E3CC0F9F6492}"/>
              </a:ext>
            </a:extLst>
          </p:cNvPr>
          <p:cNvSpPr txBox="1"/>
          <p:nvPr/>
        </p:nvSpPr>
        <p:spPr>
          <a:xfrm>
            <a:off x="2573369" y="1644101"/>
            <a:ext cx="2882264" cy="461665"/>
          </a:xfrm>
          <a:prstGeom prst="rect">
            <a:avLst/>
          </a:prstGeom>
          <a:noFill/>
        </p:spPr>
        <p:txBody>
          <a:bodyPr wrap="none" rtlCol="0">
            <a:noAutofit/>
          </a:bodyPr>
          <a:lstStyle/>
          <a:p>
            <a:r>
              <a:rPr lang="en-US" sz="2400" dirty="0">
                <a:solidFill>
                  <a:schemeClr val="bg2"/>
                </a:solidFill>
              </a:rPr>
              <a:t>Proposed Indicators in Model</a:t>
            </a:r>
          </a:p>
        </p:txBody>
      </p:sp>
      <p:sp>
        <p:nvSpPr>
          <p:cNvPr id="2" name="Title 1">
            <a:extLst>
              <a:ext uri="{FF2B5EF4-FFF2-40B4-BE49-F238E27FC236}">
                <a16:creationId xmlns:a16="http://schemas.microsoft.com/office/drawing/2014/main" id="{CD3D824F-B1C7-4230-B1B6-E7F6C083F8A9}"/>
              </a:ext>
            </a:extLst>
          </p:cNvPr>
          <p:cNvSpPr>
            <a:spLocks noGrp="1"/>
          </p:cNvSpPr>
          <p:nvPr>
            <p:ph type="title"/>
          </p:nvPr>
        </p:nvSpPr>
        <p:spPr/>
        <p:txBody>
          <a:bodyPr/>
          <a:lstStyle/>
          <a:p>
            <a:r>
              <a:rPr lang="en-US" dirty="0"/>
              <a:t>From Indicators to Quantitative Targets</a:t>
            </a:r>
          </a:p>
        </p:txBody>
      </p:sp>
      <p:sp>
        <p:nvSpPr>
          <p:cNvPr id="5" name="TextBox 4">
            <a:extLst>
              <a:ext uri="{FF2B5EF4-FFF2-40B4-BE49-F238E27FC236}">
                <a16:creationId xmlns:a16="http://schemas.microsoft.com/office/drawing/2014/main" id="{7FD9DBCD-D4D8-4BCE-90B0-1CFBCD966979}"/>
              </a:ext>
            </a:extLst>
          </p:cNvPr>
          <p:cNvSpPr txBox="1"/>
          <p:nvPr/>
        </p:nvSpPr>
        <p:spPr>
          <a:xfrm>
            <a:off x="609600" y="1644101"/>
            <a:ext cx="1237839" cy="461665"/>
          </a:xfrm>
          <a:prstGeom prst="rect">
            <a:avLst/>
          </a:prstGeom>
          <a:noFill/>
        </p:spPr>
        <p:txBody>
          <a:bodyPr wrap="none" rtlCol="0">
            <a:noAutofit/>
          </a:bodyPr>
          <a:lstStyle/>
          <a:p>
            <a:r>
              <a:rPr lang="en-US" sz="2400" dirty="0">
                <a:solidFill>
                  <a:schemeClr val="bg2"/>
                </a:solidFill>
              </a:rPr>
              <a:t>Subgoals</a:t>
            </a:r>
          </a:p>
        </p:txBody>
      </p:sp>
      <p:sp>
        <p:nvSpPr>
          <p:cNvPr id="11" name="TextBox 10">
            <a:extLst>
              <a:ext uri="{FF2B5EF4-FFF2-40B4-BE49-F238E27FC236}">
                <a16:creationId xmlns:a16="http://schemas.microsoft.com/office/drawing/2014/main" id="{E33D4C3F-8177-4C7F-BBCF-6F6DA21611D1}"/>
              </a:ext>
            </a:extLst>
          </p:cNvPr>
          <p:cNvSpPr txBox="1"/>
          <p:nvPr/>
        </p:nvSpPr>
        <p:spPr>
          <a:xfrm>
            <a:off x="609600" y="2282716"/>
            <a:ext cx="1478290" cy="881785"/>
          </a:xfrm>
          <a:prstGeom prst="rect">
            <a:avLst/>
          </a:prstGeom>
          <a:noFill/>
        </p:spPr>
        <p:txBody>
          <a:bodyPr wrap="none" rtlCol="0">
            <a:noAutofit/>
          </a:bodyPr>
          <a:lstStyle/>
          <a:p>
            <a:r>
              <a:rPr lang="en-US" sz="2400" dirty="0">
                <a:solidFill>
                  <a:schemeClr val="bg1"/>
                </a:solidFill>
              </a:rPr>
              <a:t>SDG 2.1</a:t>
            </a:r>
          </a:p>
          <a:p>
            <a:r>
              <a:rPr lang="en-US" sz="2400" dirty="0">
                <a:solidFill>
                  <a:schemeClr val="bg1"/>
                </a:solidFill>
              </a:rPr>
              <a:t>End Hunger</a:t>
            </a:r>
          </a:p>
        </p:txBody>
      </p:sp>
      <p:sp>
        <p:nvSpPr>
          <p:cNvPr id="12" name="TextBox 11">
            <a:extLst>
              <a:ext uri="{FF2B5EF4-FFF2-40B4-BE49-F238E27FC236}">
                <a16:creationId xmlns:a16="http://schemas.microsoft.com/office/drawing/2014/main" id="{B839580B-6A0C-4FDD-89DD-B7174774E17B}"/>
              </a:ext>
            </a:extLst>
          </p:cNvPr>
          <p:cNvSpPr txBox="1"/>
          <p:nvPr/>
        </p:nvSpPr>
        <p:spPr>
          <a:xfrm>
            <a:off x="609600" y="3475652"/>
            <a:ext cx="1611339" cy="1679136"/>
          </a:xfrm>
          <a:prstGeom prst="rect">
            <a:avLst/>
          </a:prstGeom>
          <a:noFill/>
        </p:spPr>
        <p:txBody>
          <a:bodyPr wrap="none" rtlCol="0">
            <a:noAutofit/>
          </a:bodyPr>
          <a:lstStyle/>
          <a:p>
            <a:r>
              <a:rPr lang="en-US" sz="2400" dirty="0">
                <a:solidFill>
                  <a:schemeClr val="bg1"/>
                </a:solidFill>
              </a:rPr>
              <a:t>SDG 2.3</a:t>
            </a:r>
          </a:p>
          <a:p>
            <a:r>
              <a:rPr lang="en-US" sz="2400" dirty="0">
                <a:solidFill>
                  <a:schemeClr val="bg1"/>
                </a:solidFill>
              </a:rPr>
              <a:t>Smallholder </a:t>
            </a:r>
            <a:br>
              <a:rPr lang="en-US" sz="2400" dirty="0">
                <a:solidFill>
                  <a:schemeClr val="bg1"/>
                </a:solidFill>
              </a:rPr>
            </a:br>
            <a:r>
              <a:rPr lang="en-US" sz="2400" dirty="0">
                <a:solidFill>
                  <a:schemeClr val="bg1"/>
                </a:solidFill>
              </a:rPr>
              <a:t>Productivity</a:t>
            </a:r>
          </a:p>
        </p:txBody>
      </p:sp>
      <p:sp>
        <p:nvSpPr>
          <p:cNvPr id="13" name="TextBox 12">
            <a:extLst>
              <a:ext uri="{FF2B5EF4-FFF2-40B4-BE49-F238E27FC236}">
                <a16:creationId xmlns:a16="http://schemas.microsoft.com/office/drawing/2014/main" id="{3326924F-6361-410D-A4D3-600A0245976D}"/>
              </a:ext>
            </a:extLst>
          </p:cNvPr>
          <p:cNvSpPr txBox="1"/>
          <p:nvPr/>
        </p:nvSpPr>
        <p:spPr>
          <a:xfrm>
            <a:off x="609600" y="5085054"/>
            <a:ext cx="1735027" cy="834971"/>
          </a:xfrm>
          <a:prstGeom prst="rect">
            <a:avLst/>
          </a:prstGeom>
          <a:noFill/>
        </p:spPr>
        <p:txBody>
          <a:bodyPr wrap="none" rtlCol="0">
            <a:noAutofit/>
          </a:bodyPr>
          <a:lstStyle/>
          <a:p>
            <a:r>
              <a:rPr lang="en-US" sz="2400" dirty="0">
                <a:solidFill>
                  <a:schemeClr val="bg1"/>
                </a:solidFill>
              </a:rPr>
              <a:t>SDG 2.4</a:t>
            </a:r>
          </a:p>
          <a:p>
            <a:r>
              <a:rPr lang="en-US" sz="2400" dirty="0">
                <a:solidFill>
                  <a:schemeClr val="bg1"/>
                </a:solidFill>
              </a:rPr>
              <a:t>Sustainability</a:t>
            </a:r>
          </a:p>
        </p:txBody>
      </p:sp>
      <p:sp>
        <p:nvSpPr>
          <p:cNvPr id="16" name="TextBox 15">
            <a:extLst>
              <a:ext uri="{FF2B5EF4-FFF2-40B4-BE49-F238E27FC236}">
                <a16:creationId xmlns:a16="http://schemas.microsoft.com/office/drawing/2014/main" id="{573B2830-D1E7-422C-9F18-90E201495240}"/>
              </a:ext>
            </a:extLst>
          </p:cNvPr>
          <p:cNvSpPr txBox="1"/>
          <p:nvPr/>
        </p:nvSpPr>
        <p:spPr>
          <a:xfrm>
            <a:off x="2573369" y="2000465"/>
            <a:ext cx="4576731" cy="1141172"/>
          </a:xfrm>
          <a:prstGeom prst="rect">
            <a:avLst/>
          </a:prstGeom>
          <a:noFill/>
        </p:spPr>
        <p:txBody>
          <a:bodyPr wrap="square" rtlCol="0" anchor="ctr">
            <a:noAutofit/>
          </a:bodyPr>
          <a:lstStyle/>
          <a:p>
            <a:r>
              <a:rPr lang="en-US" sz="2400" dirty="0">
                <a:solidFill>
                  <a:schemeClr val="accent5"/>
                </a:solidFill>
              </a:rPr>
              <a:t>Prevalence of Undernourishment</a:t>
            </a:r>
          </a:p>
        </p:txBody>
      </p:sp>
      <p:sp>
        <p:nvSpPr>
          <p:cNvPr id="18" name="TextBox 17">
            <a:extLst>
              <a:ext uri="{FF2B5EF4-FFF2-40B4-BE49-F238E27FC236}">
                <a16:creationId xmlns:a16="http://schemas.microsoft.com/office/drawing/2014/main" id="{B9E55A47-77DC-4BFE-A256-53E34ED49C2A}"/>
              </a:ext>
            </a:extLst>
          </p:cNvPr>
          <p:cNvSpPr txBox="1"/>
          <p:nvPr/>
        </p:nvSpPr>
        <p:spPr>
          <a:xfrm>
            <a:off x="2573369" y="5115759"/>
            <a:ext cx="5414931" cy="849649"/>
          </a:xfrm>
          <a:prstGeom prst="rect">
            <a:avLst/>
          </a:prstGeom>
          <a:noFill/>
        </p:spPr>
        <p:txBody>
          <a:bodyPr wrap="square" rtlCol="0" anchor="ctr">
            <a:noAutofit/>
          </a:bodyPr>
          <a:lstStyle/>
          <a:p>
            <a:r>
              <a:rPr lang="en-US" sz="2400" dirty="0">
                <a:solidFill>
                  <a:srgbClr val="FF0000"/>
                </a:solidFill>
              </a:rPr>
              <a:t>Total GHG emissions in agriculture </a:t>
            </a:r>
          </a:p>
          <a:p>
            <a:r>
              <a:rPr lang="en-US" sz="2400" dirty="0">
                <a:solidFill>
                  <a:srgbClr val="FF0000"/>
                </a:solidFill>
              </a:rPr>
              <a:t>Fertilizer Use | Energy Use | Land Use                   </a:t>
            </a:r>
          </a:p>
          <a:p>
            <a:r>
              <a:rPr lang="en-US" sz="2400" dirty="0">
                <a:solidFill>
                  <a:srgbClr val="FF0000"/>
                </a:solidFill>
              </a:rPr>
              <a:t>+ Water Requirements</a:t>
            </a:r>
          </a:p>
        </p:txBody>
      </p:sp>
      <p:sp>
        <p:nvSpPr>
          <p:cNvPr id="21" name="TextBox 20">
            <a:extLst>
              <a:ext uri="{FF2B5EF4-FFF2-40B4-BE49-F238E27FC236}">
                <a16:creationId xmlns:a16="http://schemas.microsoft.com/office/drawing/2014/main" id="{BEFC1CFD-83EB-4912-B8B8-4AEE9D7F4FE3}"/>
              </a:ext>
            </a:extLst>
          </p:cNvPr>
          <p:cNvSpPr txBox="1"/>
          <p:nvPr/>
        </p:nvSpPr>
        <p:spPr>
          <a:xfrm>
            <a:off x="2573369" y="3631435"/>
            <a:ext cx="4106831" cy="1192741"/>
          </a:xfrm>
          <a:prstGeom prst="rect">
            <a:avLst/>
          </a:prstGeom>
          <a:noFill/>
        </p:spPr>
        <p:txBody>
          <a:bodyPr wrap="square" rtlCol="0" anchor="ctr">
            <a:noAutofit/>
          </a:bodyPr>
          <a:lstStyle/>
          <a:p>
            <a:r>
              <a:rPr lang="en-US" sz="2400" dirty="0">
                <a:solidFill>
                  <a:schemeClr val="accent4"/>
                </a:solidFill>
              </a:rPr>
              <a:t>Smallholder productivity</a:t>
            </a:r>
          </a:p>
          <a:p>
            <a:endParaRPr lang="en-US" sz="2400" dirty="0">
              <a:solidFill>
                <a:schemeClr val="accent4"/>
              </a:solidFill>
            </a:endParaRPr>
          </a:p>
        </p:txBody>
      </p:sp>
      <p:cxnSp>
        <p:nvCxnSpPr>
          <p:cNvPr id="7" name="Straight Connector 6">
            <a:extLst>
              <a:ext uri="{FF2B5EF4-FFF2-40B4-BE49-F238E27FC236}">
                <a16:creationId xmlns:a16="http://schemas.microsoft.com/office/drawing/2014/main" id="{37B04875-07CB-41B7-A305-F6874E3588FE}"/>
              </a:ext>
            </a:extLst>
          </p:cNvPr>
          <p:cNvCxnSpPr>
            <a:cxnSpLocks/>
          </p:cNvCxnSpPr>
          <p:nvPr/>
        </p:nvCxnSpPr>
        <p:spPr>
          <a:xfrm>
            <a:off x="409428" y="2133599"/>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F9712B-329E-4B1C-981E-99F6ACDE5F4A}"/>
              </a:ext>
            </a:extLst>
          </p:cNvPr>
          <p:cNvCxnSpPr>
            <a:cxnSpLocks/>
          </p:cNvCxnSpPr>
          <p:nvPr/>
        </p:nvCxnSpPr>
        <p:spPr>
          <a:xfrm>
            <a:off x="409428" y="3313618"/>
            <a:ext cx="110617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B2A16D-D924-4A84-9069-95FAD06587E6}"/>
              </a:ext>
            </a:extLst>
          </p:cNvPr>
          <p:cNvCxnSpPr>
            <a:cxnSpLocks/>
          </p:cNvCxnSpPr>
          <p:nvPr/>
        </p:nvCxnSpPr>
        <p:spPr>
          <a:xfrm>
            <a:off x="409428" y="4786819"/>
            <a:ext cx="1107137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757EEC5-9249-4EE8-AB00-E3CC0F9F6492}"/>
              </a:ext>
            </a:extLst>
          </p:cNvPr>
          <p:cNvSpPr txBox="1"/>
          <p:nvPr/>
        </p:nvSpPr>
        <p:spPr>
          <a:xfrm>
            <a:off x="8702075" y="1641868"/>
            <a:ext cx="1223931" cy="461665"/>
          </a:xfrm>
          <a:prstGeom prst="rect">
            <a:avLst/>
          </a:prstGeom>
          <a:noFill/>
        </p:spPr>
        <p:txBody>
          <a:bodyPr wrap="none" rtlCol="0">
            <a:noAutofit/>
          </a:bodyPr>
          <a:lstStyle/>
          <a:p>
            <a:r>
              <a:rPr lang="en-US" sz="2400" dirty="0">
                <a:solidFill>
                  <a:schemeClr val="bg2"/>
                </a:solidFill>
              </a:rPr>
              <a:t>Target</a:t>
            </a:r>
          </a:p>
        </p:txBody>
      </p:sp>
      <p:sp>
        <p:nvSpPr>
          <p:cNvPr id="9" name="Oval 8"/>
          <p:cNvSpPr/>
          <p:nvPr/>
        </p:nvSpPr>
        <p:spPr>
          <a:xfrm>
            <a:off x="8539340" y="2219960"/>
            <a:ext cx="1155700" cy="1030902"/>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5%</a:t>
            </a:r>
          </a:p>
        </p:txBody>
      </p:sp>
      <p:sp>
        <p:nvSpPr>
          <p:cNvPr id="27" name="Oval 26"/>
          <p:cNvSpPr/>
          <p:nvPr/>
        </p:nvSpPr>
        <p:spPr>
          <a:xfrm>
            <a:off x="8539340" y="3534768"/>
            <a:ext cx="1155700" cy="103090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2"/>
                </a:solidFill>
              </a:rPr>
              <a:t>X2</a:t>
            </a:r>
          </a:p>
        </p:txBody>
      </p:sp>
      <p:sp>
        <p:nvSpPr>
          <p:cNvPr id="28" name="Oval 27"/>
          <p:cNvSpPr/>
          <p:nvPr/>
        </p:nvSpPr>
        <p:spPr>
          <a:xfrm>
            <a:off x="8539340" y="5067085"/>
            <a:ext cx="1155700" cy="1030902"/>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NDC</a:t>
            </a:r>
          </a:p>
          <a:p>
            <a:pPr algn="ctr"/>
            <a:endParaRPr lang="en-US" dirty="0"/>
          </a:p>
          <a:p>
            <a:pPr algn="ctr"/>
            <a:endParaRPr lang="en-US" dirty="0"/>
          </a:p>
        </p:txBody>
      </p:sp>
      <p:pic>
        <p:nvPicPr>
          <p:cNvPr id="1026" name="Picture 2" descr="Download Eiffel Tower Free PNG photo images and clipart FreePNGImg"/>
          <p:cNvPicPr>
            <a:picLocks noChangeAspect="1" noChangeArrowheads="1"/>
          </p:cNvPicPr>
          <p:nvPr/>
        </p:nvPicPr>
        <p:blipFill>
          <a:blip r:embed="rId3" cstate="screen">
            <a:biLevel thresh="75000"/>
            <a:extLst>
              <a:ext uri="{28A0092B-C50C-407E-A947-70E740481C1C}">
                <a14:useLocalDpi xmlns:a14="http://schemas.microsoft.com/office/drawing/2010/main"/>
              </a:ext>
            </a:extLst>
          </a:blip>
          <a:srcRect/>
          <a:stretch>
            <a:fillRect/>
          </a:stretch>
        </p:blipFill>
        <p:spPr bwMode="auto">
          <a:xfrm>
            <a:off x="8702075" y="5261256"/>
            <a:ext cx="787416" cy="78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316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C2BE576-91BA-4439-8D6F-583D223FD1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01138" y="5702808"/>
            <a:ext cx="2687384" cy="1155191"/>
          </a:xfrm>
          <a:prstGeom prst="rect">
            <a:avLst/>
          </a:prstGeom>
        </p:spPr>
      </p:pic>
      <p:sp>
        <p:nvSpPr>
          <p:cNvPr id="3" name="Rectangle 2">
            <a:extLst>
              <a:ext uri="{FF2B5EF4-FFF2-40B4-BE49-F238E27FC236}">
                <a16:creationId xmlns:a16="http://schemas.microsoft.com/office/drawing/2014/main" id="{4DCD2FF4-F281-42B0-B247-36FE3BA0B49C}"/>
              </a:ext>
            </a:extLst>
          </p:cNvPr>
          <p:cNvSpPr/>
          <p:nvPr/>
        </p:nvSpPr>
        <p:spPr>
          <a:xfrm>
            <a:off x="0" y="0"/>
            <a:ext cx="12192000" cy="2788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 name="Picture 12">
            <a:extLst>
              <a:ext uri="{FF2B5EF4-FFF2-40B4-BE49-F238E27FC236}">
                <a16:creationId xmlns:a16="http://schemas.microsoft.com/office/drawing/2014/main" id="{8514E4CE-F81D-4D87-A961-AEABD914D2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286"/>
          <a:stretch/>
        </p:blipFill>
        <p:spPr>
          <a:xfrm>
            <a:off x="8527123" y="-1"/>
            <a:ext cx="2687384" cy="5873623"/>
          </a:xfrm>
          <a:prstGeom prst="rect">
            <a:avLst/>
          </a:prstGeom>
        </p:spPr>
      </p:pic>
      <p:sp>
        <p:nvSpPr>
          <p:cNvPr id="15" name="Rectangle 14">
            <a:extLst>
              <a:ext uri="{FF2B5EF4-FFF2-40B4-BE49-F238E27FC236}">
                <a16:creationId xmlns:a16="http://schemas.microsoft.com/office/drawing/2014/main" id="{E4A3B7E3-6936-4544-AF83-8AD197CEF0FD}"/>
              </a:ext>
            </a:extLst>
          </p:cNvPr>
          <p:cNvSpPr/>
          <p:nvPr/>
        </p:nvSpPr>
        <p:spPr>
          <a:xfrm>
            <a:off x="8217630" y="0"/>
            <a:ext cx="3209791" cy="685799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a:extLst>
              <a:ext uri="{FF2B5EF4-FFF2-40B4-BE49-F238E27FC236}">
                <a16:creationId xmlns:a16="http://schemas.microsoft.com/office/drawing/2014/main" id="{1D8D7902-4D71-4CBB-89F7-F16556015D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485" y="1790145"/>
            <a:ext cx="10070225" cy="4496356"/>
          </a:xfrm>
          <a:prstGeom prst="rect">
            <a:avLst/>
          </a:prstGeom>
        </p:spPr>
      </p:pic>
      <p:sp>
        <p:nvSpPr>
          <p:cNvPr id="10" name="Rectangle 9">
            <a:extLst>
              <a:ext uri="{FF2B5EF4-FFF2-40B4-BE49-F238E27FC236}">
                <a16:creationId xmlns:a16="http://schemas.microsoft.com/office/drawing/2014/main" id="{2971F20A-458E-47AA-805E-B06D3AC85A04}"/>
              </a:ext>
            </a:extLst>
          </p:cNvPr>
          <p:cNvSpPr/>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a:extLst>
              <a:ext uri="{FF2B5EF4-FFF2-40B4-BE49-F238E27FC236}">
                <a16:creationId xmlns:a16="http://schemas.microsoft.com/office/drawing/2014/main" id="{A566E898-76DD-4927-B3BD-1FB4E16FADE9}"/>
              </a:ext>
            </a:extLst>
          </p:cNvPr>
          <p:cNvSpPr/>
          <p:nvPr/>
        </p:nvSpPr>
        <p:spPr>
          <a:xfrm>
            <a:off x="1764590" y="1204318"/>
            <a:ext cx="6631560" cy="2215991"/>
          </a:xfrm>
          <a:prstGeom prst="rect">
            <a:avLst/>
          </a:prstGeom>
        </p:spPr>
        <p:txBody>
          <a:bodyPr wrap="none">
            <a:spAutoFit/>
          </a:bodyPr>
          <a:lstStyle/>
          <a:p>
            <a:pPr algn="ctr"/>
            <a:r>
              <a:rPr lang="en-US" sz="13800" dirty="0">
                <a:solidFill>
                  <a:schemeClr val="bg2">
                    <a:lumMod val="20000"/>
                    <a:lumOff val="80000"/>
                  </a:schemeClr>
                </a:solidFill>
              </a:rPr>
              <a:t>Thank you</a:t>
            </a:r>
          </a:p>
        </p:txBody>
      </p:sp>
    </p:spTree>
    <p:extLst>
      <p:ext uri="{BB962C8B-B14F-4D97-AF65-F5344CB8AC3E}">
        <p14:creationId xmlns:p14="http://schemas.microsoft.com/office/powerpoint/2010/main" val="226322708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p:cNvPicPr>
          <p:nvPr/>
        </p:nvPicPr>
        <p:blipFill rotWithShape="1">
          <a:blip r:embed="rId3" cstate="screen">
            <a:extLst>
              <a:ext uri="{28A0092B-C50C-407E-A947-70E740481C1C}">
                <a14:useLocalDpi xmlns:a14="http://schemas.microsoft.com/office/drawing/2010/main"/>
              </a:ext>
            </a:extLst>
          </a:blip>
          <a:srcRect l="-85"/>
          <a:stretch/>
        </p:blipFill>
        <p:spPr bwMode="auto">
          <a:xfrm>
            <a:off x="2947989" y="204951"/>
            <a:ext cx="9254522" cy="56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nip Diagonal Corner Rectangle 4"/>
          <p:cNvSpPr/>
          <p:nvPr/>
        </p:nvSpPr>
        <p:spPr>
          <a:xfrm>
            <a:off x="0" y="1"/>
            <a:ext cx="3981450" cy="5867400"/>
          </a:xfrm>
          <a:prstGeom prst="snip2Diag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t>We combine state-of-the-art modelling techniques with expert evidence to </a:t>
            </a:r>
            <a:r>
              <a:rPr lang="en-CA" sz="3400" dirty="0"/>
              <a:t>support </a:t>
            </a:r>
            <a:r>
              <a:rPr lang="en-US" sz="3400" dirty="0"/>
              <a:t>a donor roadmap to achieve SDG 2 (focusing on targets 2.1, 2.3 and 2.4)</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V="1">
            <a:off x="11765223" y="5405736"/>
            <a:ext cx="426777" cy="426777"/>
          </a:xfrm>
          <a:prstGeom prst="rect">
            <a:avLst/>
          </a:prstGeom>
        </p:spPr>
      </p:pic>
      <p:sp>
        <p:nvSpPr>
          <p:cNvPr id="8" name="Title 15">
            <a:extLst>
              <a:ext uri="{FF2B5EF4-FFF2-40B4-BE49-F238E27FC236}">
                <a16:creationId xmlns:a16="http://schemas.microsoft.com/office/drawing/2014/main" id="{483CEA30-78EC-40D8-B0FF-DD4E2934CFCC}"/>
              </a:ext>
            </a:extLst>
          </p:cNvPr>
          <p:cNvSpPr>
            <a:spLocks noGrp="1"/>
          </p:cNvSpPr>
          <p:nvPr>
            <p:ph type="title"/>
          </p:nvPr>
        </p:nvSpPr>
        <p:spPr>
          <a:xfrm>
            <a:off x="468465" y="5867401"/>
            <a:ext cx="5997250" cy="1130084"/>
          </a:xfrm>
        </p:spPr>
        <p:txBody>
          <a:bodyPr/>
          <a:lstStyle/>
          <a:p>
            <a:r>
              <a:rPr lang="en-CA" b="1" dirty="0">
                <a:solidFill>
                  <a:schemeClr val="bg1"/>
                </a:solidFill>
              </a:rPr>
              <a:t>Our strategy</a:t>
            </a:r>
          </a:p>
        </p:txBody>
      </p:sp>
    </p:spTree>
    <p:extLst>
      <p:ext uri="{BB962C8B-B14F-4D97-AF65-F5344CB8AC3E}">
        <p14:creationId xmlns:p14="http://schemas.microsoft.com/office/powerpoint/2010/main" val="103473883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70713" y="696096"/>
            <a:ext cx="11479602" cy="5080590"/>
          </a:xfrm>
        </p:spPr>
      </p:pic>
      <p:sp>
        <p:nvSpPr>
          <p:cNvPr id="15" name="Oval 14"/>
          <p:cNvSpPr/>
          <p:nvPr/>
        </p:nvSpPr>
        <p:spPr>
          <a:xfrm>
            <a:off x="4383314" y="3193144"/>
            <a:ext cx="174171" cy="174174"/>
          </a:xfrm>
          <a:prstGeom prst="ellipse">
            <a:avLst/>
          </a:prstGeom>
          <a:solidFill>
            <a:srgbClr val="F29C9C"/>
          </a:solidFill>
          <a:ln>
            <a:solidFill>
              <a:srgbClr val="F29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2859315" y="3497947"/>
            <a:ext cx="1393370" cy="1509481"/>
          </a:xfrm>
          <a:prstGeom prst="straightConnector1">
            <a:avLst/>
          </a:prstGeom>
          <a:ln w="28575">
            <a:solidFill>
              <a:srgbClr val="F29C9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83657" y="5022725"/>
            <a:ext cx="1756229" cy="369332"/>
          </a:xfrm>
          <a:prstGeom prst="rect">
            <a:avLst/>
          </a:prstGeom>
          <a:noFill/>
        </p:spPr>
        <p:txBody>
          <a:bodyPr wrap="square" rtlCol="0">
            <a:spAutoFit/>
          </a:bodyPr>
          <a:lstStyle/>
          <a:p>
            <a:r>
              <a:rPr lang="en-US" dirty="0">
                <a:solidFill>
                  <a:srgbClr val="F29C9C"/>
                </a:solidFill>
              </a:rPr>
              <a:t>We are here</a:t>
            </a:r>
          </a:p>
        </p:txBody>
      </p:sp>
    </p:spTree>
    <p:extLst>
      <p:ext uri="{BB962C8B-B14F-4D97-AF65-F5344CB8AC3E}">
        <p14:creationId xmlns:p14="http://schemas.microsoft.com/office/powerpoint/2010/main" val="378677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701A-56C9-413C-8E5A-8C3DC58930D0}"/>
              </a:ext>
            </a:extLst>
          </p:cNvPr>
          <p:cNvSpPr>
            <a:spLocks noGrp="1"/>
          </p:cNvSpPr>
          <p:nvPr>
            <p:ph type="title"/>
          </p:nvPr>
        </p:nvSpPr>
        <p:spPr>
          <a:xfrm>
            <a:off x="5870222" y="1446555"/>
            <a:ext cx="5697664" cy="4021062"/>
          </a:xfrm>
        </p:spPr>
        <p:txBody>
          <a:bodyPr/>
          <a:lstStyle/>
          <a:p>
            <a:r>
              <a:rPr lang="en-US" dirty="0"/>
              <a:t>How do we develop rigorous evidence?</a:t>
            </a:r>
          </a:p>
        </p:txBody>
      </p:sp>
    </p:spTree>
    <p:extLst>
      <p:ext uri="{BB962C8B-B14F-4D97-AF65-F5344CB8AC3E}">
        <p14:creationId xmlns:p14="http://schemas.microsoft.com/office/powerpoint/2010/main" val="419720951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0214" y="1477860"/>
            <a:ext cx="6060139" cy="5262979"/>
          </a:xfrm>
          <a:prstGeom prst="rect">
            <a:avLst/>
          </a:prstGeom>
        </p:spPr>
        <p:txBody>
          <a:bodyPr wrap="square">
            <a:spAutoFit/>
          </a:bodyPr>
          <a:lstStyle/>
          <a:p>
            <a:r>
              <a:rPr lang="en-CA" sz="4200" dirty="0">
                <a:solidFill>
                  <a:schemeClr val="bg1"/>
                </a:solidFill>
              </a:rPr>
              <a:t>The HLPF reported a dearth of evidence for SDG 2.3 and 2.4 in a review of SDG 2 in 2017. </a:t>
            </a:r>
          </a:p>
          <a:p>
            <a:endParaRPr lang="en-CA" sz="4200" dirty="0">
              <a:solidFill>
                <a:schemeClr val="bg1"/>
              </a:solidFill>
            </a:endParaRPr>
          </a:p>
          <a:p>
            <a:r>
              <a:rPr lang="en-CA" sz="4200" dirty="0">
                <a:solidFill>
                  <a:schemeClr val="bg1"/>
                </a:solidFill>
              </a:rPr>
              <a:t>Ceres2030 conducted a scoping study to evaluate this claim and finds similar results. </a:t>
            </a:r>
          </a:p>
        </p:txBody>
      </p:sp>
      <p:sp>
        <p:nvSpPr>
          <p:cNvPr id="6" name="Teardrop 5"/>
          <p:cNvSpPr/>
          <p:nvPr/>
        </p:nvSpPr>
        <p:spPr>
          <a:xfrm rot="2700000">
            <a:off x="450177" y="4594647"/>
            <a:ext cx="805187" cy="839783"/>
          </a:xfrm>
          <a:prstGeom prst="teardrop">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ardrop 6"/>
          <p:cNvSpPr/>
          <p:nvPr/>
        </p:nvSpPr>
        <p:spPr>
          <a:xfrm rot="2700000">
            <a:off x="450177" y="2060131"/>
            <a:ext cx="805187" cy="839783"/>
          </a:xfrm>
          <a:prstGeom prst="teardrop">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aphicFrame>
        <p:nvGraphicFramePr>
          <p:cNvPr id="8" name="Chart 7"/>
          <p:cNvGraphicFramePr/>
          <p:nvPr>
            <p:extLst/>
          </p:nvPr>
        </p:nvGraphicFramePr>
        <p:xfrm>
          <a:off x="7672892" y="1190624"/>
          <a:ext cx="4394592" cy="500628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5">
            <a:extLst>
              <a:ext uri="{FF2B5EF4-FFF2-40B4-BE49-F238E27FC236}">
                <a16:creationId xmlns:a16="http://schemas.microsoft.com/office/drawing/2014/main" id="{483CEA30-78EC-40D8-B0FF-DD4E2934CFCC}"/>
              </a:ext>
            </a:extLst>
          </p:cNvPr>
          <p:cNvSpPr txBox="1">
            <a:spLocks/>
          </p:cNvSpPr>
          <p:nvPr/>
        </p:nvSpPr>
        <p:spPr>
          <a:xfrm>
            <a:off x="646884" y="153060"/>
            <a:ext cx="5997250" cy="1324800"/>
          </a:xfrm>
          <a:prstGeom prst="rect">
            <a:avLst/>
          </a:prstGeom>
        </p:spPr>
        <p:txBody>
          <a:bodyPr/>
          <a:lstStyle>
            <a:lvl1pPr algn="l" defTabSz="914400" rtl="0" eaLnBrk="1" latinLnBrk="0" hangingPunct="1">
              <a:spcBef>
                <a:spcPct val="0"/>
              </a:spcBef>
              <a:buNone/>
              <a:defRPr sz="4800" b="0" kern="1200" spc="-100" baseline="0">
                <a:solidFill>
                  <a:schemeClr val="bg2"/>
                </a:solidFill>
                <a:latin typeface="+mn-lt"/>
                <a:ea typeface="+mj-ea"/>
                <a:cs typeface="+mj-cs"/>
              </a:defRPr>
            </a:lvl1pPr>
          </a:lstStyle>
          <a:p>
            <a:r>
              <a:rPr lang="en-CA" b="1" dirty="0">
                <a:solidFill>
                  <a:schemeClr val="bg1"/>
                </a:solidFill>
              </a:rPr>
              <a:t>Our framing question</a:t>
            </a:r>
          </a:p>
        </p:txBody>
      </p:sp>
    </p:spTree>
    <p:extLst>
      <p:ext uri="{BB962C8B-B14F-4D97-AF65-F5344CB8AC3E}">
        <p14:creationId xmlns:p14="http://schemas.microsoft.com/office/powerpoint/2010/main" val="225653270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9877" y="43334"/>
            <a:ext cx="10095769" cy="990600"/>
          </a:xfrm>
        </p:spPr>
        <p:txBody>
          <a:bodyPr>
            <a:normAutofit/>
          </a:bodyPr>
          <a:lstStyle/>
          <a:p>
            <a:r>
              <a:rPr lang="en-US" b="1" dirty="0">
                <a:solidFill>
                  <a:schemeClr val="bg1"/>
                </a:solidFill>
              </a:rPr>
              <a:t>What does the research baseline look like?</a:t>
            </a:r>
          </a:p>
        </p:txBody>
      </p:sp>
      <p:pic>
        <p:nvPicPr>
          <p:cNvPr id="9" name="Content Placeholder 8"/>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359877" y="887187"/>
            <a:ext cx="9425354" cy="5693728"/>
          </a:xfrm>
        </p:spPr>
      </p:pic>
      <p:sp>
        <p:nvSpPr>
          <p:cNvPr id="10" name="Oval 9"/>
          <p:cNvSpPr/>
          <p:nvPr/>
        </p:nvSpPr>
        <p:spPr>
          <a:xfrm>
            <a:off x="1313612" y="873369"/>
            <a:ext cx="1664049" cy="3159369"/>
          </a:xfrm>
          <a:prstGeom prst="ellipse">
            <a:avLst/>
          </a:prstGeom>
          <a:noFill/>
          <a:ln w="28575">
            <a:solidFill>
              <a:schemeClr val="accen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00394" y="1033934"/>
            <a:ext cx="9762104" cy="5099728"/>
          </a:xfrm>
          <a:prstGeom prst="rect">
            <a:avLst/>
          </a:prstGeom>
        </p:spPr>
      </p:pic>
    </p:spTree>
    <p:extLst>
      <p:ext uri="{BB962C8B-B14F-4D97-AF65-F5344CB8AC3E}">
        <p14:creationId xmlns:p14="http://schemas.microsoft.com/office/powerpoint/2010/main" val="188461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924592" y="0"/>
            <a:ext cx="7267408" cy="6643979"/>
          </a:xfrm>
          <a:prstGeom prst="rect">
            <a:avLst/>
          </a:prstGeom>
          <a:noFill/>
          <a:extLst>
            <a:ext uri="{909E8E84-426E-40DD-AFC4-6F175D3DCCD1}">
              <a14:hiddenFill xmlns:a14="http://schemas.microsoft.com/office/drawing/2010/main">
                <a:solidFill>
                  <a:srgbClr val="FFFFFF"/>
                </a:solidFill>
              </a14:hiddenFill>
            </a:ext>
          </a:extLst>
        </p:spPr>
      </p:pic>
      <p:sp>
        <p:nvSpPr>
          <p:cNvPr id="5" name="Snip Diagonal Corner Rectangle 4"/>
          <p:cNvSpPr/>
          <p:nvPr/>
        </p:nvSpPr>
        <p:spPr>
          <a:xfrm>
            <a:off x="15766" y="78828"/>
            <a:ext cx="4908825" cy="6565151"/>
          </a:xfrm>
          <a:prstGeom prst="snip2Diag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500" dirty="0"/>
          </a:p>
          <a:p>
            <a:pPr algn="ctr"/>
            <a:endParaRPr lang="en-CA" sz="3500" dirty="0"/>
          </a:p>
          <a:p>
            <a:pPr algn="ctr"/>
            <a:endParaRPr lang="en-US" sz="3500" dirty="0"/>
          </a:p>
        </p:txBody>
      </p:sp>
      <p:sp>
        <p:nvSpPr>
          <p:cNvPr id="13" name="Rectangle 12"/>
          <p:cNvSpPr/>
          <p:nvPr/>
        </p:nvSpPr>
        <p:spPr>
          <a:xfrm rot="16200000">
            <a:off x="1793709" y="-1681222"/>
            <a:ext cx="939976" cy="45273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600" dirty="0">
                <a:solidFill>
                  <a:schemeClr val="bg1"/>
                </a:solidFill>
              </a:rPr>
              <a:t>What do we mean by evidence?</a:t>
            </a:r>
            <a:endParaRPr lang="id-ID" sz="3600" dirty="0">
              <a:solidFill>
                <a:schemeClr val="bg1"/>
              </a:solidFill>
            </a:endParaRPr>
          </a:p>
        </p:txBody>
      </p:sp>
      <p:sp>
        <p:nvSpPr>
          <p:cNvPr id="7" name="Rectangle 6"/>
          <p:cNvSpPr/>
          <p:nvPr/>
        </p:nvSpPr>
        <p:spPr>
          <a:xfrm>
            <a:off x="-13818" y="-148405"/>
            <a:ext cx="4938409" cy="7540526"/>
          </a:xfrm>
          <a:prstGeom prst="rect">
            <a:avLst/>
          </a:prstGeom>
        </p:spPr>
        <p:txBody>
          <a:bodyPr wrap="square">
            <a:spAutoFit/>
          </a:bodyPr>
          <a:lstStyle/>
          <a:p>
            <a:pPr marL="457200" indent="-457200" defTabSz="274320">
              <a:spcAft>
                <a:spcPts val="30"/>
              </a:spcAft>
              <a:buFont typeface="Arial" panose="020B0604020202020204" pitchFamily="34" charset="0"/>
              <a:buChar char="•"/>
            </a:pPr>
            <a:endParaRPr lang="en-CA" sz="3000" dirty="0">
              <a:solidFill>
                <a:schemeClr val="bg2"/>
              </a:solidFill>
            </a:endParaRPr>
          </a:p>
          <a:p>
            <a:pPr marL="457200" indent="-457200" defTabSz="274320">
              <a:spcAft>
                <a:spcPts val="30"/>
              </a:spcAft>
              <a:buFont typeface="Arial" panose="020B0604020202020204" pitchFamily="34" charset="0"/>
              <a:buChar char="•"/>
            </a:pPr>
            <a:endParaRPr lang="en-CA" sz="3000" dirty="0">
              <a:solidFill>
                <a:schemeClr val="bg2"/>
              </a:solidFill>
            </a:endParaRPr>
          </a:p>
          <a:p>
            <a:pPr marL="457200" indent="-457200" defTabSz="274320">
              <a:spcAft>
                <a:spcPts val="30"/>
              </a:spcAft>
              <a:buFont typeface="Arial" panose="020B0604020202020204" pitchFamily="34" charset="0"/>
              <a:buChar char="•"/>
            </a:pPr>
            <a:endParaRPr lang="en-CA" sz="3000" dirty="0">
              <a:solidFill>
                <a:schemeClr val="bg2"/>
              </a:solidFill>
            </a:endParaRPr>
          </a:p>
          <a:p>
            <a:pPr marL="457200" indent="-457200" defTabSz="274320">
              <a:spcAft>
                <a:spcPts val="30"/>
              </a:spcAft>
              <a:buFont typeface="Arial" panose="020B0604020202020204" pitchFamily="34" charset="0"/>
              <a:buChar char="•"/>
            </a:pPr>
            <a:r>
              <a:rPr lang="en-US" sz="3200" dirty="0">
                <a:solidFill>
                  <a:schemeClr val="bg2"/>
                </a:solidFill>
                <a:ea typeface="Calibri" panose="020F0502020204030204" pitchFamily="34" charset="0"/>
                <a:cs typeface="Times New Roman" panose="02020603050405020304" pitchFamily="18" charset="0"/>
              </a:rPr>
              <a:t>Meeting the SDGs requires </a:t>
            </a:r>
            <a:r>
              <a:rPr lang="en-US" sz="3200" dirty="0">
                <a:solidFill>
                  <a:schemeClr val="bg1"/>
                </a:solidFill>
                <a:ea typeface="Calibri" panose="020F0502020204030204" pitchFamily="34" charset="0"/>
                <a:cs typeface="Times New Roman" panose="02020603050405020304" pitchFamily="18" charset="0"/>
              </a:rPr>
              <a:t>“better” evidence</a:t>
            </a:r>
            <a:endParaRPr lang="en-CA" sz="3000" dirty="0">
              <a:solidFill>
                <a:schemeClr val="bg1"/>
              </a:solidFill>
            </a:endParaRPr>
          </a:p>
          <a:p>
            <a:pPr marL="457200" indent="-457200" defTabSz="274320">
              <a:buFont typeface="Arial" panose="020B0604020202020204" pitchFamily="34" charset="0"/>
              <a:buChar char="•"/>
            </a:pPr>
            <a:r>
              <a:rPr lang="en-CA" sz="3000" dirty="0">
                <a:solidFill>
                  <a:schemeClr val="bg2"/>
                </a:solidFill>
              </a:rPr>
              <a:t>Intervention effectiveness information is </a:t>
            </a:r>
            <a:r>
              <a:rPr lang="en-CA" sz="3000" dirty="0">
                <a:solidFill>
                  <a:schemeClr val="bg1"/>
                </a:solidFill>
              </a:rPr>
              <a:t>scattered</a:t>
            </a:r>
          </a:p>
          <a:p>
            <a:pPr marL="457200" indent="-457200" defTabSz="274320">
              <a:buFont typeface="Arial" panose="020B0604020202020204" pitchFamily="34" charset="0"/>
              <a:buChar char="•"/>
            </a:pPr>
            <a:r>
              <a:rPr lang="en-CA" sz="3000" dirty="0">
                <a:solidFill>
                  <a:schemeClr val="bg1"/>
                </a:solidFill>
              </a:rPr>
              <a:t>Research is abundant</a:t>
            </a:r>
          </a:p>
          <a:p>
            <a:pPr marL="457200" indent="-457200" defTabSz="274320">
              <a:spcAft>
                <a:spcPts val="30"/>
              </a:spcAft>
              <a:buFont typeface="Arial" panose="020B0604020202020204" pitchFamily="34" charset="0"/>
              <a:buChar char="•"/>
            </a:pPr>
            <a:r>
              <a:rPr lang="en-CA" sz="3000" dirty="0">
                <a:solidFill>
                  <a:schemeClr val="bg1"/>
                </a:solidFill>
              </a:rPr>
              <a:t>Many scientists</a:t>
            </a:r>
            <a:r>
              <a:rPr lang="en-CA" sz="3000" dirty="0">
                <a:solidFill>
                  <a:schemeClr val="bg2"/>
                </a:solidFill>
              </a:rPr>
              <a:t> are trained to write </a:t>
            </a:r>
            <a:r>
              <a:rPr lang="en-CA" sz="3000" dirty="0">
                <a:solidFill>
                  <a:schemeClr val="bg1"/>
                </a:solidFill>
              </a:rPr>
              <a:t>research, not evidence</a:t>
            </a:r>
            <a:endParaRPr lang="en-CA" sz="3000" dirty="0">
              <a:solidFill>
                <a:schemeClr val="bg2"/>
              </a:solidFill>
            </a:endParaRPr>
          </a:p>
          <a:p>
            <a:pPr marL="457200" indent="-457200" defTabSz="274320">
              <a:buFont typeface="Arial" panose="020B0604020202020204" pitchFamily="34" charset="0"/>
              <a:buChar char="•"/>
            </a:pPr>
            <a:r>
              <a:rPr lang="en-CA" sz="3000" dirty="0">
                <a:solidFill>
                  <a:schemeClr val="bg1"/>
                </a:solidFill>
              </a:rPr>
              <a:t>Clearly defined standards </a:t>
            </a:r>
            <a:r>
              <a:rPr lang="en-CA" sz="3000" dirty="0">
                <a:solidFill>
                  <a:schemeClr val="bg2"/>
                </a:solidFill>
              </a:rPr>
              <a:t>of evidence can help promote common ground and consensus building</a:t>
            </a:r>
          </a:p>
          <a:p>
            <a:pPr defTabSz="274320"/>
            <a:endParaRPr lang="en-CA" sz="3000" dirty="0">
              <a:solidFill>
                <a:schemeClr val="bg2"/>
              </a:solidFill>
            </a:endParaRPr>
          </a:p>
          <a:p>
            <a:pPr marL="457200" indent="-457200" defTabSz="274320">
              <a:buFont typeface="Arial" panose="020B0604020202020204" pitchFamily="34" charset="0"/>
              <a:buChar char="•"/>
            </a:pPr>
            <a:endParaRPr lang="en-CA" sz="3000" dirty="0">
              <a:solidFill>
                <a:schemeClr val="bg2"/>
              </a:solidFill>
            </a:endParaRPr>
          </a:p>
        </p:txBody>
      </p:sp>
    </p:spTree>
    <p:extLst>
      <p:ext uri="{BB962C8B-B14F-4D97-AF65-F5344CB8AC3E}">
        <p14:creationId xmlns:p14="http://schemas.microsoft.com/office/powerpoint/2010/main" val="867044872"/>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eres2030">
      <a:dk1>
        <a:srgbClr val="353534"/>
      </a:dk1>
      <a:lt1>
        <a:sysClr val="window" lastClr="FFFFFF"/>
      </a:lt1>
      <a:dk2>
        <a:srgbClr val="58595B"/>
      </a:dk2>
      <a:lt2>
        <a:srgbClr val="A2A3A4"/>
      </a:lt2>
      <a:accent1>
        <a:srgbClr val="ED412A"/>
      </a:accent1>
      <a:accent2>
        <a:srgbClr val="F8C218"/>
      </a:accent2>
      <a:accent3>
        <a:srgbClr val="C5962E"/>
      </a:accent3>
      <a:accent4>
        <a:srgbClr val="F89D29"/>
      </a:accent4>
      <a:accent5>
        <a:srgbClr val="5FB947"/>
      </a:accent5>
      <a:accent6>
        <a:srgbClr val="24BBE1"/>
      </a:accent6>
      <a:hlink>
        <a:srgbClr val="000000"/>
      </a:hlink>
      <a:folHlink>
        <a:srgbClr val="000000"/>
      </a:folHlink>
    </a:clrScheme>
    <a:fontScheme name="Custom 3">
      <a:majorFont>
        <a:latin typeface="Garamond"/>
        <a:ea typeface=""/>
        <a:cs typeface=""/>
      </a:majorFont>
      <a:minorFont>
        <a:latin typeface="Franklin Gothic Medium Cond"/>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6260</TotalTime>
  <Words>1560</Words>
  <Application>Microsoft Macintosh PowerPoint</Application>
  <PresentationFormat>Widescreen</PresentationFormat>
  <Paragraphs>429</Paragraphs>
  <Slides>38</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Century Gothic</vt:lpstr>
      <vt:lpstr>Franklin Gothic Medium Cond</vt:lpstr>
      <vt:lpstr>Garamond</vt:lpstr>
      <vt:lpstr>Lucida Fax</vt:lpstr>
      <vt:lpstr>myriad-pro-condensed</vt:lpstr>
      <vt:lpstr>Times New Roman</vt:lpstr>
      <vt:lpstr>Theme1</vt:lpstr>
      <vt:lpstr>Bitmap Image</vt:lpstr>
      <vt:lpstr>PowerPoint Presentation</vt:lpstr>
      <vt:lpstr>Ending Hunger: What would it cost? [2016]</vt:lpstr>
      <vt:lpstr>Our mission</vt:lpstr>
      <vt:lpstr>Our strategy</vt:lpstr>
      <vt:lpstr>PowerPoint Presentation</vt:lpstr>
      <vt:lpstr>How do we develop rigorous evidence?</vt:lpstr>
      <vt:lpstr>PowerPoint Presentation</vt:lpstr>
      <vt:lpstr>What does the research baseline look like?</vt:lpstr>
      <vt:lpstr>PowerPoint Presentation</vt:lpstr>
      <vt:lpstr>PowerPoint Presentation</vt:lpstr>
      <vt:lpstr>Proactive Engagement strategy (2018)</vt:lpstr>
      <vt:lpstr>Journal Advisory Board </vt:lpstr>
      <vt:lpstr>PowerPoint Presentation</vt:lpstr>
      <vt:lpstr>Modeling Framework</vt:lpstr>
      <vt:lpstr>Existing SDG2 Costing  Exercise</vt:lpstr>
      <vt:lpstr>Existing SDG2 Costing  Exercise</vt:lpstr>
      <vt:lpstr>Ceres2030 Model Overview</vt:lpstr>
      <vt:lpstr>Ceres2030 Model Overview</vt:lpstr>
      <vt:lpstr>Ceres2030 Model Overview</vt:lpstr>
      <vt:lpstr>PowerPoint Presentation</vt:lpstr>
      <vt:lpstr>Comprehensive Modelling</vt:lpstr>
      <vt:lpstr>Comprehensive Modelling</vt:lpstr>
      <vt:lpstr>Comprehensive Modelling</vt:lpstr>
      <vt:lpstr>Comprehensive Modelling</vt:lpstr>
      <vt:lpstr>Selecting Indicators for Targets</vt:lpstr>
      <vt:lpstr>Selecting Indicators for Targets</vt:lpstr>
      <vt:lpstr>Monitored And Targeted Population </vt:lpstr>
      <vt:lpstr>Selecting Indicators for Targets</vt:lpstr>
      <vt:lpstr>Summary of Indicators</vt:lpstr>
      <vt:lpstr>Summary of Indicators</vt:lpstr>
      <vt:lpstr>Summary of Indicators</vt:lpstr>
      <vt:lpstr>PowerPoint Presentation</vt:lpstr>
      <vt:lpstr>PowerPoint Presentation</vt:lpstr>
      <vt:lpstr>Summary of Indicators</vt:lpstr>
      <vt:lpstr>From Indicators to Quantitative Targets</vt:lpstr>
      <vt:lpstr>From Indicators to Quantitative Targets</vt:lpstr>
      <vt:lpstr>From Indicators to Quantitative Targets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wenceslao almazan</dc:creator>
  <cp:lastModifiedBy>Sense About Science</cp:lastModifiedBy>
  <cp:revision>242</cp:revision>
  <dcterms:created xsi:type="dcterms:W3CDTF">2018-04-20T02:52:40Z</dcterms:created>
  <dcterms:modified xsi:type="dcterms:W3CDTF">2018-10-30T15:12:02Z</dcterms:modified>
</cp:coreProperties>
</file>